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579" r:id="rId2"/>
    <p:sldId id="609" r:id="rId3"/>
    <p:sldId id="592" r:id="rId4"/>
    <p:sldId id="605" r:id="rId5"/>
    <p:sldId id="581" r:id="rId6"/>
    <p:sldId id="604" r:id="rId7"/>
    <p:sldId id="601" r:id="rId8"/>
    <p:sldId id="607" r:id="rId9"/>
    <p:sldId id="608" r:id="rId10"/>
    <p:sldId id="598" r:id="rId11"/>
    <p:sldId id="599" r:id="rId12"/>
    <p:sldId id="5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2EB"/>
    <a:srgbClr val="A68732"/>
    <a:srgbClr val="1F422F"/>
    <a:srgbClr val="BA0C2F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6"/>
    <p:restoredTop sz="94719"/>
  </p:normalViewPr>
  <p:slideViewPr>
    <p:cSldViewPr snapToGrid="0">
      <p:cViewPr varScale="1">
        <p:scale>
          <a:sx n="64" d="100"/>
          <a:sy n="64" d="100"/>
        </p:scale>
        <p:origin x="10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BB563-A149-9C4A-B389-5CD3F431A64C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1A832-8830-3B49-90F8-6C077B5C1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9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3622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11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199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12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47734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0818A-D9E6-C09B-7702-97DF86D27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D689C0-48C2-7468-D3A1-AA4F8CC80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A727C-BA92-F42E-8F85-F76BD8EFD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4A364-11B2-064E-B615-5EA1F00C7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2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6671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3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4726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4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9917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5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383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6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3270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7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93022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8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548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10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933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80A-A894-0409-9461-5FF1D8DC1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844365-BC5D-8A4F-A066-C67794F45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95F97-6A55-C4F1-C93A-F4BD216B0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D4B86-E311-73B8-F600-995F9F0D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B266B-29B0-591A-F519-925B4B374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8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53EB6-2AAA-D85C-AE68-43E8079D1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52ECB-A1E5-9159-76F4-C9DFB60DC8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88B46-7826-6CE5-2630-7E8993566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EBA55-CA21-7712-D0D6-DA1EDD96D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F28CF-2983-DAEB-82C5-A531C9732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B1990-504D-13D4-6632-7B1DA464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1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7AEDF-AB7A-EADD-E2D1-2842AF4B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049FEB-0217-78B5-DE86-6E5A333C4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8AFF9-758E-AC3C-7FE2-11D6797E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82D63-1CD4-3779-5926-C0CF9C45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A8FE6-FE1B-A00F-9948-C331481F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4D63CE-46F4-E815-1296-94477599F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23B07-27B0-001B-9B48-08CACB834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5C07D-60EC-0E17-F947-985567ED0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7B0DC-02F2-C1E9-8988-629D91DEA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8CED1-0F80-3AF2-F90E-F37F8AFD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32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8680ED3-5F1B-00C6-6D01-D83242CB30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4586" y="808528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0B889CFE-1607-4A70-B822-B777F444E7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24246" y="808528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CEF77A3-A965-FEFE-418B-BB77FAB49B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24586" y="3470031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9F31B4AA-4525-4A25-E6CA-DEF4E7AAE4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24246" y="3470031"/>
            <a:ext cx="4525108" cy="22906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8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F58A755-06FC-211C-34D9-A61991F618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704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F673FDB-B986-1DDF-F8DD-097955F82A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8981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E82A530-4130-01FD-AFE5-8A6FD0DFE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8258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02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C33545F-52D8-72DB-1124-E820993053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06925" y="0"/>
            <a:ext cx="7585075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7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80D29A-738B-98D1-070A-7FC9636BF2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26313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F349BE-831E-FBC2-A5D7-73CB71E5C8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925" y="750889"/>
            <a:ext cx="4103688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87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7212ABB-90BD-C241-0440-87827CAE9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62555" y="750889"/>
            <a:ext cx="4103688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65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7212ABB-90BD-C241-0440-87827CAE9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7354" y="750889"/>
            <a:ext cx="4888889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62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2FD5-36F6-72C6-5365-5B34C3C0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13D67-6040-D77D-3333-539CA8E5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A5E78-A15F-9C30-A02B-8DFF920E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45BBD-9A61-BAC9-56C8-511E8A8C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470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FDB02A-F265-F761-8E98-97322529F5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5866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B37F869-5382-D247-5FD5-4BA35CD2FF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28208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7A3DCADE-357E-4627-2B90-7659CDEFBC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73313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6CB1A046-5702-760C-C4A1-795C327587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50760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12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856D2A-4F8E-AF3D-0B19-8996B88AE7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101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2ED73D-9755-82E0-EA30-F1109C61C5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309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AC6E5C-71A0-6D32-56AF-A588FECADD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31011" y="342620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94C2A0A-BD39-0B7D-00A1-7FD365C5F1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43091" y="342620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4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66F19C-649C-B5E8-014A-DB8CD3B0BE2E}"/>
              </a:ext>
            </a:extLst>
          </p:cNvPr>
          <p:cNvSpPr/>
          <p:nvPr userDrawn="1"/>
        </p:nvSpPr>
        <p:spPr>
          <a:xfrm>
            <a:off x="1231009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856D2A-4F8E-AF3D-0B19-8996B88AE7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101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2ED73D-9755-82E0-EA30-F1109C61C5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7015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AC6E5C-71A0-6D32-56AF-A588FECADD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79013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94C2A0A-BD39-0B7D-00A1-7FD365C5F1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75016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4E267-3327-0D6B-9F1F-56B46C24C173}"/>
              </a:ext>
            </a:extLst>
          </p:cNvPr>
          <p:cNvSpPr/>
          <p:nvPr userDrawn="1"/>
        </p:nvSpPr>
        <p:spPr>
          <a:xfrm>
            <a:off x="3779012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BFB161-122E-8BFD-9B68-78F5791FB513}"/>
              </a:ext>
            </a:extLst>
          </p:cNvPr>
          <p:cNvSpPr/>
          <p:nvPr userDrawn="1"/>
        </p:nvSpPr>
        <p:spPr>
          <a:xfrm>
            <a:off x="6327013" y="1847120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1AB7B2-AE4D-CF4E-7172-2E8A9A0D3521}"/>
              </a:ext>
            </a:extLst>
          </p:cNvPr>
          <p:cNvSpPr/>
          <p:nvPr userDrawn="1"/>
        </p:nvSpPr>
        <p:spPr>
          <a:xfrm>
            <a:off x="8875012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78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D56B28-D125-D5CD-0526-299528001C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34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5BDC671-F06B-C75C-9F61-D5A46ED05D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80450" y="0"/>
            <a:ext cx="351155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057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F2C927-C7D6-B28C-66A9-BEFAC872B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32879" y="-968188"/>
            <a:ext cx="11079909" cy="8875059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0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FDE05672-3CB5-9E64-0596-5A20E56D4E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05535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37E528-C0F5-E70D-1D5E-67EA0BBDF1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24616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FCD7667-F744-BE82-24FA-0D026E0B82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43697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77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5FD2A0-9339-E6C8-833D-7FA6BD3E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4925" y="871304"/>
            <a:ext cx="4791075" cy="479266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39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25AF0F-CBCF-9310-D1C5-18A1C56ACA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0729" y="-827368"/>
            <a:ext cx="8512735" cy="8512736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4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202142-44A0-9686-D782-0A69D3B35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3000"/>
            <a:ext cx="8418513" cy="24066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2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EC439-1772-E005-653F-9C63B7DF1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814C7-21AA-FE2A-6089-5CCAD9EA8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E88F9-FF8A-0C9F-DADC-4CBF2F614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67A3B-8E94-0020-7258-1E8723DEE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02490-9979-2EAC-4258-62E89B368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12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8ED67-4F2D-35DD-0974-F4DECD2E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84180-799A-485C-1D2E-250AF9AA1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55CA-17FF-5385-CDA2-BB852BB8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D853D-51AA-21C6-8F37-1EE0761C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488E6-5C31-71FA-8CB3-9A12E87B7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D4E06-5509-AD86-5672-DF9D11506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C0424-386A-8110-A299-30092BFFC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66A9F-E5B7-505F-90DE-E62F70225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F8431-78BF-D29D-DEDD-34AE10422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9356A-EE57-E4DC-CED9-44C78D52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6211E-35C4-FEAB-02A6-DD19C96E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6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9F08-7899-43AC-FB53-61AF86CD6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7435A-9F52-FA76-5BD0-B034AD31F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3584B-8545-EE10-0855-336CDE75B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A5E9AB-3F46-2601-627F-822A435AB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8616B1-1F85-EDAA-618D-1EE94CC40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8A049-8760-F26D-41F0-042588666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A5E7F3-CC96-184E-E34F-8ABB7D80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885F5-5EF3-2827-90B4-D9A5FB12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3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65CE-6DEB-99FB-9D08-51394366B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4939D-EDDF-D218-EBDA-99D627EEA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F50ED-0128-76FA-3282-BCC016CE4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1AC84-4313-FFC6-5C97-9F3E1B22F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15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8E276-9248-6DD7-2441-93BA3B30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49E017-F237-BBD3-80E3-F399AF82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641C8-289F-B5BE-4FA2-ED084ED9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04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EF79-8DB2-7C3C-BA53-C1B7CDBD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3AC9-FA7B-2D0D-2D3D-09547D9C7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E4AE0-98D1-56C4-CF09-C9D5FCA67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E45C9-1476-419F-145B-A2C5839C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87B38-0BA6-6609-94F2-36850151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98830-E833-8E2C-02AD-8E9B436C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641647-A236-FCD2-8472-58D25487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4C855-F245-46EB-8D64-7F2B8605E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E5DFE-9586-7455-77B3-B7BBFCCAA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7C0E-31C6-8144-A063-D7A37179A61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46D30-D046-19C9-A1D6-0E1BA3BA5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A847A-2C82-2BBC-E68C-2DFFA94D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6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8" r:id="rId19"/>
    <p:sldLayoutId id="2147483667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Daniel Thwaites PLC Executive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4844901" y="150048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Rick Bailey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Executive Chairman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507658" y="42653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Mick Horan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2889569" y="42653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4229009" y="425191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539093" y="425870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Jason Royal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Director of People &amp; Development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88272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Danny Martin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823055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Jim Francis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Estates Director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957838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5495514" y="2344261"/>
            <a:ext cx="6926" cy="17078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2170099" y="4048600"/>
            <a:ext cx="7969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2186764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350546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484490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6154985" y="40633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7494212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884645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10121103" y="403766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3B6951-E79B-A04F-E92B-C43FA3C4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F4D175-F5F1-36C2-622E-E5B5C543A7D3}"/>
              </a:ext>
            </a:extLst>
          </p:cNvPr>
          <p:cNvSpPr/>
          <p:nvPr/>
        </p:nvSpPr>
        <p:spPr>
          <a:xfrm>
            <a:off x="6125258" y="2620396"/>
            <a:ext cx="145384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Leah Richardson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Executive Assistant &amp; Internal Comms Support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B0643B-CA45-B106-F91F-363CE001F3F2}"/>
              </a:ext>
            </a:extLst>
          </p:cNvPr>
          <p:cNvCxnSpPr>
            <a:cxnSpLocks/>
          </p:cNvCxnSpPr>
          <p:nvPr/>
        </p:nvCxnSpPr>
        <p:spPr>
          <a:xfrm flipV="1">
            <a:off x="5502440" y="3044040"/>
            <a:ext cx="615892" cy="7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35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Hotels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2729547" y="1588003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6272612" y="273435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3459764" y="2734355"/>
            <a:ext cx="28128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4663989" y="2736761"/>
            <a:ext cx="0" cy="2057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E4EF4D-288C-43AD-9426-F78E26A3D16D}"/>
              </a:ext>
            </a:extLst>
          </p:cNvPr>
          <p:cNvCxnSpPr>
            <a:cxnSpLocks/>
          </p:cNvCxnSpPr>
          <p:nvPr/>
        </p:nvCxnSpPr>
        <p:spPr>
          <a:xfrm>
            <a:off x="3461067" y="2443750"/>
            <a:ext cx="0" cy="16941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C845FC35-571D-BFCD-BD2B-081B7A9836F3}"/>
              </a:ext>
            </a:extLst>
          </p:cNvPr>
          <p:cNvSpPr/>
          <p:nvPr/>
        </p:nvSpPr>
        <p:spPr>
          <a:xfrm>
            <a:off x="5615951" y="2953862"/>
            <a:ext cx="1259639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Chris Spencer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Philippa Macintosh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 Operations Support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1A7C83-25CF-757B-8753-83EBCF96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211C8DC-619D-A962-2C2B-5C3F40735AB2}"/>
              </a:ext>
            </a:extLst>
          </p:cNvPr>
          <p:cNvSpPr/>
          <p:nvPr/>
        </p:nvSpPr>
        <p:spPr>
          <a:xfrm>
            <a:off x="4693756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Jeremy Pardy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Solent Hotel GM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15EBDC-A19C-7DC1-56E6-82C785A9AAF0}"/>
              </a:ext>
            </a:extLst>
          </p:cNvPr>
          <p:cNvSpPr/>
          <p:nvPr/>
        </p:nvSpPr>
        <p:spPr>
          <a:xfrm>
            <a:off x="3304117" y="436995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Nadine Rees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Aztec Hotel GM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BF3096-9E63-A94A-0CB4-6C166A6B9022}"/>
              </a:ext>
            </a:extLst>
          </p:cNvPr>
          <p:cNvSpPr/>
          <p:nvPr/>
        </p:nvSpPr>
        <p:spPr>
          <a:xfrm>
            <a:off x="7466742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Hollett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Kettering Park Hotel GM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282723-9244-0B8E-51C9-3A867E0DAA89}"/>
              </a:ext>
            </a:extLst>
          </p:cNvPr>
          <p:cNvSpPr/>
          <p:nvPr/>
        </p:nvSpPr>
        <p:spPr>
          <a:xfrm>
            <a:off x="1861964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Mike Vincent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Langdale Hotel GM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FCC670-5505-FFA2-07AD-3884174EB2D4}"/>
              </a:ext>
            </a:extLst>
          </p:cNvPr>
          <p:cNvSpPr/>
          <p:nvPr/>
        </p:nvSpPr>
        <p:spPr>
          <a:xfrm>
            <a:off x="472325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Nixon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Thorpe Park Hotel GM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613294-E8C2-AD9C-BA3C-A9490BC15E73}"/>
              </a:ext>
            </a:extLst>
          </p:cNvPr>
          <p:cNvSpPr/>
          <p:nvPr/>
        </p:nvSpPr>
        <p:spPr>
          <a:xfrm>
            <a:off x="8850089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Jose Gomez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North Lakes Hotel GM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0F2BDA2-B160-5C5F-2155-F8073B45A13A}"/>
              </a:ext>
            </a:extLst>
          </p:cNvPr>
          <p:cNvSpPr/>
          <p:nvPr/>
        </p:nvSpPr>
        <p:spPr>
          <a:xfrm>
            <a:off x="6083395" y="436995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Barbara Simms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Cottons Hotel GM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0083A6-CDD5-30D5-F941-F5DE77E90A1D}"/>
              </a:ext>
            </a:extLst>
          </p:cNvPr>
          <p:cNvSpPr/>
          <p:nvPr/>
        </p:nvSpPr>
        <p:spPr>
          <a:xfrm>
            <a:off x="10233436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Oliver Stott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Middletons GM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F511BF4-3317-7341-2516-2A15ACA0B342}"/>
              </a:ext>
            </a:extLst>
          </p:cNvPr>
          <p:cNvCxnSpPr>
            <a:cxnSpLocks/>
          </p:cNvCxnSpPr>
          <p:nvPr/>
        </p:nvCxnSpPr>
        <p:spPr>
          <a:xfrm>
            <a:off x="1088217" y="4132584"/>
            <a:ext cx="9826973" cy="67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A75CBA-491D-1B2B-B3BA-45792737EA0A}"/>
              </a:ext>
            </a:extLst>
          </p:cNvPr>
          <p:cNvCxnSpPr>
            <a:cxnSpLocks/>
          </p:cNvCxnSpPr>
          <p:nvPr/>
        </p:nvCxnSpPr>
        <p:spPr>
          <a:xfrm>
            <a:off x="1088217" y="4128014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2B20202-2F00-4CFC-CC40-996C5C31AAAB}"/>
              </a:ext>
            </a:extLst>
          </p:cNvPr>
          <p:cNvCxnSpPr>
            <a:cxnSpLocks/>
          </p:cNvCxnSpPr>
          <p:nvPr/>
        </p:nvCxnSpPr>
        <p:spPr>
          <a:xfrm>
            <a:off x="9535531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42EE87-7687-34EB-916C-ADA7EF4C01C7}"/>
              </a:ext>
            </a:extLst>
          </p:cNvPr>
          <p:cNvCxnSpPr>
            <a:cxnSpLocks/>
          </p:cNvCxnSpPr>
          <p:nvPr/>
        </p:nvCxnSpPr>
        <p:spPr>
          <a:xfrm>
            <a:off x="5321734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A84D027-DC51-C0D5-AED6-76971E4B3F83}"/>
              </a:ext>
            </a:extLst>
          </p:cNvPr>
          <p:cNvCxnSpPr>
            <a:cxnSpLocks/>
          </p:cNvCxnSpPr>
          <p:nvPr/>
        </p:nvCxnSpPr>
        <p:spPr>
          <a:xfrm>
            <a:off x="2493053" y="4135971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3173E3D-61A8-9D77-05C5-D73BB4A7F964}"/>
              </a:ext>
            </a:extLst>
          </p:cNvPr>
          <p:cNvCxnSpPr>
            <a:cxnSpLocks/>
          </p:cNvCxnSpPr>
          <p:nvPr/>
        </p:nvCxnSpPr>
        <p:spPr>
          <a:xfrm>
            <a:off x="6717594" y="4128014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C9BAD78-AF74-BB4D-7BE9-EFE0507F4304}"/>
              </a:ext>
            </a:extLst>
          </p:cNvPr>
          <p:cNvCxnSpPr>
            <a:cxnSpLocks/>
          </p:cNvCxnSpPr>
          <p:nvPr/>
        </p:nvCxnSpPr>
        <p:spPr>
          <a:xfrm>
            <a:off x="3920009" y="413478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E152059-48D4-4E43-4113-F32B55AC95EA}"/>
              </a:ext>
            </a:extLst>
          </p:cNvPr>
          <p:cNvCxnSpPr>
            <a:cxnSpLocks/>
          </p:cNvCxnSpPr>
          <p:nvPr/>
        </p:nvCxnSpPr>
        <p:spPr>
          <a:xfrm>
            <a:off x="8082634" y="4135971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7F9A748-D01A-52D1-495A-0AEF25E3B683}"/>
              </a:ext>
            </a:extLst>
          </p:cNvPr>
          <p:cNvCxnSpPr>
            <a:cxnSpLocks/>
          </p:cNvCxnSpPr>
          <p:nvPr/>
        </p:nvCxnSpPr>
        <p:spPr>
          <a:xfrm>
            <a:off x="10915190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9A8F529-DF01-374C-2D93-47F4CB5679A8}"/>
              </a:ext>
            </a:extLst>
          </p:cNvPr>
          <p:cNvSpPr/>
          <p:nvPr/>
        </p:nvSpPr>
        <p:spPr>
          <a:xfrm>
            <a:off x="4050009" y="2942517"/>
            <a:ext cx="125963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McHugh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Sales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5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09009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4959194" y="1265355"/>
            <a:ext cx="1467125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Mick Horan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119990" y="3982644"/>
            <a:ext cx="1480355" cy="847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Chantell Dickinson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Beverley &amp;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Judges Lodging Multi-Property GM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3103826" y="3990707"/>
            <a:ext cx="1166468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Rachael Andrews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Millstone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4779669" y="3964772"/>
            <a:ext cx="1163340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Warman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Royal Oak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9894971" y="3964772"/>
            <a:ext cx="1141355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Denning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Lister Arms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The Buck Inn GM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6445795" y="3990707"/>
            <a:ext cx="115821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Joe Ruddock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Toll House Inn GM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3907768" y="5191418"/>
            <a:ext cx="1231784" cy="7602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Lucy Burrows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Bulls Head GM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2247766" y="5180590"/>
            <a:ext cx="1275201" cy="7710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Ascroft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Fleece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692757" y="2112643"/>
            <a:ext cx="0" cy="16307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1769871" y="3742589"/>
            <a:ext cx="8725336" cy="29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1769871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4091722" y="377222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362896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10479527" y="37425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7024904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4525561" y="3763775"/>
            <a:ext cx="0" cy="144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1FF56D6-A8BC-4DE7-A878-6D4B6766FADD}"/>
              </a:ext>
            </a:extLst>
          </p:cNvPr>
          <p:cNvCxnSpPr>
            <a:cxnSpLocks/>
          </p:cNvCxnSpPr>
          <p:nvPr/>
        </p:nvCxnSpPr>
        <p:spPr>
          <a:xfrm>
            <a:off x="2847906" y="3772221"/>
            <a:ext cx="0" cy="1410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8C1E7E8-EAFB-401D-BF83-3C8B5E4D1790}"/>
              </a:ext>
            </a:extLst>
          </p:cNvPr>
          <p:cNvSpPr/>
          <p:nvPr/>
        </p:nvSpPr>
        <p:spPr>
          <a:xfrm>
            <a:off x="8179031" y="3973218"/>
            <a:ext cx="1123177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Jamie Wrighton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Golden Lion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6D96D46-306A-4A88-9E64-9A1D2689E8B3}"/>
              </a:ext>
            </a:extLst>
          </p:cNvPr>
          <p:cNvCxnSpPr>
            <a:cxnSpLocks/>
          </p:cNvCxnSpPr>
          <p:nvPr/>
        </p:nvCxnSpPr>
        <p:spPr>
          <a:xfrm>
            <a:off x="8755935" y="376377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5EE07A5-39E3-4D18-9E85-F8099A15D38F}"/>
              </a:ext>
            </a:extLst>
          </p:cNvPr>
          <p:cNvSpPr/>
          <p:nvPr/>
        </p:nvSpPr>
        <p:spPr>
          <a:xfrm>
            <a:off x="5567769" y="5179483"/>
            <a:ext cx="1231784" cy="772143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Aimee Ollerenshaw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Crown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D454B1E-279C-4A9D-9F27-754C43AE94CF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6183661" y="3772221"/>
            <a:ext cx="18215" cy="1407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878C114-AD63-40A2-9D50-2C8B47BF4DDF}"/>
              </a:ext>
            </a:extLst>
          </p:cNvPr>
          <p:cNvSpPr/>
          <p:nvPr/>
        </p:nvSpPr>
        <p:spPr>
          <a:xfrm>
            <a:off x="7204469" y="5181703"/>
            <a:ext cx="1317712" cy="77963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Will Kitchen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Royal Heysham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72D462E-B5B1-46D5-8540-1A31008AD981}"/>
              </a:ext>
            </a:extLst>
          </p:cNvPr>
          <p:cNvCxnSpPr>
            <a:cxnSpLocks/>
          </p:cNvCxnSpPr>
          <p:nvPr/>
        </p:nvCxnSpPr>
        <p:spPr>
          <a:xfrm>
            <a:off x="7888833" y="3742589"/>
            <a:ext cx="0" cy="144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822DA87-76D8-4B97-91F7-EF3240DE091A}"/>
              </a:ext>
            </a:extLst>
          </p:cNvPr>
          <p:cNvCxnSpPr>
            <a:cxnSpLocks/>
          </p:cNvCxnSpPr>
          <p:nvPr/>
        </p:nvCxnSpPr>
        <p:spPr>
          <a:xfrm>
            <a:off x="2984739" y="2310474"/>
            <a:ext cx="4273149" cy="206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6CD58E65-4230-4AD8-8950-1E72892BA5A2}"/>
              </a:ext>
            </a:extLst>
          </p:cNvPr>
          <p:cNvSpPr/>
          <p:nvPr/>
        </p:nvSpPr>
        <p:spPr>
          <a:xfrm>
            <a:off x="8952605" y="5191418"/>
            <a:ext cx="1317712" cy="788300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James Burke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Red Lion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E81EB7-BAC7-4B1D-BD66-34CD2ED90CBE}"/>
              </a:ext>
            </a:extLst>
          </p:cNvPr>
          <p:cNvCxnSpPr>
            <a:cxnSpLocks/>
          </p:cNvCxnSpPr>
          <p:nvPr/>
        </p:nvCxnSpPr>
        <p:spPr>
          <a:xfrm>
            <a:off x="9598589" y="3763608"/>
            <a:ext cx="0" cy="14401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64E1751-F0E5-AFF6-46A6-09361D6EE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292676"/>
            <a:ext cx="2928463" cy="3563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C7985C-77F2-45D0-9E30-04953106DE8D}"/>
              </a:ext>
            </a:extLst>
          </p:cNvPr>
          <p:cNvSpPr/>
          <p:nvPr/>
        </p:nvSpPr>
        <p:spPr>
          <a:xfrm>
            <a:off x="7277808" y="1891443"/>
            <a:ext cx="1455196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Rodney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of Food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1BEF2-FD92-8960-7370-4E94A75FCAFF}"/>
              </a:ext>
            </a:extLst>
          </p:cNvPr>
          <p:cNvSpPr/>
          <p:nvPr/>
        </p:nvSpPr>
        <p:spPr>
          <a:xfrm>
            <a:off x="3911376" y="2541675"/>
            <a:ext cx="1449963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Tom Jones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Operational Standards &amp; Guest Experience Manager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302FEB-C678-E5F9-20C2-46C1D56AF7D4}"/>
              </a:ext>
            </a:extLst>
          </p:cNvPr>
          <p:cNvCxnSpPr>
            <a:cxnSpLocks/>
          </p:cNvCxnSpPr>
          <p:nvPr/>
        </p:nvCxnSpPr>
        <p:spPr>
          <a:xfrm>
            <a:off x="7347440" y="2815398"/>
            <a:ext cx="0" cy="1126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3C5D1D-D84C-4BD0-B24E-72DAD524E739}"/>
              </a:ext>
            </a:extLst>
          </p:cNvPr>
          <p:cNvCxnSpPr>
            <a:cxnSpLocks/>
          </p:cNvCxnSpPr>
          <p:nvPr/>
        </p:nvCxnSpPr>
        <p:spPr>
          <a:xfrm>
            <a:off x="4658894" y="233969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00B9390-9181-0760-5D16-2C83B4DF6A1F}"/>
              </a:ext>
            </a:extLst>
          </p:cNvPr>
          <p:cNvSpPr/>
          <p:nvPr/>
        </p:nvSpPr>
        <p:spPr>
          <a:xfrm>
            <a:off x="8141953" y="2931223"/>
            <a:ext cx="1160256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Woodward</a:t>
            </a:r>
          </a:p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Chef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1FA1FE-0AFD-FD5D-1663-6F274CC74310}"/>
              </a:ext>
            </a:extLst>
          </p:cNvPr>
          <p:cNvCxnSpPr>
            <a:cxnSpLocks/>
          </p:cNvCxnSpPr>
          <p:nvPr/>
        </p:nvCxnSpPr>
        <p:spPr>
          <a:xfrm>
            <a:off x="8733004" y="2821958"/>
            <a:ext cx="0" cy="1060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EE9644A-F60B-91EE-A10D-79C85C40C1C9}"/>
              </a:ext>
            </a:extLst>
          </p:cNvPr>
          <p:cNvSpPr/>
          <p:nvPr/>
        </p:nvSpPr>
        <p:spPr>
          <a:xfrm>
            <a:off x="2260446" y="2534509"/>
            <a:ext cx="1449963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Lorna Hollings-Tennant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Cluster Revenue Manager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C14FAA-CBD3-D926-BC15-B02A86375451}"/>
              </a:ext>
            </a:extLst>
          </p:cNvPr>
          <p:cNvCxnSpPr>
            <a:cxnSpLocks/>
          </p:cNvCxnSpPr>
          <p:nvPr/>
        </p:nvCxnSpPr>
        <p:spPr>
          <a:xfrm>
            <a:off x="2984739" y="233112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08AACE3-35E4-5F5E-A11A-1D91887A293C}"/>
              </a:ext>
            </a:extLst>
          </p:cNvPr>
          <p:cNvSpPr/>
          <p:nvPr/>
        </p:nvSpPr>
        <p:spPr>
          <a:xfrm>
            <a:off x="6726620" y="2919619"/>
            <a:ext cx="1162214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Darren Davis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Chef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A4BD1D-594E-9C6A-5FAC-E5EE295F22F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005406" y="2654117"/>
            <a:ext cx="0" cy="1612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7CEFA5-D1B6-7AEA-08D3-AEAB7A10CEE2}"/>
              </a:ext>
            </a:extLst>
          </p:cNvPr>
          <p:cNvCxnSpPr>
            <a:cxnSpLocks/>
          </p:cNvCxnSpPr>
          <p:nvPr/>
        </p:nvCxnSpPr>
        <p:spPr>
          <a:xfrm flipH="1">
            <a:off x="7347440" y="2815398"/>
            <a:ext cx="14084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21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95248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Managed Houses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172893" y="1690459"/>
            <a:ext cx="183750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390605" y="3254634"/>
            <a:ext cx="144997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Ian Davies (Holding GM)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The Flying Handbag GM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1647" y="2537747"/>
            <a:ext cx="4353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74AFA25-1888-24F3-3608-D5040C749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7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956C8-2327-70E6-0F8A-E1AF9A41E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9737-D2C0-C2FD-06A7-63648941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Horse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F8A9F1-CC40-8AAE-8ABF-1907144F2B3B}"/>
              </a:ext>
            </a:extLst>
          </p:cNvPr>
          <p:cNvSpPr/>
          <p:nvPr/>
        </p:nvSpPr>
        <p:spPr>
          <a:xfrm>
            <a:off x="5423085" y="1456677"/>
            <a:ext cx="1622290" cy="8940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Leah Richardson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Executive Assistant &amp; Internal Comms Support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21B4134-7813-AFD6-AA98-BA3C33796F37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6234230" y="2350724"/>
            <a:ext cx="0" cy="5691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AAC091B-152D-E225-3F85-CB167E2F0B74}"/>
              </a:ext>
            </a:extLst>
          </p:cNvPr>
          <p:cNvCxnSpPr>
            <a:cxnSpLocks/>
          </p:cNvCxnSpPr>
          <p:nvPr/>
        </p:nvCxnSpPr>
        <p:spPr>
          <a:xfrm>
            <a:off x="5519152" y="3993428"/>
            <a:ext cx="14141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F4EFD0B-CB31-4F69-AECD-E1A043048651}"/>
              </a:ext>
            </a:extLst>
          </p:cNvPr>
          <p:cNvCxnSpPr>
            <a:cxnSpLocks/>
          </p:cNvCxnSpPr>
          <p:nvPr/>
        </p:nvCxnSpPr>
        <p:spPr>
          <a:xfrm>
            <a:off x="5519152" y="3993428"/>
            <a:ext cx="0" cy="1804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B7EFD83-7CE7-5226-E1D5-AEFABFCD494A}"/>
              </a:ext>
            </a:extLst>
          </p:cNvPr>
          <p:cNvCxnSpPr>
            <a:cxnSpLocks/>
          </p:cNvCxnSpPr>
          <p:nvPr/>
        </p:nvCxnSpPr>
        <p:spPr>
          <a:xfrm>
            <a:off x="6933304" y="399709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E2368A4-8E26-4E1B-C537-CF38E9D4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BF3730-6921-8FF9-3EC4-A3D416BEC4C4}"/>
              </a:ext>
            </a:extLst>
          </p:cNvPr>
          <p:cNvSpPr/>
          <p:nvPr/>
        </p:nvSpPr>
        <p:spPr>
          <a:xfrm>
            <a:off x="5423085" y="2919827"/>
            <a:ext cx="1622289" cy="772162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Richard Green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Horseman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92E9-8008-DF6A-3CAF-3C7113AE7CDE}"/>
              </a:ext>
            </a:extLst>
          </p:cNvPr>
          <p:cNvSpPr/>
          <p:nvPr/>
        </p:nvSpPr>
        <p:spPr>
          <a:xfrm>
            <a:off x="4891223" y="4191710"/>
            <a:ext cx="1255858" cy="79957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Jonathan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Horseman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F798B3-A876-940E-B632-8E7F70B572B6}"/>
              </a:ext>
            </a:extLst>
          </p:cNvPr>
          <p:cNvSpPr/>
          <p:nvPr/>
        </p:nvSpPr>
        <p:spPr>
          <a:xfrm>
            <a:off x="6306378" y="4199077"/>
            <a:ext cx="1253853" cy="784843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Bev Holland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Horsewoman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C743A20-7A5D-0064-6EE7-4F0CDD54F21E}"/>
              </a:ext>
            </a:extLst>
          </p:cNvPr>
          <p:cNvCxnSpPr>
            <a:cxnSpLocks/>
          </p:cNvCxnSpPr>
          <p:nvPr/>
        </p:nvCxnSpPr>
        <p:spPr>
          <a:xfrm>
            <a:off x="6226228" y="3703179"/>
            <a:ext cx="0" cy="2939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29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48" y="234253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Pub Operations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254100" y="1240615"/>
            <a:ext cx="1683799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2837745" y="24871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Myers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Pub Recruitment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850436" y="2476224"/>
            <a:ext cx="131164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Mark O’Sullivan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Brewer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9003044" y="251466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Simone Gardner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Drinks Development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4631942" y="250631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Food Support Manager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969518" y="2487109"/>
            <a:ext cx="1231784" cy="8887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Louise Watson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Customer Contact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0774000" y="2512508"/>
            <a:ext cx="1081562" cy="16382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David Bigio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Linda Goodfellow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Carolyn Goodwin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Murphy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Julia Mitchell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Area Business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      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DAAD72-F12A-4FCA-899C-A61507F20BE7}"/>
              </a:ext>
            </a:extLst>
          </p:cNvPr>
          <p:cNvCxnSpPr>
            <a:cxnSpLocks/>
          </p:cNvCxnSpPr>
          <p:nvPr/>
        </p:nvCxnSpPr>
        <p:spPr>
          <a:xfrm>
            <a:off x="1442798" y="2274246"/>
            <a:ext cx="9921532" cy="348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6092857" y="208790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3496657" y="22851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1442798" y="2274246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7617947" y="230433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254100" y="229413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9591899" y="230433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11336864" y="2305543"/>
            <a:ext cx="4217" cy="1964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534438C-E47D-42C1-9ED1-871BFF7CA00F}"/>
              </a:ext>
            </a:extLst>
          </p:cNvPr>
          <p:cNvSpPr/>
          <p:nvPr/>
        </p:nvSpPr>
        <p:spPr>
          <a:xfrm>
            <a:off x="8205381" y="4629772"/>
            <a:ext cx="1081562" cy="12205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Amanda Liddiard</a:t>
            </a:r>
          </a:p>
          <a:p>
            <a:pPr algn="ctr"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Carol Swarbrick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Bolton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Patrick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Customer Contact Advisors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208FFE-B7FB-4F6D-9A17-8D655DBDEC32}"/>
              </a:ext>
            </a:extLst>
          </p:cNvPr>
          <p:cNvSpPr/>
          <p:nvPr/>
        </p:nvSpPr>
        <p:spPr>
          <a:xfrm>
            <a:off x="808144" y="3889414"/>
            <a:ext cx="1287968" cy="180477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Harry Brunt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Stuart Smith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Benjamin Taylor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Ethan Salt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Brewers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Pete Shepherd</a:t>
            </a:r>
            <a:b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</a:b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Theo Taylor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General Assistant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645203-6DA6-4CFF-B641-713513BF7BEB}"/>
              </a:ext>
            </a:extLst>
          </p:cNvPr>
          <p:cNvSpPr/>
          <p:nvPr/>
        </p:nvSpPr>
        <p:spPr>
          <a:xfrm>
            <a:off x="7262195" y="4633852"/>
            <a:ext cx="813633" cy="1213450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Leanne Mason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Admin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Assistant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FF6992A-1795-434C-8AAF-B29816BAD87A}"/>
              </a:ext>
            </a:extLst>
          </p:cNvPr>
          <p:cNvCxnSpPr>
            <a:cxnSpLocks/>
          </p:cNvCxnSpPr>
          <p:nvPr/>
        </p:nvCxnSpPr>
        <p:spPr>
          <a:xfrm flipV="1">
            <a:off x="7617947" y="3375874"/>
            <a:ext cx="0" cy="9689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10F12F3-1FC7-4F8A-87D8-A78AE9C70461}"/>
              </a:ext>
            </a:extLst>
          </p:cNvPr>
          <p:cNvCxnSpPr>
            <a:cxnSpLocks/>
          </p:cNvCxnSpPr>
          <p:nvPr/>
        </p:nvCxnSpPr>
        <p:spPr>
          <a:xfrm>
            <a:off x="6619939" y="4376124"/>
            <a:ext cx="19960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9DB154A-8650-4D11-A0BE-A42DEC56EFB9}"/>
              </a:ext>
            </a:extLst>
          </p:cNvPr>
          <p:cNvCxnSpPr>
            <a:cxnSpLocks/>
          </p:cNvCxnSpPr>
          <p:nvPr/>
        </p:nvCxnSpPr>
        <p:spPr>
          <a:xfrm>
            <a:off x="6619939" y="4373017"/>
            <a:ext cx="0" cy="3132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8390F66B-9C2E-4F54-8DA0-50B0D6A235E0}"/>
              </a:ext>
            </a:extLst>
          </p:cNvPr>
          <p:cNvSpPr/>
          <p:nvPr/>
        </p:nvSpPr>
        <p:spPr>
          <a:xfrm>
            <a:off x="2951557" y="3508510"/>
            <a:ext cx="1003208" cy="915727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000" b="1" dirty="0">
                <a:solidFill>
                  <a:schemeClr val="tx1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Thomas</a:t>
            </a:r>
          </a:p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Recruitment Consultant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41134F2-8B6D-4EAB-B9EA-71CC8D7B9029}"/>
              </a:ext>
            </a:extLst>
          </p:cNvPr>
          <p:cNvCxnSpPr>
            <a:cxnSpLocks/>
          </p:cNvCxnSpPr>
          <p:nvPr/>
        </p:nvCxnSpPr>
        <p:spPr>
          <a:xfrm>
            <a:off x="3453637" y="3347036"/>
            <a:ext cx="0" cy="163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C3A513A-CEAB-4BAD-9FBF-49904B80B9AA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506258" y="3323512"/>
            <a:ext cx="0" cy="5554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BB731623-3E61-4745-8D9B-FFB12D1624B5}"/>
              </a:ext>
            </a:extLst>
          </p:cNvPr>
          <p:cNvSpPr/>
          <p:nvPr/>
        </p:nvSpPr>
        <p:spPr>
          <a:xfrm>
            <a:off x="4772807" y="3504403"/>
            <a:ext cx="950053" cy="9157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Adam Kershaw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Food Development Coordinator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56C00B5-653F-4596-AEE9-7A966D919A31}"/>
              </a:ext>
            </a:extLst>
          </p:cNvPr>
          <p:cNvSpPr/>
          <p:nvPr/>
        </p:nvSpPr>
        <p:spPr>
          <a:xfrm>
            <a:off x="6237762" y="4633851"/>
            <a:ext cx="840060" cy="121345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Sandra Snape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Receptionist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D2FAD20-7657-4694-97BB-EBDE9C223FF7}"/>
              </a:ext>
            </a:extLst>
          </p:cNvPr>
          <p:cNvCxnSpPr>
            <a:cxnSpLocks/>
          </p:cNvCxnSpPr>
          <p:nvPr/>
        </p:nvCxnSpPr>
        <p:spPr>
          <a:xfrm>
            <a:off x="7618240" y="4347958"/>
            <a:ext cx="3858" cy="306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7F51307-4B62-4341-A077-126FFCA4B376}"/>
              </a:ext>
            </a:extLst>
          </p:cNvPr>
          <p:cNvCxnSpPr>
            <a:cxnSpLocks/>
            <a:stCxn id="11" idx="2"/>
            <a:endCxn id="34" idx="0"/>
          </p:cNvCxnSpPr>
          <p:nvPr/>
        </p:nvCxnSpPr>
        <p:spPr>
          <a:xfrm>
            <a:off x="5247834" y="3353598"/>
            <a:ext cx="0" cy="1508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CA683B1-A4C2-C6D6-B881-E230EF305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484" y="6136375"/>
            <a:ext cx="2928463" cy="35631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FD2010D-B7C5-3DD4-D00C-9E5EB71758FD}"/>
              </a:ext>
            </a:extLst>
          </p:cNvPr>
          <p:cNvCxnSpPr>
            <a:cxnSpLocks/>
          </p:cNvCxnSpPr>
          <p:nvPr/>
        </p:nvCxnSpPr>
        <p:spPr>
          <a:xfrm>
            <a:off x="9618936" y="3353598"/>
            <a:ext cx="0" cy="1508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17175C3-4863-83B9-81D6-95D22B24AA96}"/>
              </a:ext>
            </a:extLst>
          </p:cNvPr>
          <p:cNvSpPr/>
          <p:nvPr/>
        </p:nvSpPr>
        <p:spPr>
          <a:xfrm>
            <a:off x="9113916" y="3520291"/>
            <a:ext cx="950053" cy="82304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Kelvin Armiger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Drinks Quality Advisor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0095E7-B2E5-467A-8FA9-10658EB377F5}"/>
              </a:ext>
            </a:extLst>
          </p:cNvPr>
          <p:cNvCxnSpPr>
            <a:cxnSpLocks/>
          </p:cNvCxnSpPr>
          <p:nvPr/>
        </p:nvCxnSpPr>
        <p:spPr>
          <a:xfrm>
            <a:off x="8615954" y="4373017"/>
            <a:ext cx="0" cy="2567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31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5668995-3F35-1628-FB87-3A6F6F1EAA57}"/>
              </a:ext>
            </a:extLst>
          </p:cNvPr>
          <p:cNvCxnSpPr>
            <a:cxnSpLocks/>
          </p:cNvCxnSpPr>
          <p:nvPr/>
        </p:nvCxnSpPr>
        <p:spPr>
          <a:xfrm>
            <a:off x="6541251" y="4479418"/>
            <a:ext cx="0" cy="1028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Property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542451" y="165275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Jim Francis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43062" y="345103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Jonny Firth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 - Pubs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1500774" y="3459480"/>
            <a:ext cx="1045071" cy="8226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Wayne Hunt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 – Pubs &amp; Inns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3832979" y="343601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Will Day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Property Manager – Hotels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221185" y="343486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Gareth Hine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Estates Manager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604025" y="344817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Hassall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Health &amp; Safety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7999565" y="3443726"/>
            <a:ext cx="112816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Matthew Linton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Sustainability &amp; Energy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10571110" y="3434867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Bill Holt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Site Manager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6158342" y="2500040"/>
            <a:ext cx="0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736117" y="3225785"/>
            <a:ext cx="10434821" cy="137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736117" y="324905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2131657" y="325750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4500899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831309" y="322448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7210402" y="32328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8563648" y="32328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11170938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3B6951-E79B-A04F-E92B-C43FA3C4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5960615"/>
            <a:ext cx="2928463" cy="35631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AF3C27-7A40-F4F6-CFA5-9E377FFF5213}"/>
              </a:ext>
            </a:extLst>
          </p:cNvPr>
          <p:cNvSpPr/>
          <p:nvPr/>
        </p:nvSpPr>
        <p:spPr>
          <a:xfrm>
            <a:off x="10571110" y="4480514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Michael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Maintenance Assistant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0A24AA-8E73-2880-4F3C-B1285FCDD90E}"/>
              </a:ext>
            </a:extLst>
          </p:cNvPr>
          <p:cNvSpPr/>
          <p:nvPr/>
        </p:nvSpPr>
        <p:spPr>
          <a:xfrm>
            <a:off x="4548987" y="4595814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Kendra Milburn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Rent &amp; Agreement Admin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7F5572-4C9E-FB39-6BCB-3E83517AC80A}"/>
              </a:ext>
            </a:extLst>
          </p:cNvPr>
          <p:cNvSpPr/>
          <p:nvPr/>
        </p:nvSpPr>
        <p:spPr>
          <a:xfrm>
            <a:off x="5905450" y="4595814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Niamh O’Boyle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Graduate Surveyor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6AAC87-CD66-D377-F357-20A5A14849EA}"/>
              </a:ext>
            </a:extLst>
          </p:cNvPr>
          <p:cNvSpPr/>
          <p:nvPr/>
        </p:nvSpPr>
        <p:spPr>
          <a:xfrm>
            <a:off x="143063" y="452600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Currell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Hannah Barrow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Property Admin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D46AF7-9CDE-AB24-0FFD-7A1EF202B0C6}"/>
              </a:ext>
            </a:extLst>
          </p:cNvPr>
          <p:cNvCxnSpPr>
            <a:cxnSpLocks/>
            <a:stCxn id="19" idx="2"/>
            <a:endCxn id="13" idx="0"/>
          </p:cNvCxnSpPr>
          <p:nvPr/>
        </p:nvCxnSpPr>
        <p:spPr>
          <a:xfrm>
            <a:off x="11135193" y="4282155"/>
            <a:ext cx="0" cy="1983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5A78CC1-8918-25A6-5FD9-0B6973379037}"/>
              </a:ext>
            </a:extLst>
          </p:cNvPr>
          <p:cNvCxnSpPr>
            <a:cxnSpLocks/>
          </p:cNvCxnSpPr>
          <p:nvPr/>
        </p:nvCxnSpPr>
        <p:spPr>
          <a:xfrm>
            <a:off x="5845234" y="429101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9E2DD6F-55DE-5756-714A-250D523F2867}"/>
              </a:ext>
            </a:extLst>
          </p:cNvPr>
          <p:cNvCxnSpPr>
            <a:cxnSpLocks/>
          </p:cNvCxnSpPr>
          <p:nvPr/>
        </p:nvCxnSpPr>
        <p:spPr>
          <a:xfrm>
            <a:off x="5177346" y="4485438"/>
            <a:ext cx="0" cy="1028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E361EC8-2DBA-A2E0-14DC-5899FA8152B0}"/>
              </a:ext>
            </a:extLst>
          </p:cNvPr>
          <p:cNvCxnSpPr>
            <a:cxnSpLocks/>
          </p:cNvCxnSpPr>
          <p:nvPr/>
        </p:nvCxnSpPr>
        <p:spPr>
          <a:xfrm>
            <a:off x="5177346" y="4492992"/>
            <a:ext cx="136390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C03FFB2-EF8F-679C-D5EE-2A9DA084B689}"/>
              </a:ext>
            </a:extLst>
          </p:cNvPr>
          <p:cNvSpPr/>
          <p:nvPr/>
        </p:nvSpPr>
        <p:spPr>
          <a:xfrm>
            <a:off x="9285338" y="3443726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Wootton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Interior Design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BC2EED-51D7-E9B5-7095-B8722055EC4D}"/>
              </a:ext>
            </a:extLst>
          </p:cNvPr>
          <p:cNvCxnSpPr>
            <a:cxnSpLocks/>
          </p:cNvCxnSpPr>
          <p:nvPr/>
        </p:nvCxnSpPr>
        <p:spPr>
          <a:xfrm>
            <a:off x="9831941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CC4FB0-F800-05D4-4650-90163AA6B314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758954" y="4298323"/>
            <a:ext cx="1" cy="227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BCDF18-7882-BCF8-97BC-BF2F26CC3369}"/>
              </a:ext>
            </a:extLst>
          </p:cNvPr>
          <p:cNvCxnSpPr>
            <a:cxnSpLocks/>
          </p:cNvCxnSpPr>
          <p:nvPr/>
        </p:nvCxnSpPr>
        <p:spPr>
          <a:xfrm>
            <a:off x="3180169" y="3258312"/>
            <a:ext cx="0" cy="1854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F87A074-A057-A3BC-5A6F-82CF39A0D49E}"/>
              </a:ext>
            </a:extLst>
          </p:cNvPr>
          <p:cNvSpPr/>
          <p:nvPr/>
        </p:nvSpPr>
        <p:spPr>
          <a:xfrm>
            <a:off x="2649848" y="3456032"/>
            <a:ext cx="1045071" cy="8226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Stuart Wenman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68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233835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Finance</a:t>
            </a:r>
            <a:r>
              <a:rPr lang="en-GB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480108" y="122402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4067890" y="251055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Jayne Kirkham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Company Secretary &amp; Finance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9179547" y="249537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of Purchasing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77F34F-D583-431F-A072-C95CCB14FB9E}"/>
              </a:ext>
            </a:extLst>
          </p:cNvPr>
          <p:cNvSpPr/>
          <p:nvPr/>
        </p:nvSpPr>
        <p:spPr>
          <a:xfrm>
            <a:off x="7545414" y="252734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Dan Rawlinson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229051-9347-406B-A05F-7693F3E676C9}"/>
              </a:ext>
            </a:extLst>
          </p:cNvPr>
          <p:cNvSpPr/>
          <p:nvPr/>
        </p:nvSpPr>
        <p:spPr>
          <a:xfrm>
            <a:off x="8504908" y="391172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Steve Lord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Purchasing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2944688" y="3891616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Sophie Wood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Financial Accountant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565339" y="389161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Caroline Cockshott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Purchase Ledger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Team leader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25FEC3-7941-4D67-9626-B43E33F58FD8}"/>
              </a:ext>
            </a:extLst>
          </p:cNvPr>
          <p:cNvSpPr/>
          <p:nvPr/>
        </p:nvSpPr>
        <p:spPr>
          <a:xfrm>
            <a:off x="1571838" y="494088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Katy-Ann Wilson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Purchase Ledger Clerk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6096000" y="207131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4683782" y="2273288"/>
            <a:ext cx="5136110" cy="116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4683782" y="2294523"/>
            <a:ext cx="0" cy="2328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9795441" y="228495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82C4A43-5CFF-4EC8-8480-024FC62657D1}"/>
              </a:ext>
            </a:extLst>
          </p:cNvPr>
          <p:cNvCxnSpPr>
            <a:cxnSpLocks/>
          </p:cNvCxnSpPr>
          <p:nvPr/>
        </p:nvCxnSpPr>
        <p:spPr>
          <a:xfrm>
            <a:off x="8172372" y="2287518"/>
            <a:ext cx="0" cy="223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B25C11-85D0-4088-92DF-6A500560B717}"/>
              </a:ext>
            </a:extLst>
          </p:cNvPr>
          <p:cNvCxnSpPr>
            <a:cxnSpLocks/>
          </p:cNvCxnSpPr>
          <p:nvPr/>
        </p:nvCxnSpPr>
        <p:spPr>
          <a:xfrm>
            <a:off x="3506965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2248052" y="367134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126351A-BD5B-4C94-8469-EB7B70A31A50}"/>
              </a:ext>
            </a:extLst>
          </p:cNvPr>
          <p:cNvCxnSpPr>
            <a:cxnSpLocks/>
          </p:cNvCxnSpPr>
          <p:nvPr/>
        </p:nvCxnSpPr>
        <p:spPr>
          <a:xfrm>
            <a:off x="2248052" y="472975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7D02039-B809-4E61-9C8C-D5BBD0F6DC07}"/>
              </a:ext>
            </a:extLst>
          </p:cNvPr>
          <p:cNvCxnSpPr>
            <a:cxnSpLocks/>
          </p:cNvCxnSpPr>
          <p:nvPr/>
        </p:nvCxnSpPr>
        <p:spPr>
          <a:xfrm>
            <a:off x="2248052" y="3671348"/>
            <a:ext cx="404547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6BBDFCD6-96E2-4AAA-A1BD-34DC5EDBFCB8}"/>
              </a:ext>
            </a:extLst>
          </p:cNvPr>
          <p:cNvSpPr/>
          <p:nvPr/>
        </p:nvSpPr>
        <p:spPr>
          <a:xfrm>
            <a:off x="4217435" y="3891616"/>
            <a:ext cx="109966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Claire Buck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Credit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Team Leader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1685449-741C-49C5-A8C4-BAB4CAAC3523}"/>
              </a:ext>
            </a:extLst>
          </p:cNvPr>
          <p:cNvSpPr/>
          <p:nvPr/>
        </p:nvSpPr>
        <p:spPr>
          <a:xfrm>
            <a:off x="4231702" y="4935021"/>
            <a:ext cx="1106655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Andrea Jepson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Pam Smith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Credit Controllers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CDD0C7-DEDF-41F9-9137-D75D47BE7451}"/>
              </a:ext>
            </a:extLst>
          </p:cNvPr>
          <p:cNvCxnSpPr>
            <a:cxnSpLocks/>
          </p:cNvCxnSpPr>
          <p:nvPr/>
        </p:nvCxnSpPr>
        <p:spPr>
          <a:xfrm>
            <a:off x="4785029" y="369328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8096E7C-7876-485D-BB72-EF013562C399}"/>
              </a:ext>
            </a:extLst>
          </p:cNvPr>
          <p:cNvCxnSpPr>
            <a:cxnSpLocks/>
          </p:cNvCxnSpPr>
          <p:nvPr/>
        </p:nvCxnSpPr>
        <p:spPr>
          <a:xfrm>
            <a:off x="4767267" y="473890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08FED02-A24C-4217-AD7C-CDB09FA84C29}"/>
              </a:ext>
            </a:extLst>
          </p:cNvPr>
          <p:cNvCxnSpPr>
            <a:cxnSpLocks/>
          </p:cNvCxnSpPr>
          <p:nvPr/>
        </p:nvCxnSpPr>
        <p:spPr>
          <a:xfrm>
            <a:off x="6008788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4631768" y="3383348"/>
            <a:ext cx="0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1B2816F4-F2E2-4681-A9F5-E9A76146CA94}"/>
              </a:ext>
            </a:extLst>
          </p:cNvPr>
          <p:cNvSpPr/>
          <p:nvPr/>
        </p:nvSpPr>
        <p:spPr>
          <a:xfrm>
            <a:off x="5435299" y="3891616"/>
            <a:ext cx="109966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Emma Dewhurst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Daniel Mort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Accounts Assistant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DA251A-1D13-4144-B38E-41B06A990E91}"/>
              </a:ext>
            </a:extLst>
          </p:cNvPr>
          <p:cNvCxnSpPr>
            <a:cxnSpLocks/>
          </p:cNvCxnSpPr>
          <p:nvPr/>
        </p:nvCxnSpPr>
        <p:spPr>
          <a:xfrm>
            <a:off x="7295680" y="367134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D51420F-FC1A-490B-85A7-85E3FEF8E214}"/>
              </a:ext>
            </a:extLst>
          </p:cNvPr>
          <p:cNvCxnSpPr>
            <a:cxnSpLocks/>
          </p:cNvCxnSpPr>
          <p:nvPr/>
        </p:nvCxnSpPr>
        <p:spPr>
          <a:xfrm flipV="1">
            <a:off x="6301921" y="3671348"/>
            <a:ext cx="993759" cy="3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8509198-C14D-4D02-8336-D47BFC8DF552}"/>
              </a:ext>
            </a:extLst>
          </p:cNvPr>
          <p:cNvSpPr/>
          <p:nvPr/>
        </p:nvSpPr>
        <p:spPr>
          <a:xfrm>
            <a:off x="6709119" y="3891616"/>
            <a:ext cx="109966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Christopher Wilson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Trainee Accountant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F09F7-459A-A631-1E55-28A098360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0750DF-7634-1208-CD20-61FFF9C973CB}"/>
              </a:ext>
            </a:extLst>
          </p:cNvPr>
          <p:cNvCxnSpPr>
            <a:cxnSpLocks/>
          </p:cNvCxnSpPr>
          <p:nvPr/>
        </p:nvCxnSpPr>
        <p:spPr>
          <a:xfrm>
            <a:off x="10561415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8F326A-108A-BFD9-1E59-83B32D2FF3E4}"/>
              </a:ext>
            </a:extLst>
          </p:cNvPr>
          <p:cNvCxnSpPr>
            <a:cxnSpLocks/>
          </p:cNvCxnSpPr>
          <p:nvPr/>
        </p:nvCxnSpPr>
        <p:spPr>
          <a:xfrm>
            <a:off x="9120800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2F74B45-C145-AF3F-2662-D1E3403BAF15}"/>
              </a:ext>
            </a:extLst>
          </p:cNvPr>
          <p:cNvSpPr/>
          <p:nvPr/>
        </p:nvSpPr>
        <p:spPr>
          <a:xfrm>
            <a:off x="9943948" y="3915362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Nancy  Brown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Buyer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E641A4-56C2-4C89-95E1-1B64EF074A29}"/>
              </a:ext>
            </a:extLst>
          </p:cNvPr>
          <p:cNvCxnSpPr>
            <a:cxnSpLocks/>
          </p:cNvCxnSpPr>
          <p:nvPr/>
        </p:nvCxnSpPr>
        <p:spPr>
          <a:xfrm>
            <a:off x="9120800" y="3689638"/>
            <a:ext cx="14406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C6D21F-190E-EA86-287F-124253746331}"/>
              </a:ext>
            </a:extLst>
          </p:cNvPr>
          <p:cNvCxnSpPr>
            <a:cxnSpLocks/>
          </p:cNvCxnSpPr>
          <p:nvPr/>
        </p:nvCxnSpPr>
        <p:spPr>
          <a:xfrm>
            <a:off x="9771053" y="3342665"/>
            <a:ext cx="0" cy="3469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B02BC4-BD43-9B45-BF29-10E7203A4258}"/>
              </a:ext>
            </a:extLst>
          </p:cNvPr>
          <p:cNvCxnSpPr>
            <a:cxnSpLocks/>
          </p:cNvCxnSpPr>
          <p:nvPr/>
        </p:nvCxnSpPr>
        <p:spPr>
          <a:xfrm flipH="1">
            <a:off x="8161306" y="3383348"/>
            <a:ext cx="21397" cy="15575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DE5E6AB-C69E-D1D1-1A20-62CE32924DD0}"/>
              </a:ext>
            </a:extLst>
          </p:cNvPr>
          <p:cNvSpPr/>
          <p:nvPr/>
        </p:nvSpPr>
        <p:spPr>
          <a:xfrm>
            <a:off x="7584032" y="4940882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Joe Lynch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B4BBDA-77D5-9D1E-1E2B-E5175483ACB9}"/>
              </a:ext>
            </a:extLst>
          </p:cNvPr>
          <p:cNvSpPr/>
          <p:nvPr/>
        </p:nvSpPr>
        <p:spPr>
          <a:xfrm>
            <a:off x="5909895" y="2503981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Andy Hassall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41F7ED-0E08-E80D-B22B-7A0D34EB5080}"/>
              </a:ext>
            </a:extLst>
          </p:cNvPr>
          <p:cNvCxnSpPr>
            <a:cxnSpLocks/>
          </p:cNvCxnSpPr>
          <p:nvPr/>
        </p:nvCxnSpPr>
        <p:spPr>
          <a:xfrm>
            <a:off x="6488072" y="2280948"/>
            <a:ext cx="0" cy="223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39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377623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IT</a:t>
            </a:r>
            <a:r>
              <a:rPr lang="en-GB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467613" y="2111544"/>
            <a:ext cx="143691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Karen Glachan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2431228" y="3444819"/>
            <a:ext cx="164672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Damien Little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Business Systems Manager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3397643" y="4828868"/>
            <a:ext cx="1296203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Michael Abrahams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EPOS &amp; Business Systems Administrator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795475" y="4806979"/>
            <a:ext cx="129619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Brad Juliff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Business Analyst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186068" y="2958832"/>
            <a:ext cx="0" cy="2153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3289306" y="3162520"/>
            <a:ext cx="5234615" cy="116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3289306" y="3162520"/>
            <a:ext cx="0" cy="2641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8523921" y="3150228"/>
            <a:ext cx="0" cy="311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2431228" y="4572053"/>
            <a:ext cx="0" cy="2368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008665E-12DF-4D53-BF2A-6CC1B2D12299}"/>
              </a:ext>
            </a:extLst>
          </p:cNvPr>
          <p:cNvCxnSpPr>
            <a:cxnSpLocks/>
          </p:cNvCxnSpPr>
          <p:nvPr/>
        </p:nvCxnSpPr>
        <p:spPr>
          <a:xfrm>
            <a:off x="4077954" y="4572053"/>
            <a:ext cx="0" cy="243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7D02039-B809-4E61-9C8C-D5BBD0F6DC07}"/>
              </a:ext>
            </a:extLst>
          </p:cNvPr>
          <p:cNvCxnSpPr>
            <a:cxnSpLocks/>
          </p:cNvCxnSpPr>
          <p:nvPr/>
        </p:nvCxnSpPr>
        <p:spPr>
          <a:xfrm>
            <a:off x="2431228" y="4572053"/>
            <a:ext cx="1646726" cy="149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76D3888-87BE-48C6-A8D5-D41191C3C808}"/>
              </a:ext>
            </a:extLst>
          </p:cNvPr>
          <p:cNvSpPr/>
          <p:nvPr/>
        </p:nvSpPr>
        <p:spPr>
          <a:xfrm>
            <a:off x="5074564" y="3485768"/>
            <a:ext cx="164672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Ben Birkenhead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Infrastructure &amp; Security Manager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3266720" y="4284053"/>
            <a:ext cx="0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15AC64C-708D-4F22-872F-4B71836B1DE7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8502871" y="4280555"/>
            <a:ext cx="1949" cy="2914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0CB3DC6-AA6A-4921-86E7-217ABA929491}"/>
              </a:ext>
            </a:extLst>
          </p:cNvPr>
          <p:cNvSpPr/>
          <p:nvPr/>
        </p:nvSpPr>
        <p:spPr>
          <a:xfrm>
            <a:off x="9291739" y="4806979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Toby Hawker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Helpdesk Support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E8F09B-56F5-4691-9406-5AAB4DFB515E}"/>
              </a:ext>
            </a:extLst>
          </p:cNvPr>
          <p:cNvSpPr/>
          <p:nvPr/>
        </p:nvSpPr>
        <p:spPr>
          <a:xfrm>
            <a:off x="6450402" y="4806979"/>
            <a:ext cx="1296203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Laura Delaney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IT Support Analyst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D3411B-7683-425A-A4F4-1F47E5B019FC}"/>
              </a:ext>
            </a:extLst>
          </p:cNvPr>
          <p:cNvSpPr/>
          <p:nvPr/>
        </p:nvSpPr>
        <p:spPr>
          <a:xfrm>
            <a:off x="7902282" y="4810423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April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Support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C9D9F0B-EE4D-4369-9FC1-85BE282AABB1}"/>
              </a:ext>
            </a:extLst>
          </p:cNvPr>
          <p:cNvCxnSpPr>
            <a:cxnSpLocks/>
          </p:cNvCxnSpPr>
          <p:nvPr/>
        </p:nvCxnSpPr>
        <p:spPr>
          <a:xfrm>
            <a:off x="7086498" y="4592268"/>
            <a:ext cx="28413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3B55462-D4C2-4632-B490-990D6A48B7AB}"/>
              </a:ext>
            </a:extLst>
          </p:cNvPr>
          <p:cNvCxnSpPr>
            <a:cxnSpLocks/>
          </p:cNvCxnSpPr>
          <p:nvPr/>
        </p:nvCxnSpPr>
        <p:spPr>
          <a:xfrm>
            <a:off x="8498787" y="4587600"/>
            <a:ext cx="0" cy="2281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2FC77D-65B0-46A8-92D7-E6C4D63E61BD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9907631" y="4579536"/>
            <a:ext cx="0" cy="2274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111947B-8960-4D85-AB23-513983CDB833}"/>
              </a:ext>
            </a:extLst>
          </p:cNvPr>
          <p:cNvSpPr/>
          <p:nvPr/>
        </p:nvSpPr>
        <p:spPr>
          <a:xfrm>
            <a:off x="5503643" y="1003971"/>
            <a:ext cx="1436910" cy="88542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DA7960-C047-4AC0-82BB-7F5958A04394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186068" y="1877987"/>
            <a:ext cx="0" cy="2335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B5B8A44-9444-CE94-87BD-C4A96A8DE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E908B8-7B5E-0870-DD20-7CA511489FE0}"/>
              </a:ext>
            </a:extLst>
          </p:cNvPr>
          <p:cNvSpPr/>
          <p:nvPr/>
        </p:nvSpPr>
        <p:spPr>
          <a:xfrm>
            <a:off x="7717900" y="3433267"/>
            <a:ext cx="157383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Kane Worden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IT Support Team Leader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8E768D-4887-B7F3-0C4B-D18D3D272D84}"/>
              </a:ext>
            </a:extLst>
          </p:cNvPr>
          <p:cNvCxnSpPr>
            <a:cxnSpLocks/>
          </p:cNvCxnSpPr>
          <p:nvPr/>
        </p:nvCxnSpPr>
        <p:spPr>
          <a:xfrm>
            <a:off x="7086498" y="4596722"/>
            <a:ext cx="0" cy="2190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68CE8F0-85F3-41A3-2A4E-885E173D9F99}"/>
              </a:ext>
            </a:extLst>
          </p:cNvPr>
          <p:cNvCxnSpPr>
            <a:cxnSpLocks/>
          </p:cNvCxnSpPr>
          <p:nvPr/>
        </p:nvCxnSpPr>
        <p:spPr>
          <a:xfrm>
            <a:off x="5897927" y="3174186"/>
            <a:ext cx="0" cy="311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25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3" y="255368"/>
            <a:ext cx="10515600" cy="672105"/>
          </a:xfrm>
        </p:spPr>
        <p:txBody>
          <a:bodyPr>
            <a:noAutofit/>
          </a:bodyPr>
          <a:lstStyle/>
          <a:p>
            <a:br>
              <a:rPr lang="en-GB" sz="2400" dirty="0">
                <a:cs typeface="Arial" panose="020B0604020202020204" pitchFamily="34" charset="0"/>
              </a:rPr>
            </a:br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People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138057" y="1470440"/>
            <a:ext cx="190717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Jason Royal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 of People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&amp; Development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1480985" y="325210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Elizabeth Renzulli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Talent &amp; Development Partner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1646" y="2317728"/>
            <a:ext cx="4354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2087999" y="3031296"/>
            <a:ext cx="79982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2096877" y="30337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8543584" y="3039248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D40722A-330D-47FD-931D-E7F87F9D0DC6}"/>
              </a:ext>
            </a:extLst>
          </p:cNvPr>
          <p:cNvSpPr/>
          <p:nvPr/>
        </p:nvSpPr>
        <p:spPr>
          <a:xfrm>
            <a:off x="10283402" y="453106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Stephanie Atkinson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Learning &amp; Development Adviser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807B5A7-3DAA-44E0-8964-FE3F4D008F6B}"/>
              </a:ext>
            </a:extLst>
          </p:cNvPr>
          <p:cNvCxnSpPr>
            <a:cxnSpLocks/>
          </p:cNvCxnSpPr>
          <p:nvPr/>
        </p:nvCxnSpPr>
        <p:spPr>
          <a:xfrm>
            <a:off x="2120423" y="410232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83EC1EE-0B93-4F63-ADFE-59238B3D35A6}"/>
              </a:ext>
            </a:extLst>
          </p:cNvPr>
          <p:cNvSpPr/>
          <p:nvPr/>
        </p:nvSpPr>
        <p:spPr>
          <a:xfrm>
            <a:off x="3089206" y="325210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Linda Midgley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Partner, Inns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B3FA0CF-62AB-4ED3-82DD-CA15AF1AB0FD}"/>
              </a:ext>
            </a:extLst>
          </p:cNvPr>
          <p:cNvSpPr/>
          <p:nvPr/>
        </p:nvSpPr>
        <p:spPr>
          <a:xfrm>
            <a:off x="4728915" y="3235709"/>
            <a:ext cx="1302363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Lottie Clifford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Partner, Hotels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DFD7B0-ECF3-4B78-B727-407A1F731FD1}"/>
              </a:ext>
            </a:extLst>
          </p:cNvPr>
          <p:cNvCxnSpPr>
            <a:cxnSpLocks/>
          </p:cNvCxnSpPr>
          <p:nvPr/>
        </p:nvCxnSpPr>
        <p:spPr>
          <a:xfrm>
            <a:off x="5397969" y="3031296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4A6F78-98E4-42A8-8904-E316CBC65E30}"/>
              </a:ext>
            </a:extLst>
          </p:cNvPr>
          <p:cNvCxnSpPr>
            <a:cxnSpLocks/>
          </p:cNvCxnSpPr>
          <p:nvPr/>
        </p:nvCxnSpPr>
        <p:spPr>
          <a:xfrm>
            <a:off x="3771906" y="305012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7BAF600-F704-462D-AE27-843C9756A029}"/>
              </a:ext>
            </a:extLst>
          </p:cNvPr>
          <p:cNvSpPr/>
          <p:nvPr/>
        </p:nvSpPr>
        <p:spPr>
          <a:xfrm>
            <a:off x="7927692" y="32357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Helen McNevin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Adviser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8270CB-E1C9-4200-8C4A-FCF0BF9748FA}"/>
              </a:ext>
            </a:extLst>
          </p:cNvPr>
          <p:cNvSpPr/>
          <p:nvPr/>
        </p:nvSpPr>
        <p:spPr>
          <a:xfrm>
            <a:off x="6354791" y="324415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 Manley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Payroll &amp; Management Information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9732C8-AF13-41CE-94A2-C871ED747E5C}"/>
              </a:ext>
            </a:extLst>
          </p:cNvPr>
          <p:cNvCxnSpPr>
            <a:cxnSpLocks/>
          </p:cNvCxnSpPr>
          <p:nvPr/>
        </p:nvCxnSpPr>
        <p:spPr>
          <a:xfrm>
            <a:off x="6970683" y="3031296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A29908-7F0B-EDAA-622A-4447CEA3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38FF9B-7787-C184-AB3E-B9BC7E416155}"/>
              </a:ext>
            </a:extLst>
          </p:cNvPr>
          <p:cNvSpPr/>
          <p:nvPr/>
        </p:nvSpPr>
        <p:spPr>
          <a:xfrm>
            <a:off x="9482989" y="324415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Jess Vincent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Training Support Manager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C2D10B-45B0-87DE-CA44-89CB036CA545}"/>
              </a:ext>
            </a:extLst>
          </p:cNvPr>
          <p:cNvCxnSpPr>
            <a:cxnSpLocks/>
          </p:cNvCxnSpPr>
          <p:nvPr/>
        </p:nvCxnSpPr>
        <p:spPr>
          <a:xfrm>
            <a:off x="10086294" y="3032093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32DB6B3-DD4F-7D8F-179D-52D4BC354E52}"/>
              </a:ext>
            </a:extLst>
          </p:cNvPr>
          <p:cNvSpPr/>
          <p:nvPr/>
        </p:nvSpPr>
        <p:spPr>
          <a:xfrm>
            <a:off x="6354791" y="430430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Chloe Carter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Payroll Trainee &amp; HR Admin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65FFFF-66BC-EA3F-0F74-E78926C556E4}"/>
              </a:ext>
            </a:extLst>
          </p:cNvPr>
          <p:cNvSpPr/>
          <p:nvPr/>
        </p:nvSpPr>
        <p:spPr>
          <a:xfrm>
            <a:off x="8764378" y="454701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Cheryl Davey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Guest Service &amp; Operational Trainer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9A61AC-8C08-D29E-B84B-E2D4B59E6604}"/>
              </a:ext>
            </a:extLst>
          </p:cNvPr>
          <p:cNvCxnSpPr>
            <a:cxnSpLocks/>
          </p:cNvCxnSpPr>
          <p:nvPr/>
        </p:nvCxnSpPr>
        <p:spPr>
          <a:xfrm>
            <a:off x="10082261" y="409939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BF7561-EA27-3026-D8FA-47B2F33E5313}"/>
              </a:ext>
            </a:extLst>
          </p:cNvPr>
          <p:cNvCxnSpPr>
            <a:cxnSpLocks/>
          </p:cNvCxnSpPr>
          <p:nvPr/>
        </p:nvCxnSpPr>
        <p:spPr>
          <a:xfrm>
            <a:off x="6970683" y="409939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63F2FF7-488F-85DB-795B-47C7398D705D}"/>
              </a:ext>
            </a:extLst>
          </p:cNvPr>
          <p:cNvSpPr/>
          <p:nvPr/>
        </p:nvSpPr>
        <p:spPr>
          <a:xfrm>
            <a:off x="1472107" y="4320205"/>
            <a:ext cx="1231784" cy="83138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  <a:b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Talent Acquisition Specialist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43364EC-B246-C9A6-812F-B42FD553EAB0}"/>
              </a:ext>
            </a:extLst>
          </p:cNvPr>
          <p:cNvCxnSpPr>
            <a:cxnSpLocks/>
          </p:cNvCxnSpPr>
          <p:nvPr/>
        </p:nvCxnSpPr>
        <p:spPr>
          <a:xfrm>
            <a:off x="9405702" y="432908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9A9F4B1-24A4-3134-ABE4-CC9FF88FEAB2}"/>
              </a:ext>
            </a:extLst>
          </p:cNvPr>
          <p:cNvCxnSpPr>
            <a:cxnSpLocks/>
          </p:cNvCxnSpPr>
          <p:nvPr/>
        </p:nvCxnSpPr>
        <p:spPr>
          <a:xfrm>
            <a:off x="10869736" y="432020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205AAE-BB76-DC99-355A-B15C34EDD0E6}"/>
              </a:ext>
            </a:extLst>
          </p:cNvPr>
          <p:cNvCxnSpPr>
            <a:cxnSpLocks/>
          </p:cNvCxnSpPr>
          <p:nvPr/>
        </p:nvCxnSpPr>
        <p:spPr>
          <a:xfrm flipH="1">
            <a:off x="9405702" y="4317327"/>
            <a:ext cx="1464034" cy="117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45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026151" y="1009135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Danny Martin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Director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6393602" y="2319416"/>
            <a:ext cx="976544" cy="8388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Tasha Hibbert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Social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5757671" y="186415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1154108" y="2077725"/>
            <a:ext cx="9636671" cy="217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1169160" y="2088239"/>
            <a:ext cx="0" cy="232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CDD0C7-DEDF-41F9-9137-D75D47BE7451}"/>
              </a:ext>
            </a:extLst>
          </p:cNvPr>
          <p:cNvCxnSpPr>
            <a:cxnSpLocks/>
          </p:cNvCxnSpPr>
          <p:nvPr/>
        </p:nvCxnSpPr>
        <p:spPr>
          <a:xfrm flipH="1">
            <a:off x="5396455" y="3474507"/>
            <a:ext cx="7004" cy="2491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AB435B-0150-4607-900F-86C6AE459BED}"/>
              </a:ext>
            </a:extLst>
          </p:cNvPr>
          <p:cNvCxnSpPr>
            <a:cxnSpLocks/>
          </p:cNvCxnSpPr>
          <p:nvPr/>
        </p:nvCxnSpPr>
        <p:spPr>
          <a:xfrm>
            <a:off x="3986790" y="2107599"/>
            <a:ext cx="0" cy="2674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7C55789-2321-4C9D-9136-48F260AA7E57}"/>
              </a:ext>
            </a:extLst>
          </p:cNvPr>
          <p:cNvSpPr/>
          <p:nvPr/>
        </p:nvSpPr>
        <p:spPr>
          <a:xfrm>
            <a:off x="3357985" y="237500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Sibborn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Creative Lead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45FC35-571D-BFCD-BD2B-081B7A9836F3}"/>
              </a:ext>
            </a:extLst>
          </p:cNvPr>
          <p:cNvSpPr/>
          <p:nvPr/>
        </p:nvSpPr>
        <p:spPr>
          <a:xfrm>
            <a:off x="685803" y="2331753"/>
            <a:ext cx="964441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Samantha Wood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 &amp; Comms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33E6B9-CEFC-C0E9-FCA1-59BAC8EDA59E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1168024" y="3179041"/>
            <a:ext cx="1136" cy="4319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61A7C83-25CF-757B-8753-83EBCF96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200986"/>
            <a:ext cx="2928463" cy="3563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A416CF-9243-64C6-C435-EA5B923754C7}"/>
              </a:ext>
            </a:extLst>
          </p:cNvPr>
          <p:cNvSpPr/>
          <p:nvPr/>
        </p:nvSpPr>
        <p:spPr>
          <a:xfrm>
            <a:off x="2906164" y="3693980"/>
            <a:ext cx="851521" cy="89286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Eastwood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Creative Artworker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FC2DE-EFE2-14B5-4965-825DF2772E84}"/>
              </a:ext>
            </a:extLst>
          </p:cNvPr>
          <p:cNvSpPr/>
          <p:nvPr/>
        </p:nvSpPr>
        <p:spPr>
          <a:xfrm>
            <a:off x="1879493" y="3689790"/>
            <a:ext cx="851521" cy="901249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Ryan Batty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Designer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FCEB98-C002-60CC-A7A6-BF3F3E48D5C7}"/>
              </a:ext>
            </a:extLst>
          </p:cNvPr>
          <p:cNvCxnSpPr>
            <a:cxnSpLocks/>
          </p:cNvCxnSpPr>
          <p:nvPr/>
        </p:nvCxnSpPr>
        <p:spPr>
          <a:xfrm>
            <a:off x="2404747" y="3476240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7FF75C0-2C79-71D6-9DA3-427536F2A1B9}"/>
              </a:ext>
            </a:extLst>
          </p:cNvPr>
          <p:cNvCxnSpPr>
            <a:cxnSpLocks/>
          </p:cNvCxnSpPr>
          <p:nvPr/>
        </p:nvCxnSpPr>
        <p:spPr>
          <a:xfrm>
            <a:off x="2390898" y="3474609"/>
            <a:ext cx="3012561" cy="100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B1B3E19-506C-F35E-F370-C6DDEB471D9D}"/>
              </a:ext>
            </a:extLst>
          </p:cNvPr>
          <p:cNvSpPr/>
          <p:nvPr/>
        </p:nvSpPr>
        <p:spPr>
          <a:xfrm>
            <a:off x="657973" y="3647943"/>
            <a:ext cx="992271" cy="9849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Olivia Houghton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Senior PR Executive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2EB68E-D343-353D-6AA3-E78334D26962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10790779" y="3141753"/>
            <a:ext cx="0" cy="179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1C9BE60-9F3B-27F1-17B7-12D4F8577ECC}"/>
              </a:ext>
            </a:extLst>
          </p:cNvPr>
          <p:cNvCxnSpPr>
            <a:cxnSpLocks/>
          </p:cNvCxnSpPr>
          <p:nvPr/>
        </p:nvCxnSpPr>
        <p:spPr>
          <a:xfrm>
            <a:off x="10794393" y="2066132"/>
            <a:ext cx="0" cy="2200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FC5011F6-483A-0CF7-A2B5-2EE36C93C3D8}"/>
              </a:ext>
            </a:extLst>
          </p:cNvPr>
          <p:cNvSpPr/>
          <p:nvPr/>
        </p:nvSpPr>
        <p:spPr>
          <a:xfrm>
            <a:off x="10174887" y="229446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Lindsay Armstrong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Marketing Lead – Hotels &amp; Inns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B1051CD-AE2F-0237-9250-25D73833167C}"/>
              </a:ext>
            </a:extLst>
          </p:cNvPr>
          <p:cNvSpPr/>
          <p:nvPr/>
        </p:nvSpPr>
        <p:spPr>
          <a:xfrm>
            <a:off x="10726816" y="3484624"/>
            <a:ext cx="1155895" cy="11115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Rebecca North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Bethany Atherfold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Performance Marketing Executive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E2F26-4FF9-DDE6-39E4-BA2587DB4BF7}"/>
              </a:ext>
            </a:extLst>
          </p:cNvPr>
          <p:cNvCxnSpPr>
            <a:cxnSpLocks/>
          </p:cNvCxnSpPr>
          <p:nvPr/>
        </p:nvCxnSpPr>
        <p:spPr>
          <a:xfrm>
            <a:off x="3911375" y="3222294"/>
            <a:ext cx="0" cy="2786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C9F095-330E-0684-0E45-38C272666130}"/>
              </a:ext>
            </a:extLst>
          </p:cNvPr>
          <p:cNvCxnSpPr>
            <a:cxnSpLocks/>
          </p:cNvCxnSpPr>
          <p:nvPr/>
        </p:nvCxnSpPr>
        <p:spPr>
          <a:xfrm>
            <a:off x="3386024" y="3476240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2606E1-FABA-90D9-BC1A-24C501F3D0A5}"/>
              </a:ext>
            </a:extLst>
          </p:cNvPr>
          <p:cNvCxnSpPr>
            <a:cxnSpLocks/>
          </p:cNvCxnSpPr>
          <p:nvPr/>
        </p:nvCxnSpPr>
        <p:spPr>
          <a:xfrm>
            <a:off x="4360530" y="3484624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3035F-E91C-8033-733B-3F7346F9559A}"/>
              </a:ext>
            </a:extLst>
          </p:cNvPr>
          <p:cNvSpPr/>
          <p:nvPr/>
        </p:nvSpPr>
        <p:spPr>
          <a:xfrm>
            <a:off x="3911375" y="3713552"/>
            <a:ext cx="898310" cy="882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Joshua Pickering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Senior Graphic Designer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01F50B-9F56-E4AA-6B3B-939C91DBB0E4}"/>
              </a:ext>
            </a:extLst>
          </p:cNvPr>
          <p:cNvCxnSpPr>
            <a:cxnSpLocks/>
          </p:cNvCxnSpPr>
          <p:nvPr/>
        </p:nvCxnSpPr>
        <p:spPr>
          <a:xfrm>
            <a:off x="6881874" y="2106000"/>
            <a:ext cx="0" cy="2149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B731F63-5D1F-2DE0-28B4-5812FAC0C37B}"/>
              </a:ext>
            </a:extLst>
          </p:cNvPr>
          <p:cNvSpPr/>
          <p:nvPr/>
        </p:nvSpPr>
        <p:spPr>
          <a:xfrm>
            <a:off x="4973358" y="3705168"/>
            <a:ext cx="841825" cy="8826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Writer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&amp; Content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DCE1C5-1963-9E91-C004-B4AB80C40624}"/>
              </a:ext>
            </a:extLst>
          </p:cNvPr>
          <p:cNvSpPr/>
          <p:nvPr/>
        </p:nvSpPr>
        <p:spPr>
          <a:xfrm>
            <a:off x="6226194" y="4701311"/>
            <a:ext cx="1884596" cy="13023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Shannon Martin (Kettering)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Megan Stadnicki (Cottons)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Rebecca </a:t>
            </a:r>
            <a:r>
              <a:rPr lang="en-GB" sz="1000" b="1" dirty="0" err="1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Swinbank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(North Lakes)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Amanda White (Aztec)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Mia Henry (Solent)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Hannah Hoole (Thorpe)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Kelly Morgan (Middletons)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Social Media &amp; Content Creator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630AAC-CEBA-5BDC-8305-9E985EE4B302}"/>
              </a:ext>
            </a:extLst>
          </p:cNvPr>
          <p:cNvCxnSpPr>
            <a:cxnSpLocks/>
          </p:cNvCxnSpPr>
          <p:nvPr/>
        </p:nvCxnSpPr>
        <p:spPr>
          <a:xfrm>
            <a:off x="7168492" y="3523559"/>
            <a:ext cx="0" cy="117476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CA58A00-087D-9CE6-D29D-E0D77E18C2E6}"/>
              </a:ext>
            </a:extLst>
          </p:cNvPr>
          <p:cNvCxnSpPr>
            <a:cxnSpLocks/>
          </p:cNvCxnSpPr>
          <p:nvPr/>
        </p:nvCxnSpPr>
        <p:spPr>
          <a:xfrm>
            <a:off x="6512082" y="3513544"/>
            <a:ext cx="656410" cy="100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4E9C931-F3CE-9C04-41CE-CB5DC6357BF0}"/>
              </a:ext>
            </a:extLst>
          </p:cNvPr>
          <p:cNvCxnSpPr>
            <a:cxnSpLocks/>
          </p:cNvCxnSpPr>
          <p:nvPr/>
        </p:nvCxnSpPr>
        <p:spPr>
          <a:xfrm flipH="1">
            <a:off x="6887590" y="3155829"/>
            <a:ext cx="1895" cy="3316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0DA71B-F884-384C-1A4D-FB19333F2749}"/>
              </a:ext>
            </a:extLst>
          </p:cNvPr>
          <p:cNvCxnSpPr>
            <a:cxnSpLocks/>
          </p:cNvCxnSpPr>
          <p:nvPr/>
        </p:nvCxnSpPr>
        <p:spPr>
          <a:xfrm>
            <a:off x="6530640" y="3518519"/>
            <a:ext cx="0" cy="258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997B1F9-FED2-9E0A-783F-A3243B000219}"/>
              </a:ext>
            </a:extLst>
          </p:cNvPr>
          <p:cNvSpPr/>
          <p:nvPr/>
        </p:nvSpPr>
        <p:spPr>
          <a:xfrm>
            <a:off x="6043399" y="3715695"/>
            <a:ext cx="974483" cy="799189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Guy Brown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Videographer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4323B0-0BFB-16D1-6ABE-2E5C2BAA7B9F}"/>
              </a:ext>
            </a:extLst>
          </p:cNvPr>
          <p:cNvSpPr/>
          <p:nvPr/>
        </p:nvSpPr>
        <p:spPr>
          <a:xfrm>
            <a:off x="7831370" y="232271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Toni Naylor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Lead – Pubs &amp; Brewery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A186863-3101-C325-1B34-FD8E255A6203}"/>
              </a:ext>
            </a:extLst>
          </p:cNvPr>
          <p:cNvCxnSpPr>
            <a:cxnSpLocks/>
          </p:cNvCxnSpPr>
          <p:nvPr/>
        </p:nvCxnSpPr>
        <p:spPr>
          <a:xfrm>
            <a:off x="8447262" y="2105999"/>
            <a:ext cx="0" cy="2149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22F577DD-633A-4092-95EE-AEB39C4B6314}"/>
              </a:ext>
            </a:extLst>
          </p:cNvPr>
          <p:cNvSpPr/>
          <p:nvPr/>
        </p:nvSpPr>
        <p:spPr>
          <a:xfrm>
            <a:off x="7386898" y="3523289"/>
            <a:ext cx="922589" cy="101587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Faye Murphy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Marking Executive – Web &amp; Social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B620AA-2524-D92B-11E2-A331DFF8E476}"/>
              </a:ext>
            </a:extLst>
          </p:cNvPr>
          <p:cNvSpPr/>
          <p:nvPr/>
        </p:nvSpPr>
        <p:spPr>
          <a:xfrm>
            <a:off x="8447262" y="3516123"/>
            <a:ext cx="1003208" cy="100902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Sebastian Dolan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Marking Executive – CRM &amp; Communications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C49981A-A427-A51C-F8E1-D0FFD02D5328}"/>
              </a:ext>
            </a:extLst>
          </p:cNvPr>
          <p:cNvCxnSpPr>
            <a:cxnSpLocks/>
          </p:cNvCxnSpPr>
          <p:nvPr/>
        </p:nvCxnSpPr>
        <p:spPr>
          <a:xfrm flipH="1">
            <a:off x="8436264" y="3185237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3E61646-E6E8-DC08-D85C-1869EAC8C4C1}"/>
              </a:ext>
            </a:extLst>
          </p:cNvPr>
          <p:cNvCxnSpPr>
            <a:cxnSpLocks/>
          </p:cNvCxnSpPr>
          <p:nvPr/>
        </p:nvCxnSpPr>
        <p:spPr>
          <a:xfrm flipH="1">
            <a:off x="7831370" y="3352208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3004C2C-114A-99FA-85FB-CE87CB11C781}"/>
              </a:ext>
            </a:extLst>
          </p:cNvPr>
          <p:cNvCxnSpPr>
            <a:cxnSpLocks/>
          </p:cNvCxnSpPr>
          <p:nvPr/>
        </p:nvCxnSpPr>
        <p:spPr>
          <a:xfrm flipH="1">
            <a:off x="8964068" y="3360097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95D72FF-A7EA-E16C-8CB9-8E70E41EA6B9}"/>
              </a:ext>
            </a:extLst>
          </p:cNvPr>
          <p:cNvCxnSpPr>
            <a:cxnSpLocks/>
          </p:cNvCxnSpPr>
          <p:nvPr/>
        </p:nvCxnSpPr>
        <p:spPr>
          <a:xfrm>
            <a:off x="7823415" y="3347657"/>
            <a:ext cx="1140653" cy="6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5CA4947-4899-67AD-572F-415D54535F93}"/>
              </a:ext>
            </a:extLst>
          </p:cNvPr>
          <p:cNvCxnSpPr>
            <a:cxnSpLocks/>
          </p:cNvCxnSpPr>
          <p:nvPr/>
        </p:nvCxnSpPr>
        <p:spPr>
          <a:xfrm>
            <a:off x="10266018" y="3321654"/>
            <a:ext cx="1140653" cy="6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CA395ED-EFF4-4656-F04B-AD46CD8E2F90}"/>
              </a:ext>
            </a:extLst>
          </p:cNvPr>
          <p:cNvCxnSpPr>
            <a:cxnSpLocks/>
          </p:cNvCxnSpPr>
          <p:nvPr/>
        </p:nvCxnSpPr>
        <p:spPr>
          <a:xfrm flipH="1">
            <a:off x="10260467" y="3314664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419B0E2-6D1E-E862-398B-99D5F44771C6}"/>
              </a:ext>
            </a:extLst>
          </p:cNvPr>
          <p:cNvCxnSpPr>
            <a:cxnSpLocks/>
          </p:cNvCxnSpPr>
          <p:nvPr/>
        </p:nvCxnSpPr>
        <p:spPr>
          <a:xfrm flipH="1">
            <a:off x="11406671" y="3334830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5510CE05-626E-8026-B758-44062B9AC455}"/>
              </a:ext>
            </a:extLst>
          </p:cNvPr>
          <p:cNvSpPr/>
          <p:nvPr/>
        </p:nvSpPr>
        <p:spPr>
          <a:xfrm>
            <a:off x="9779837" y="3479615"/>
            <a:ext cx="841825" cy="11072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Jordana Colwell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Senior Performance Marketing Executive</a:t>
            </a:r>
          </a:p>
        </p:txBody>
      </p:sp>
    </p:spTree>
    <p:extLst>
      <p:ext uri="{BB962C8B-B14F-4D97-AF65-F5344CB8AC3E}">
        <p14:creationId xmlns:p14="http://schemas.microsoft.com/office/powerpoint/2010/main" val="260092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199B229-C498-C671-FA06-F8F4C771D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Sales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721FEB-A491-A658-8124-206F27C94E44}"/>
              </a:ext>
            </a:extLst>
          </p:cNvPr>
          <p:cNvCxnSpPr>
            <a:cxnSpLocks/>
          </p:cNvCxnSpPr>
          <p:nvPr/>
        </p:nvCxnSpPr>
        <p:spPr>
          <a:xfrm flipV="1">
            <a:off x="1764013" y="3298040"/>
            <a:ext cx="8731998" cy="18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D60908-0374-C4C1-5432-22A1B27EFC21}"/>
              </a:ext>
            </a:extLst>
          </p:cNvPr>
          <p:cNvCxnSpPr>
            <a:cxnSpLocks/>
          </p:cNvCxnSpPr>
          <p:nvPr/>
        </p:nvCxnSpPr>
        <p:spPr>
          <a:xfrm>
            <a:off x="5067818" y="3313084"/>
            <a:ext cx="0" cy="2225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1CEC78-5014-E830-71AB-6A79A6C992C5}"/>
              </a:ext>
            </a:extLst>
          </p:cNvPr>
          <p:cNvCxnSpPr>
            <a:cxnSpLocks/>
          </p:cNvCxnSpPr>
          <p:nvPr/>
        </p:nvCxnSpPr>
        <p:spPr>
          <a:xfrm>
            <a:off x="6095999" y="209312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2F536BE-8A20-5E7F-56A8-10600DCACE56}"/>
              </a:ext>
            </a:extLst>
          </p:cNvPr>
          <p:cNvSpPr/>
          <p:nvPr/>
        </p:nvSpPr>
        <p:spPr>
          <a:xfrm>
            <a:off x="6095999" y="3517931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Fiona Drew-Smith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 BDE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AAD5D3-76D9-CC97-0A1F-B3ADB2FE3940}"/>
              </a:ext>
            </a:extLst>
          </p:cNvPr>
          <p:cNvSpPr/>
          <p:nvPr/>
        </p:nvSpPr>
        <p:spPr>
          <a:xfrm>
            <a:off x="4461629" y="354443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Katharine Hurved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Tongue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Cluster Revenue Manager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F7760F-FB13-7B0F-2CEF-01FA4FC90534}"/>
              </a:ext>
            </a:extLst>
          </p:cNvPr>
          <p:cNvCxnSpPr>
            <a:cxnSpLocks/>
          </p:cNvCxnSpPr>
          <p:nvPr/>
        </p:nvCxnSpPr>
        <p:spPr>
          <a:xfrm>
            <a:off x="3441674" y="3321920"/>
            <a:ext cx="0" cy="204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3BFCB7B-D9C2-5516-C17B-F85A38656A00}"/>
              </a:ext>
            </a:extLst>
          </p:cNvPr>
          <p:cNvSpPr/>
          <p:nvPr/>
        </p:nvSpPr>
        <p:spPr>
          <a:xfrm>
            <a:off x="6101072" y="4607699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Abbey Hall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Sales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Co-ordinator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96DFAC-F16D-5B10-5051-196562912682}"/>
              </a:ext>
            </a:extLst>
          </p:cNvPr>
          <p:cNvCxnSpPr>
            <a:cxnSpLocks/>
          </p:cNvCxnSpPr>
          <p:nvPr/>
        </p:nvCxnSpPr>
        <p:spPr>
          <a:xfrm>
            <a:off x="6711891" y="4365219"/>
            <a:ext cx="0" cy="232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566C0D8-27FF-8A8D-5DDF-498D1E9B0ED2}"/>
              </a:ext>
            </a:extLst>
          </p:cNvPr>
          <p:cNvSpPr/>
          <p:nvPr/>
        </p:nvSpPr>
        <p:spPr>
          <a:xfrm>
            <a:off x="5364479" y="2339244"/>
            <a:ext cx="1463040" cy="769467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McHugh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Sales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F5EA416-9A1B-3DCC-D2FE-6E3E58AF5C64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5999" y="3108711"/>
            <a:ext cx="1" cy="2048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90A7AB1-A617-9AD6-3C4B-DE38F10CF7A4}"/>
              </a:ext>
            </a:extLst>
          </p:cNvPr>
          <p:cNvSpPr/>
          <p:nvPr/>
        </p:nvSpPr>
        <p:spPr>
          <a:xfrm>
            <a:off x="5364479" y="1245841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5DA54F-8609-02F6-C229-3E05FCEC1FAB}"/>
              </a:ext>
            </a:extLst>
          </p:cNvPr>
          <p:cNvSpPr/>
          <p:nvPr/>
        </p:nvSpPr>
        <p:spPr>
          <a:xfrm>
            <a:off x="9255179" y="3551072"/>
            <a:ext cx="2481664" cy="144115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Sharon Brook 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North Lakes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Clare Davies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Solent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Ian Gatley 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Cottons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Lucy Harris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Aztec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Richard Cooper 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Kettering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Sarah-Louise Trufitt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Thorpe Park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of Sales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CBBFB3-6F9E-1C20-2163-744081F03877}"/>
              </a:ext>
            </a:extLst>
          </p:cNvPr>
          <p:cNvCxnSpPr>
            <a:cxnSpLocks/>
          </p:cNvCxnSpPr>
          <p:nvPr/>
        </p:nvCxnSpPr>
        <p:spPr>
          <a:xfrm>
            <a:off x="10496011" y="3312610"/>
            <a:ext cx="0" cy="2225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521F717A-285F-0ED3-CD8F-DD1741EA8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EE7326-FF46-252A-52AC-AE1E22C2FE21}"/>
              </a:ext>
            </a:extLst>
          </p:cNvPr>
          <p:cNvSpPr/>
          <p:nvPr/>
        </p:nvSpPr>
        <p:spPr>
          <a:xfrm>
            <a:off x="2836247" y="353512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Gemma Barratt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Spa Director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63F9F2-C2DD-2E2B-4DC4-73DE0DF0A77F}"/>
              </a:ext>
            </a:extLst>
          </p:cNvPr>
          <p:cNvCxnSpPr>
            <a:cxnSpLocks/>
          </p:cNvCxnSpPr>
          <p:nvPr/>
        </p:nvCxnSpPr>
        <p:spPr>
          <a:xfrm>
            <a:off x="6716964" y="3313084"/>
            <a:ext cx="0" cy="204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E9657FF-1E0F-902D-3E5F-0A2F8428A16F}"/>
              </a:ext>
            </a:extLst>
          </p:cNvPr>
          <p:cNvSpPr/>
          <p:nvPr/>
        </p:nvSpPr>
        <p:spPr>
          <a:xfrm>
            <a:off x="1148400" y="3544437"/>
            <a:ext cx="1269212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White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Commercial Performance Manager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FAB858-9B21-C6B9-5712-5F3F4110273E}"/>
              </a:ext>
            </a:extLst>
          </p:cNvPr>
          <p:cNvCxnSpPr>
            <a:cxnSpLocks/>
          </p:cNvCxnSpPr>
          <p:nvPr/>
        </p:nvCxnSpPr>
        <p:spPr>
          <a:xfrm flipV="1">
            <a:off x="1764013" y="3334793"/>
            <a:ext cx="0" cy="2096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21E709E-D557-ACAE-1A5B-7F5A4BC89B82}"/>
              </a:ext>
            </a:extLst>
          </p:cNvPr>
          <p:cNvSpPr/>
          <p:nvPr/>
        </p:nvSpPr>
        <p:spPr>
          <a:xfrm>
            <a:off x="7560231" y="351751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Joanna Maggs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Agency Account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A44F80-74CE-3D35-347F-4A990B869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807" y="3291266"/>
            <a:ext cx="30483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7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836</Words>
  <Application>Microsoft Office PowerPoint</Application>
  <PresentationFormat>Widescreen</PresentationFormat>
  <Paragraphs>364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Gill Sans Nova Light</vt:lpstr>
      <vt:lpstr>Tangier Light</vt:lpstr>
      <vt:lpstr>Office Theme</vt:lpstr>
      <vt:lpstr>Daniel Thwaites PLC Executive Team</vt:lpstr>
      <vt:lpstr>Horse Team</vt:lpstr>
      <vt:lpstr>Pub Operations</vt:lpstr>
      <vt:lpstr>Property</vt:lpstr>
      <vt:lpstr>Finance </vt:lpstr>
      <vt:lpstr>IT </vt:lpstr>
      <vt:lpstr> People Team</vt:lpstr>
      <vt:lpstr>Marketing</vt:lpstr>
      <vt:lpstr>Sales</vt:lpstr>
      <vt:lpstr>Hotels</vt:lpstr>
      <vt:lpstr>Inns</vt:lpstr>
      <vt:lpstr>Managed Houses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Murphy - Get Stoked</dc:creator>
  <cp:lastModifiedBy>Carol Manley</cp:lastModifiedBy>
  <cp:revision>160</cp:revision>
  <dcterms:created xsi:type="dcterms:W3CDTF">2022-09-07T08:41:38Z</dcterms:created>
  <dcterms:modified xsi:type="dcterms:W3CDTF">2026-08-24T15:35:57Z</dcterms:modified>
</cp:coreProperties>
</file>