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579" r:id="rId2"/>
    <p:sldId id="609" r:id="rId3"/>
    <p:sldId id="592" r:id="rId4"/>
    <p:sldId id="605" r:id="rId5"/>
    <p:sldId id="581" r:id="rId6"/>
    <p:sldId id="604" r:id="rId7"/>
    <p:sldId id="601" r:id="rId8"/>
    <p:sldId id="607" r:id="rId9"/>
    <p:sldId id="608" r:id="rId10"/>
    <p:sldId id="598" r:id="rId11"/>
    <p:sldId id="599" r:id="rId12"/>
    <p:sldId id="58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2EB"/>
    <a:srgbClr val="A68732"/>
    <a:srgbClr val="1F422F"/>
    <a:srgbClr val="BA0C2F"/>
    <a:srgbClr val="3C3C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6"/>
    <p:restoredTop sz="94719"/>
  </p:normalViewPr>
  <p:slideViewPr>
    <p:cSldViewPr snapToGrid="0">
      <p:cViewPr varScale="1">
        <p:scale>
          <a:sx n="105" d="100"/>
          <a:sy n="105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BB563-A149-9C4A-B389-5CD3F431A64C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D1A832-8830-3B49-90F8-6C077B5C1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298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1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836220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11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819971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12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47734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0818A-D9E6-C09B-7702-97DF86D27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D689C0-48C2-7468-D3A1-AA4F8CC802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EA727C-BA92-F42E-8F85-F76BD8EFDD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64A364-11B2-064E-B615-5EA1F00C70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2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96671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3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54726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4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99917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5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438347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6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032709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7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3930223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8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9548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55613">
              <a:defRPr/>
            </a:pPr>
            <a:fld id="{1BD4A52A-3308-4E62-A241-5F2F6701583E}" type="slidenum">
              <a:rPr lang="en-GB">
                <a:solidFill>
                  <a:prstClr val="black"/>
                </a:solidFill>
                <a:latin typeface="Calibri" panose="020F0502020204030204"/>
              </a:rPr>
              <a:pPr defTabSz="955613">
                <a:defRPr/>
              </a:pPr>
              <a:t>10</a:t>
            </a:fld>
            <a:endParaRPr lang="en-GB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479330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DE80A-A894-0409-9461-5FF1D8DC16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844365-BC5D-8A4F-A066-C67794F45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95F97-6A55-C4F1-C93A-F4BD216B0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D4B86-E311-73B8-F600-995F9F0D1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B266B-29B0-591A-F519-925B4B374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08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53EB6-2AAA-D85C-AE68-43E8079D1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A52ECB-A1E5-9159-76F4-C9DFB60DC8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D88B46-7826-6CE5-2630-7E8993566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3EBA55-CA21-7712-D0D6-DA1EDD96D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DF28CF-2983-DAEB-82C5-A531C9732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DB1990-504D-13D4-6632-7B1DA4647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919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7AEDF-AB7A-EADD-E2D1-2842AF4B2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049FEB-0217-78B5-DE86-6E5A333C4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48AFF9-758E-AC3C-7FE2-11D6797E2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82D63-1CD4-3779-5926-C0CF9C45B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4A8FE6-FE1B-A00F-9948-C331481FE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85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4D63CE-46F4-E815-1296-94477599FB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023B07-27B0-001B-9B48-08CACB834D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5C07D-60EC-0E17-F947-985567ED0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07B0DC-02F2-C1E9-8988-629D91DEA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8CED1-0F80-3AF2-F90E-F37F8AFDE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932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8680ED3-5F1B-00C6-6D01-D83242CB30A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24586" y="808528"/>
            <a:ext cx="4525108" cy="22906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0B889CFE-1607-4A70-B822-B777F444E73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24246" y="808528"/>
            <a:ext cx="4525108" cy="22906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4CEF77A3-A965-FEFE-418B-BB77FAB49B9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324586" y="3470031"/>
            <a:ext cx="4525108" cy="22906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9F31B4AA-4525-4A25-E6CA-DEF4E7AAE4E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24246" y="3470031"/>
            <a:ext cx="4525108" cy="229063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883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6F58A755-06FC-211C-34D9-A61991F618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7048" y="808527"/>
            <a:ext cx="3259136" cy="495214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F673FDB-B986-1DDF-F8DD-097955F82AC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489818" y="808527"/>
            <a:ext cx="3259136" cy="495214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BE82A530-4130-01FD-AFE5-8A6FD0DFEDC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82588" y="808527"/>
            <a:ext cx="3259136" cy="495214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3028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C33545F-52D8-72DB-1124-E8209930532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06925" y="0"/>
            <a:ext cx="7585075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978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B80D29A-738B-98D1-070A-7FC9636BF2C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7326313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202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DF349BE-831E-FBC2-A5D7-73CB71E5C83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96925" y="750889"/>
            <a:ext cx="4103688" cy="486446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1873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C7212ABB-90BD-C241-0440-87827CAE9F7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62555" y="750889"/>
            <a:ext cx="4103688" cy="486446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0653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C7212ABB-90BD-C241-0440-87827CAE9F7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77354" y="750889"/>
            <a:ext cx="4888889" cy="486446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625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F2FD5-36F6-72C6-5365-5B34C3C04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613D67-6040-D77D-3333-539CA8E5B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A5E78-A15F-9C30-A02B-8DFF920E5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A45BBD-9A61-BAC9-56C8-511E8A8C2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4706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EFDB02A-F265-F761-8E98-97322529F5E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95866" y="2836985"/>
            <a:ext cx="2267926" cy="289547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B37F869-5382-D247-5FD5-4BA35CD2FF2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828208" y="2836985"/>
            <a:ext cx="2267926" cy="289547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7A3DCADE-357E-4627-2B90-7659CDEFBC6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673313" y="2836985"/>
            <a:ext cx="2267926" cy="289547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6CB1A046-5702-760C-C4A1-795C3275874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50760" y="2836985"/>
            <a:ext cx="2267926" cy="289547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9123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F856D2A-4F8E-AF3D-0B19-8996B88AE7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31011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92ED73D-9755-82E0-EA30-F1109C61C50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443091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86AC6E5C-71A0-6D32-56AF-A588FECADD5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31011" y="342620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C94C2A0A-BD39-0B7D-00A1-7FD365C5F1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43091" y="342620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449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566F19C-649C-B5E8-014A-DB8CD3B0BE2E}"/>
              </a:ext>
            </a:extLst>
          </p:cNvPr>
          <p:cNvSpPr/>
          <p:nvPr userDrawn="1"/>
        </p:nvSpPr>
        <p:spPr>
          <a:xfrm>
            <a:off x="1231009" y="1816608"/>
            <a:ext cx="2085977" cy="36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F856D2A-4F8E-AF3D-0B19-8996B88AE7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31011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392ED73D-9755-82E0-EA30-F1109C61C50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27015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86AC6E5C-71A0-6D32-56AF-A588FECADD5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779013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C94C2A0A-BD39-0B7D-00A1-7FD365C5F1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875016" y="804926"/>
            <a:ext cx="2085975" cy="2084388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E4E267-3327-0D6B-9F1F-56B46C24C173}"/>
              </a:ext>
            </a:extLst>
          </p:cNvPr>
          <p:cNvSpPr/>
          <p:nvPr userDrawn="1"/>
        </p:nvSpPr>
        <p:spPr>
          <a:xfrm>
            <a:off x="3779012" y="1816608"/>
            <a:ext cx="2085977" cy="36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BFB161-122E-8BFD-9B68-78F5791FB513}"/>
              </a:ext>
            </a:extLst>
          </p:cNvPr>
          <p:cNvSpPr/>
          <p:nvPr userDrawn="1"/>
        </p:nvSpPr>
        <p:spPr>
          <a:xfrm>
            <a:off x="6327013" y="1847120"/>
            <a:ext cx="2085977" cy="36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1AB7B2-AE4D-CF4E-7172-2E8A9A0D3521}"/>
              </a:ext>
            </a:extLst>
          </p:cNvPr>
          <p:cNvSpPr/>
          <p:nvPr userDrawn="1"/>
        </p:nvSpPr>
        <p:spPr>
          <a:xfrm>
            <a:off x="8875012" y="1816608"/>
            <a:ext cx="2085977" cy="3621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4781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CD56B28-D125-D5CD-0526-299528001C0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9344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5BDC671-F06B-C75C-9F61-D5A46ED05D0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80450" y="0"/>
            <a:ext cx="3511550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0570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2F2C927-C7D6-B28C-66A9-BEFAC872B48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832879" y="-968188"/>
            <a:ext cx="11079909" cy="8875059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07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FDE05672-3CB5-9E64-0596-5A20E56D4E6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705535" y="2285999"/>
            <a:ext cx="1742767" cy="1741441"/>
          </a:xfrm>
          <a:prstGeom prst="ellipse">
            <a:avLst/>
          </a:prstGeom>
          <a:ln w="31750">
            <a:solidFill>
              <a:srgbClr val="F7F2EB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D37E528-C0F5-E70D-1D5E-67EA0BBDF18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224616" y="2285999"/>
            <a:ext cx="1742767" cy="1741441"/>
          </a:xfrm>
          <a:prstGeom prst="ellipse">
            <a:avLst/>
          </a:prstGeom>
          <a:ln w="31750">
            <a:solidFill>
              <a:srgbClr val="F7F2EB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CFCD7667-F744-BE82-24FA-0D026E0B829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743697" y="2285999"/>
            <a:ext cx="1742767" cy="1741441"/>
          </a:xfrm>
          <a:prstGeom prst="ellipse">
            <a:avLst/>
          </a:prstGeom>
          <a:ln w="31750">
            <a:solidFill>
              <a:srgbClr val="F7F2EB"/>
            </a:solidFill>
          </a:ln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778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05FD2A0-9339-E6C8-833D-7FA6BD3E4A5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04925" y="871304"/>
            <a:ext cx="4791075" cy="4792662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8399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B25AF0F-CBCF-9310-D1C5-18A1C56ACA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80729" y="-827368"/>
            <a:ext cx="8512735" cy="8512736"/>
          </a:xfrm>
          <a:prstGeom prst="ellipse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3452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E202142-44A0-9686-D782-0A69D3B351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143000"/>
            <a:ext cx="8418513" cy="240665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528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EC439-1772-E005-653F-9C63B7DF1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814C7-21AA-FE2A-6089-5CCAD9EA8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E88F9-FF8A-0C9F-DADC-4CBF2F614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967A3B-8E94-0020-7258-1E8723DEE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02490-9979-2EAC-4258-62E89B368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126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8ED67-4F2D-35DD-0974-F4DECD2EE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84180-799A-485C-1D2E-250AF9AA1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755CA-17FF-5385-CDA2-BB852BB88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D853D-51AA-21C6-8F37-1EE0761C1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488E6-5C31-71FA-8CB3-9A12E87B7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89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D4E06-5509-AD86-5672-DF9D11506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C0424-386A-8110-A299-30092BFFC0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066A9F-E5B7-505F-90DE-E62F702251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6F8431-78BF-D29D-DEDD-34AE10422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89356A-EE57-E4DC-CED9-44C78D525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96211E-35C4-FEAB-02A6-DD19C96E3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865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19F08-7899-43AC-FB53-61AF86CD6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47435A-9F52-FA76-5BD0-B034AD31F1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13584B-8545-EE10-0855-336CDE75B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A5E9AB-3F46-2601-627F-822A435ABF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8616B1-1F85-EDAA-618D-1EE94CC402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C8A049-8760-F26D-41F0-042588666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A5E7F3-CC96-184E-E34F-8ABB7D803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5885F5-5EF3-2827-90B4-D9A5FB123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336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865CE-6DEB-99FB-9D08-51394366B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D4939D-EDDF-D218-EBDA-99D627EEA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F50ED-0128-76FA-3282-BCC016CE4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81AC84-4313-FFC6-5C97-9F3E1B22F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71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98E276-9248-6DD7-2441-93BA3B30C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49E017-F237-BBD3-80E3-F399AF822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5641C8-289F-B5BE-4FA2-ED084ED91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04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EEF79-8DB2-7C3C-BA53-C1B7CDBD3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D13AC9-FA7B-2D0D-2D3D-09547D9C7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4E4AE0-98D1-56C4-CF09-C9D5FCA67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E45C9-1476-419F-145B-A2C5839C0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77C0E-31C6-8144-A063-D7A37179A614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C87B38-0BA6-6609-94F2-36850151C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98830-E833-8E2C-02AD-8E9B436C7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9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641647-A236-FCD2-8472-58D254875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E4C855-F245-46EB-8D64-7F2B8605E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E5DFE-9586-7455-77B3-B7BBFCCAA6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77C0E-31C6-8144-A063-D7A37179A614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C46D30-D046-19C9-A1D6-0E1BA3BA59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A847A-2C82-2BBC-E68C-2DFFA94DA7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197DE-BBA6-F74C-A8B0-C764787D67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46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8" r:id="rId19"/>
    <p:sldLayoutId id="2147483667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62" y="292177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Daniel Thwaites PLC Executive Team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4844901" y="1500486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Rick Bailey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Executive Chairman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1507658" y="426530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Mick Horan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Inns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2889569" y="426530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Andrew Buchanan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Pubs &amp; Brewing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644EE9-64D8-43BC-ACB1-5317298AE1F3}"/>
              </a:ext>
            </a:extLst>
          </p:cNvPr>
          <p:cNvSpPr/>
          <p:nvPr/>
        </p:nvSpPr>
        <p:spPr>
          <a:xfrm>
            <a:off x="4229009" y="425191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Hill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Hotels &amp; Spas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5539093" y="425870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Jason Royal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Director of People &amp; Development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6882729" y="4250578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Danny Martin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Marketing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Director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009656-8BC4-42ED-B8EB-88B4DCD57BEB}"/>
              </a:ext>
            </a:extLst>
          </p:cNvPr>
          <p:cNvSpPr/>
          <p:nvPr/>
        </p:nvSpPr>
        <p:spPr>
          <a:xfrm>
            <a:off x="8230559" y="4250578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Jim Francis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Estates Director</a:t>
            </a: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9578389" y="4250578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Kevin Wood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Finance Director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</p:cNvCxnSpPr>
          <p:nvPr/>
        </p:nvCxnSpPr>
        <p:spPr>
          <a:xfrm>
            <a:off x="5495514" y="2344261"/>
            <a:ext cx="6926" cy="17078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>
            <a:off x="2170099" y="4048600"/>
            <a:ext cx="79697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2186764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4D460D3-A1C5-47FE-96F0-4AD536D7E24D}"/>
              </a:ext>
            </a:extLst>
          </p:cNvPr>
          <p:cNvCxnSpPr>
            <a:cxnSpLocks/>
          </p:cNvCxnSpPr>
          <p:nvPr/>
        </p:nvCxnSpPr>
        <p:spPr>
          <a:xfrm>
            <a:off x="3505461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A2C59E8-4808-4C3C-B5D2-CF2B844651CD}"/>
              </a:ext>
            </a:extLst>
          </p:cNvPr>
          <p:cNvCxnSpPr>
            <a:cxnSpLocks/>
          </p:cNvCxnSpPr>
          <p:nvPr/>
        </p:nvCxnSpPr>
        <p:spPr>
          <a:xfrm>
            <a:off x="4844901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6154985" y="406333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7494212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E966AE6-3B3A-4D13-843C-F007AFCE7D47}"/>
              </a:ext>
            </a:extLst>
          </p:cNvPr>
          <p:cNvCxnSpPr>
            <a:cxnSpLocks/>
          </p:cNvCxnSpPr>
          <p:nvPr/>
        </p:nvCxnSpPr>
        <p:spPr>
          <a:xfrm>
            <a:off x="8846451" y="404860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A820B79-6D9F-4671-B32C-87DC39B597B5}"/>
              </a:ext>
            </a:extLst>
          </p:cNvPr>
          <p:cNvCxnSpPr>
            <a:cxnSpLocks/>
          </p:cNvCxnSpPr>
          <p:nvPr/>
        </p:nvCxnSpPr>
        <p:spPr>
          <a:xfrm>
            <a:off x="10121103" y="403766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E23B6951-E79B-A04F-E92B-C43FA3C411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BF4D175-F5F1-36C2-622E-E5B5C543A7D3}"/>
              </a:ext>
            </a:extLst>
          </p:cNvPr>
          <p:cNvSpPr/>
          <p:nvPr/>
        </p:nvSpPr>
        <p:spPr>
          <a:xfrm>
            <a:off x="6125258" y="2620396"/>
            <a:ext cx="145384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Leah Richardson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Executive Assistant &amp; Internal Comms Support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9B0643B-CA45-B106-F91F-363CE001F3F2}"/>
              </a:ext>
            </a:extLst>
          </p:cNvPr>
          <p:cNvCxnSpPr>
            <a:cxnSpLocks/>
          </p:cNvCxnSpPr>
          <p:nvPr/>
        </p:nvCxnSpPr>
        <p:spPr>
          <a:xfrm flipV="1">
            <a:off x="5502440" y="3044040"/>
            <a:ext cx="615892" cy="70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3527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29146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Hotels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2729547" y="1588003"/>
            <a:ext cx="1463040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Hill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Hotels &amp; Spas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43A8DA-C9B9-4D39-80BE-D71940D7EBE3}"/>
              </a:ext>
            </a:extLst>
          </p:cNvPr>
          <p:cNvCxnSpPr>
            <a:cxnSpLocks/>
          </p:cNvCxnSpPr>
          <p:nvPr/>
        </p:nvCxnSpPr>
        <p:spPr>
          <a:xfrm>
            <a:off x="6272612" y="273435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>
            <a:off x="3459764" y="2734355"/>
            <a:ext cx="281284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67BB1F3-FEC3-4B1B-B795-944EDFA6BFD8}"/>
              </a:ext>
            </a:extLst>
          </p:cNvPr>
          <p:cNvCxnSpPr>
            <a:cxnSpLocks/>
          </p:cNvCxnSpPr>
          <p:nvPr/>
        </p:nvCxnSpPr>
        <p:spPr>
          <a:xfrm>
            <a:off x="4663989" y="2736761"/>
            <a:ext cx="0" cy="2057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3E4EF4D-288C-43AD-9426-F78E26A3D16D}"/>
              </a:ext>
            </a:extLst>
          </p:cNvPr>
          <p:cNvCxnSpPr>
            <a:cxnSpLocks/>
          </p:cNvCxnSpPr>
          <p:nvPr/>
        </p:nvCxnSpPr>
        <p:spPr>
          <a:xfrm>
            <a:off x="3461067" y="2443750"/>
            <a:ext cx="0" cy="16941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C845FC35-571D-BFCD-BD2B-081B7A9836F3}"/>
              </a:ext>
            </a:extLst>
          </p:cNvPr>
          <p:cNvSpPr/>
          <p:nvPr/>
        </p:nvSpPr>
        <p:spPr>
          <a:xfrm>
            <a:off x="5615951" y="2953862"/>
            <a:ext cx="1259639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Chris Spencer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Hotel Operations Support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61A7C83-25CF-757B-8753-83EBCF968B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4211C8DC-619D-A962-2C2B-5C3F40735AB2}"/>
              </a:ext>
            </a:extLst>
          </p:cNvPr>
          <p:cNvSpPr/>
          <p:nvPr/>
        </p:nvSpPr>
        <p:spPr>
          <a:xfrm>
            <a:off x="4693756" y="437672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Jeremy Pardy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Solent Hotel GM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15EBDC-A19C-7DC1-56E6-82C785A9AAF0}"/>
              </a:ext>
            </a:extLst>
          </p:cNvPr>
          <p:cNvSpPr/>
          <p:nvPr/>
        </p:nvSpPr>
        <p:spPr>
          <a:xfrm>
            <a:off x="3304117" y="4369950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Nadine Rees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Aztec Hotel GM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EBF3096-9E63-A94A-0CB4-6C166A6B9022}"/>
              </a:ext>
            </a:extLst>
          </p:cNvPr>
          <p:cNvSpPr/>
          <p:nvPr/>
        </p:nvSpPr>
        <p:spPr>
          <a:xfrm>
            <a:off x="7466742" y="436317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Andrew Hollett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Kettering Park Hotel GM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B282723-9244-0B8E-51C9-3A867E0DAA89}"/>
              </a:ext>
            </a:extLst>
          </p:cNvPr>
          <p:cNvSpPr/>
          <p:nvPr/>
        </p:nvSpPr>
        <p:spPr>
          <a:xfrm>
            <a:off x="1861964" y="437672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Mike Vincent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Langdale Hotel GM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DFCC670-5505-FFA2-07AD-3884174EB2D4}"/>
              </a:ext>
            </a:extLst>
          </p:cNvPr>
          <p:cNvSpPr/>
          <p:nvPr/>
        </p:nvSpPr>
        <p:spPr>
          <a:xfrm>
            <a:off x="472325" y="437672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Paul Nixon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Thorpe Park Hotel GM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9613294-E8C2-AD9C-BA3C-A9490BC15E73}"/>
              </a:ext>
            </a:extLst>
          </p:cNvPr>
          <p:cNvSpPr/>
          <p:nvPr/>
        </p:nvSpPr>
        <p:spPr>
          <a:xfrm>
            <a:off x="8850089" y="436317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Jose Gomez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North Lakes Hotel GM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0F2BDA2-B160-5C5F-2155-F8073B45A13A}"/>
              </a:ext>
            </a:extLst>
          </p:cNvPr>
          <p:cNvSpPr/>
          <p:nvPr/>
        </p:nvSpPr>
        <p:spPr>
          <a:xfrm>
            <a:off x="6083395" y="4369950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Barbara Simms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Cottons Hotel GM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A0083A6-CDD5-30D5-F941-F5DE77E90A1D}"/>
              </a:ext>
            </a:extLst>
          </p:cNvPr>
          <p:cNvSpPr/>
          <p:nvPr/>
        </p:nvSpPr>
        <p:spPr>
          <a:xfrm>
            <a:off x="10233436" y="436317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Oliver Stott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Middletons GM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F511BF4-3317-7341-2516-2A15ACA0B342}"/>
              </a:ext>
            </a:extLst>
          </p:cNvPr>
          <p:cNvCxnSpPr>
            <a:cxnSpLocks/>
          </p:cNvCxnSpPr>
          <p:nvPr/>
        </p:nvCxnSpPr>
        <p:spPr>
          <a:xfrm>
            <a:off x="1088217" y="4132584"/>
            <a:ext cx="9826973" cy="67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0A75CBA-491D-1B2B-B3BA-45792737EA0A}"/>
              </a:ext>
            </a:extLst>
          </p:cNvPr>
          <p:cNvCxnSpPr>
            <a:cxnSpLocks/>
          </p:cNvCxnSpPr>
          <p:nvPr/>
        </p:nvCxnSpPr>
        <p:spPr>
          <a:xfrm>
            <a:off x="1088217" y="4128014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2B20202-2F00-4CFC-CC40-996C5C31AAAB}"/>
              </a:ext>
            </a:extLst>
          </p:cNvPr>
          <p:cNvCxnSpPr>
            <a:cxnSpLocks/>
          </p:cNvCxnSpPr>
          <p:nvPr/>
        </p:nvCxnSpPr>
        <p:spPr>
          <a:xfrm>
            <a:off x="9535531" y="412123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742EE87-7687-34EB-916C-ADA7EF4C01C7}"/>
              </a:ext>
            </a:extLst>
          </p:cNvPr>
          <p:cNvCxnSpPr>
            <a:cxnSpLocks/>
          </p:cNvCxnSpPr>
          <p:nvPr/>
        </p:nvCxnSpPr>
        <p:spPr>
          <a:xfrm>
            <a:off x="5321734" y="412123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A84D027-DC51-C0D5-AED6-76971E4B3F83}"/>
              </a:ext>
            </a:extLst>
          </p:cNvPr>
          <p:cNvCxnSpPr>
            <a:cxnSpLocks/>
          </p:cNvCxnSpPr>
          <p:nvPr/>
        </p:nvCxnSpPr>
        <p:spPr>
          <a:xfrm>
            <a:off x="2493053" y="4135971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3173E3D-61A8-9D77-05C5-D73BB4A7F964}"/>
              </a:ext>
            </a:extLst>
          </p:cNvPr>
          <p:cNvCxnSpPr>
            <a:cxnSpLocks/>
          </p:cNvCxnSpPr>
          <p:nvPr/>
        </p:nvCxnSpPr>
        <p:spPr>
          <a:xfrm>
            <a:off x="6717594" y="4128014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9C9BAD78-AF74-BB4D-7BE9-EFE0507F4304}"/>
              </a:ext>
            </a:extLst>
          </p:cNvPr>
          <p:cNvCxnSpPr>
            <a:cxnSpLocks/>
          </p:cNvCxnSpPr>
          <p:nvPr/>
        </p:nvCxnSpPr>
        <p:spPr>
          <a:xfrm>
            <a:off x="3920009" y="413478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CE152059-48D4-4E43-4113-F32B55AC95EA}"/>
              </a:ext>
            </a:extLst>
          </p:cNvPr>
          <p:cNvCxnSpPr>
            <a:cxnSpLocks/>
          </p:cNvCxnSpPr>
          <p:nvPr/>
        </p:nvCxnSpPr>
        <p:spPr>
          <a:xfrm>
            <a:off x="8082634" y="4135971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7F9A748-D01A-52D1-495A-0AEF25E3B683}"/>
              </a:ext>
            </a:extLst>
          </p:cNvPr>
          <p:cNvCxnSpPr>
            <a:cxnSpLocks/>
          </p:cNvCxnSpPr>
          <p:nvPr/>
        </p:nvCxnSpPr>
        <p:spPr>
          <a:xfrm>
            <a:off x="10915190" y="412123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C9A8F529-DF01-374C-2D93-47F4CB5679A8}"/>
              </a:ext>
            </a:extLst>
          </p:cNvPr>
          <p:cNvSpPr/>
          <p:nvPr/>
        </p:nvSpPr>
        <p:spPr>
          <a:xfrm>
            <a:off x="4050009" y="2942517"/>
            <a:ext cx="1259639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Joanne McHugh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Sales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054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09009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Inns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4959194" y="1265355"/>
            <a:ext cx="1467125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Mick Horan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Inns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1119990" y="3982644"/>
            <a:ext cx="1480355" cy="84728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Chantell Dickinson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Beverley &amp;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Judges Lodging Multi-Property GM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3103826" y="3990707"/>
            <a:ext cx="1166468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Rachael Andrews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Millstone GM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4779669" y="3964772"/>
            <a:ext cx="1163340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Claire Warman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Royal Oak GM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9894971" y="3964772"/>
            <a:ext cx="1141355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Denning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Lister Arms &amp;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The Buck Inn GM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009656-8BC4-42ED-B8EB-88B4DCD57BEB}"/>
              </a:ext>
            </a:extLst>
          </p:cNvPr>
          <p:cNvSpPr/>
          <p:nvPr/>
        </p:nvSpPr>
        <p:spPr>
          <a:xfrm>
            <a:off x="6445795" y="3990707"/>
            <a:ext cx="1158219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Joe Ruddock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Toll House Inn GM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3907768" y="5191418"/>
            <a:ext cx="1231784" cy="76020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Lucy Burrows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Bulls Head GM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940D99-3036-49C7-93EE-B4E824DCC020}"/>
              </a:ext>
            </a:extLst>
          </p:cNvPr>
          <p:cNvSpPr/>
          <p:nvPr/>
        </p:nvSpPr>
        <p:spPr>
          <a:xfrm>
            <a:off x="2247766" y="5180590"/>
            <a:ext cx="1275201" cy="77103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Samantha Ascroft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Fleece GM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5692757" y="2112643"/>
            <a:ext cx="0" cy="16307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1769871" y="3742589"/>
            <a:ext cx="8725336" cy="2963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1769871" y="376279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4D460D3-A1C5-47FE-96F0-4AD536D7E24D}"/>
              </a:ext>
            </a:extLst>
          </p:cNvPr>
          <p:cNvCxnSpPr>
            <a:cxnSpLocks/>
          </p:cNvCxnSpPr>
          <p:nvPr/>
        </p:nvCxnSpPr>
        <p:spPr>
          <a:xfrm>
            <a:off x="4091722" y="377222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5362896" y="376279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10479527" y="374258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E966AE6-3B3A-4D13-843C-F007AFCE7D47}"/>
              </a:ext>
            </a:extLst>
          </p:cNvPr>
          <p:cNvCxnSpPr>
            <a:cxnSpLocks/>
          </p:cNvCxnSpPr>
          <p:nvPr/>
        </p:nvCxnSpPr>
        <p:spPr>
          <a:xfrm>
            <a:off x="7479216" y="376279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A820B79-6D9F-4671-B32C-87DC39B597B5}"/>
              </a:ext>
            </a:extLst>
          </p:cNvPr>
          <p:cNvCxnSpPr>
            <a:cxnSpLocks/>
          </p:cNvCxnSpPr>
          <p:nvPr/>
        </p:nvCxnSpPr>
        <p:spPr>
          <a:xfrm>
            <a:off x="4525561" y="3763775"/>
            <a:ext cx="0" cy="144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B1FF56D6-A8BC-4DE7-A878-6D4B6766FADD}"/>
              </a:ext>
            </a:extLst>
          </p:cNvPr>
          <p:cNvCxnSpPr>
            <a:cxnSpLocks/>
          </p:cNvCxnSpPr>
          <p:nvPr/>
        </p:nvCxnSpPr>
        <p:spPr>
          <a:xfrm>
            <a:off x="2847906" y="3772221"/>
            <a:ext cx="0" cy="14105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8C1E7E8-EAFB-401D-BF83-3C8B5E4D1790}"/>
              </a:ext>
            </a:extLst>
          </p:cNvPr>
          <p:cNvSpPr/>
          <p:nvPr/>
        </p:nvSpPr>
        <p:spPr>
          <a:xfrm>
            <a:off x="8179031" y="3973218"/>
            <a:ext cx="1123177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Jamie Wrighton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Golden Lion GM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96D96D46-306A-4A88-9E64-9A1D2689E8B3}"/>
              </a:ext>
            </a:extLst>
          </p:cNvPr>
          <p:cNvCxnSpPr>
            <a:cxnSpLocks/>
          </p:cNvCxnSpPr>
          <p:nvPr/>
        </p:nvCxnSpPr>
        <p:spPr>
          <a:xfrm>
            <a:off x="8755935" y="376377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F5EE07A5-39E3-4D18-9E85-F8099A15D38F}"/>
              </a:ext>
            </a:extLst>
          </p:cNvPr>
          <p:cNvSpPr/>
          <p:nvPr/>
        </p:nvSpPr>
        <p:spPr>
          <a:xfrm>
            <a:off x="5567769" y="5179483"/>
            <a:ext cx="1231784" cy="772143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Aimee Ollerenshaw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Crown GM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D454B1E-279C-4A9D-9F27-754C43AE94CF}"/>
              </a:ext>
            </a:extLst>
          </p:cNvPr>
          <p:cNvCxnSpPr>
            <a:cxnSpLocks/>
            <a:endCxn id="28" idx="0"/>
          </p:cNvCxnSpPr>
          <p:nvPr/>
        </p:nvCxnSpPr>
        <p:spPr>
          <a:xfrm flipH="1">
            <a:off x="6183661" y="3772221"/>
            <a:ext cx="18215" cy="14072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B878C114-AD63-40A2-9D50-2C8B47BF4DDF}"/>
              </a:ext>
            </a:extLst>
          </p:cNvPr>
          <p:cNvSpPr/>
          <p:nvPr/>
        </p:nvSpPr>
        <p:spPr>
          <a:xfrm>
            <a:off x="7204469" y="5181703"/>
            <a:ext cx="1317712" cy="77963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Will Kitchen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Royal Heysham GM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72D462E-B5B1-46D5-8540-1A31008AD981}"/>
              </a:ext>
            </a:extLst>
          </p:cNvPr>
          <p:cNvCxnSpPr>
            <a:cxnSpLocks/>
          </p:cNvCxnSpPr>
          <p:nvPr/>
        </p:nvCxnSpPr>
        <p:spPr>
          <a:xfrm>
            <a:off x="7888833" y="3742589"/>
            <a:ext cx="0" cy="1440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0822DA87-76D8-4B97-91F7-EF3240DE091A}"/>
              </a:ext>
            </a:extLst>
          </p:cNvPr>
          <p:cNvCxnSpPr>
            <a:cxnSpLocks/>
          </p:cNvCxnSpPr>
          <p:nvPr/>
        </p:nvCxnSpPr>
        <p:spPr>
          <a:xfrm>
            <a:off x="2948605" y="2528231"/>
            <a:ext cx="4273149" cy="206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6CD58E65-4230-4AD8-8950-1E72892BA5A2}"/>
              </a:ext>
            </a:extLst>
          </p:cNvPr>
          <p:cNvSpPr/>
          <p:nvPr/>
        </p:nvSpPr>
        <p:spPr>
          <a:xfrm>
            <a:off x="8952605" y="5191418"/>
            <a:ext cx="1317712" cy="788300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James Burke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Red Lion GM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EE81EB7-BAC7-4B1D-BD66-34CD2ED90CBE}"/>
              </a:ext>
            </a:extLst>
          </p:cNvPr>
          <p:cNvCxnSpPr>
            <a:cxnSpLocks/>
          </p:cNvCxnSpPr>
          <p:nvPr/>
        </p:nvCxnSpPr>
        <p:spPr>
          <a:xfrm>
            <a:off x="9598589" y="3763608"/>
            <a:ext cx="0" cy="14401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E64E1751-F0E5-AFF6-46A6-09361D6EED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292676"/>
            <a:ext cx="2928463" cy="3563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9C7985C-77F2-45D0-9E30-04953106DE8D}"/>
              </a:ext>
            </a:extLst>
          </p:cNvPr>
          <p:cNvSpPr/>
          <p:nvPr/>
        </p:nvSpPr>
        <p:spPr>
          <a:xfrm>
            <a:off x="7221754" y="2052724"/>
            <a:ext cx="1455196" cy="762674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Rodney Jones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Head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of Food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F61BEF2-FD92-8960-7370-4E94A75FCAFF}"/>
              </a:ext>
            </a:extLst>
          </p:cNvPr>
          <p:cNvSpPr/>
          <p:nvPr/>
        </p:nvSpPr>
        <p:spPr>
          <a:xfrm>
            <a:off x="3933913" y="2737521"/>
            <a:ext cx="1449963" cy="762674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Tom Jones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Operational Standards &amp; Guest Experience Manager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E302FEB-C678-E5F9-20C2-46C1D56AF7D4}"/>
              </a:ext>
            </a:extLst>
          </p:cNvPr>
          <p:cNvCxnSpPr>
            <a:cxnSpLocks/>
          </p:cNvCxnSpPr>
          <p:nvPr/>
        </p:nvCxnSpPr>
        <p:spPr>
          <a:xfrm>
            <a:off x="7488842" y="2815398"/>
            <a:ext cx="0" cy="11261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83C5D1D-D84C-4BD0-B24E-72DAD524E739}"/>
              </a:ext>
            </a:extLst>
          </p:cNvPr>
          <p:cNvCxnSpPr>
            <a:cxnSpLocks/>
          </p:cNvCxnSpPr>
          <p:nvPr/>
        </p:nvCxnSpPr>
        <p:spPr>
          <a:xfrm>
            <a:off x="4709640" y="252823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300B9390-9181-0760-5D16-2C83B4DF6A1F}"/>
              </a:ext>
            </a:extLst>
          </p:cNvPr>
          <p:cNvSpPr/>
          <p:nvPr/>
        </p:nvSpPr>
        <p:spPr>
          <a:xfrm>
            <a:off x="8141952" y="2931223"/>
            <a:ext cx="1449963" cy="762674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Vacancy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Roaming Head Chef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B1FA1FE-0AFD-FD5D-1663-6F274CC74310}"/>
              </a:ext>
            </a:extLst>
          </p:cNvPr>
          <p:cNvCxnSpPr>
            <a:cxnSpLocks/>
          </p:cNvCxnSpPr>
          <p:nvPr/>
        </p:nvCxnSpPr>
        <p:spPr>
          <a:xfrm>
            <a:off x="8448480" y="2821958"/>
            <a:ext cx="0" cy="1060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EE9644A-F60B-91EE-A10D-79C85C40C1C9}"/>
              </a:ext>
            </a:extLst>
          </p:cNvPr>
          <p:cNvSpPr/>
          <p:nvPr/>
        </p:nvSpPr>
        <p:spPr>
          <a:xfrm>
            <a:off x="2225815" y="2721232"/>
            <a:ext cx="1449963" cy="762674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Lorna Hollings-Tennant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Cluster Revenue Manager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CC14FAA-CBD3-D926-BC15-B02A86375451}"/>
              </a:ext>
            </a:extLst>
          </p:cNvPr>
          <p:cNvCxnSpPr>
            <a:cxnSpLocks/>
          </p:cNvCxnSpPr>
          <p:nvPr/>
        </p:nvCxnSpPr>
        <p:spPr>
          <a:xfrm>
            <a:off x="2948605" y="251925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608AACE3-35E4-5F5E-A11A-1D91887A293C}"/>
              </a:ext>
            </a:extLst>
          </p:cNvPr>
          <p:cNvSpPr/>
          <p:nvPr/>
        </p:nvSpPr>
        <p:spPr>
          <a:xfrm>
            <a:off x="6636179" y="2919619"/>
            <a:ext cx="1449963" cy="762674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Darren Davis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</a:t>
            </a: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 Chef</a:t>
            </a:r>
          </a:p>
        </p:txBody>
      </p:sp>
    </p:spTree>
    <p:extLst>
      <p:ext uri="{BB962C8B-B14F-4D97-AF65-F5344CB8AC3E}">
        <p14:creationId xmlns:p14="http://schemas.microsoft.com/office/powerpoint/2010/main" val="4270521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95248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Managed Houses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172893" y="1690459"/>
            <a:ext cx="1837507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Andrew Buchanan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Pubs &amp; Brewing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5390605" y="3254634"/>
            <a:ext cx="1449977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Neil Rutherford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The Flying Handbag GM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091647" y="2537747"/>
            <a:ext cx="4353" cy="7168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974AFA25-1888-24F3-3608-D5040C7492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175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F956C8-2327-70E6-0F8A-E1AF9A41E1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C9737-D2C0-C2FD-06A7-636489410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62" y="292177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Horse Team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F8A9F1-CC40-8AAE-8ABF-1907144F2B3B}"/>
              </a:ext>
            </a:extLst>
          </p:cNvPr>
          <p:cNvSpPr/>
          <p:nvPr/>
        </p:nvSpPr>
        <p:spPr>
          <a:xfrm>
            <a:off x="4748834" y="1533385"/>
            <a:ext cx="1622290" cy="89404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Leah Richardson</a:t>
            </a:r>
          </a:p>
          <a:p>
            <a:pPr lvl="0" algn="ctr"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Executive Assistant &amp; Internal Comms Support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21B4134-7813-AFD6-AA98-BA3C33796F37}"/>
              </a:ext>
            </a:extLst>
          </p:cNvPr>
          <p:cNvCxnSpPr>
            <a:cxnSpLocks/>
            <a:stCxn id="5" idx="2"/>
            <a:endCxn id="4" idx="0"/>
          </p:cNvCxnSpPr>
          <p:nvPr/>
        </p:nvCxnSpPr>
        <p:spPr>
          <a:xfrm>
            <a:off x="5559979" y="2427432"/>
            <a:ext cx="0" cy="56910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AAC091B-152D-E225-3F85-CB167E2F0B74}"/>
              </a:ext>
            </a:extLst>
          </p:cNvPr>
          <p:cNvCxnSpPr>
            <a:cxnSpLocks/>
          </p:cNvCxnSpPr>
          <p:nvPr/>
        </p:nvCxnSpPr>
        <p:spPr>
          <a:xfrm>
            <a:off x="4844901" y="4070136"/>
            <a:ext cx="141415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F4EFD0B-CB31-4F69-AECD-E1A043048651}"/>
              </a:ext>
            </a:extLst>
          </p:cNvPr>
          <p:cNvCxnSpPr>
            <a:cxnSpLocks/>
          </p:cNvCxnSpPr>
          <p:nvPr/>
        </p:nvCxnSpPr>
        <p:spPr>
          <a:xfrm>
            <a:off x="4844901" y="4070136"/>
            <a:ext cx="0" cy="1804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B7EFD83-7CE7-5226-E1D5-AEFABFCD494A}"/>
              </a:ext>
            </a:extLst>
          </p:cNvPr>
          <p:cNvCxnSpPr>
            <a:cxnSpLocks/>
          </p:cNvCxnSpPr>
          <p:nvPr/>
        </p:nvCxnSpPr>
        <p:spPr>
          <a:xfrm>
            <a:off x="6259053" y="407380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7E2368A4-8E26-4E1B-C537-CF38E9D4C4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6BF3730-6921-8FF9-3EC4-A3D416BEC4C4}"/>
              </a:ext>
            </a:extLst>
          </p:cNvPr>
          <p:cNvSpPr/>
          <p:nvPr/>
        </p:nvSpPr>
        <p:spPr>
          <a:xfrm>
            <a:off x="4748834" y="2996535"/>
            <a:ext cx="1622289" cy="772162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Richard Green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Head Horseman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92E9-8008-DF6A-3CAF-3C7113AE7CDE}"/>
              </a:ext>
            </a:extLst>
          </p:cNvPr>
          <p:cNvSpPr/>
          <p:nvPr/>
        </p:nvSpPr>
        <p:spPr>
          <a:xfrm>
            <a:off x="4176074" y="4275785"/>
            <a:ext cx="1255858" cy="799575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Jonathan Jones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Horseman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9F798B3-A876-940E-B632-8E7F70B572B6}"/>
              </a:ext>
            </a:extLst>
          </p:cNvPr>
          <p:cNvSpPr/>
          <p:nvPr/>
        </p:nvSpPr>
        <p:spPr>
          <a:xfrm>
            <a:off x="5632127" y="4275785"/>
            <a:ext cx="1253853" cy="784843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Bev Holland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Horsewoman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C743A20-7A5D-0064-6EE7-4F0CDD54F21E}"/>
              </a:ext>
            </a:extLst>
          </p:cNvPr>
          <p:cNvCxnSpPr>
            <a:cxnSpLocks/>
          </p:cNvCxnSpPr>
          <p:nvPr/>
        </p:nvCxnSpPr>
        <p:spPr>
          <a:xfrm>
            <a:off x="5551977" y="3779887"/>
            <a:ext cx="0" cy="2939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2298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448" y="234253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Pub Operations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254100" y="1240615"/>
            <a:ext cx="1683799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Andrew Buchanan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Pubs &amp; Brewing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2837745" y="248710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Rachel Myers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Pub Recruitment Manager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850436" y="2476224"/>
            <a:ext cx="131164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Mark O’Sullivan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Head Brewer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644EE9-64D8-43BC-ACB1-5317298AE1F3}"/>
              </a:ext>
            </a:extLst>
          </p:cNvPr>
          <p:cNvSpPr/>
          <p:nvPr/>
        </p:nvSpPr>
        <p:spPr>
          <a:xfrm>
            <a:off x="9003044" y="251466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Simone Gardner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Drinks Development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4631942" y="2506310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Nicola </a:t>
            </a:r>
            <a:r>
              <a:rPr lang="en-GB" sz="1000" b="1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Wade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Food Support Manager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6969518" y="2487109"/>
            <a:ext cx="1231784" cy="8887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Louise Watson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Customer Contact Manager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940D99-3036-49C7-93EE-B4E824DCC020}"/>
              </a:ext>
            </a:extLst>
          </p:cNvPr>
          <p:cNvSpPr/>
          <p:nvPr/>
        </p:nvSpPr>
        <p:spPr>
          <a:xfrm>
            <a:off x="10774000" y="2512508"/>
            <a:ext cx="1081562" cy="16382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David Bigio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Linda Goodfellow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Carolyn Goodwin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Paul Murphy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Julia Mitchell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Area Business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        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7DAAD72-F12A-4FCA-899C-A61507F20BE7}"/>
              </a:ext>
            </a:extLst>
          </p:cNvPr>
          <p:cNvCxnSpPr>
            <a:cxnSpLocks/>
          </p:cNvCxnSpPr>
          <p:nvPr/>
        </p:nvCxnSpPr>
        <p:spPr>
          <a:xfrm>
            <a:off x="1442798" y="2274246"/>
            <a:ext cx="9921532" cy="348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</p:cNvCxnSpPr>
          <p:nvPr/>
        </p:nvCxnSpPr>
        <p:spPr>
          <a:xfrm>
            <a:off x="6092857" y="208790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3496657" y="228513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4D460D3-A1C5-47FE-96F0-4AD536D7E24D}"/>
              </a:ext>
            </a:extLst>
          </p:cNvPr>
          <p:cNvCxnSpPr>
            <a:cxnSpLocks/>
          </p:cNvCxnSpPr>
          <p:nvPr/>
        </p:nvCxnSpPr>
        <p:spPr>
          <a:xfrm>
            <a:off x="1442798" y="2274246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A2C59E8-4808-4C3C-B5D2-CF2B844651CD}"/>
              </a:ext>
            </a:extLst>
          </p:cNvPr>
          <p:cNvCxnSpPr>
            <a:cxnSpLocks/>
          </p:cNvCxnSpPr>
          <p:nvPr/>
        </p:nvCxnSpPr>
        <p:spPr>
          <a:xfrm>
            <a:off x="7617947" y="2304332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5254100" y="229413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9591899" y="2304332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353A5DD-142A-479D-8C04-8E9B2608DBA8}"/>
              </a:ext>
            </a:extLst>
          </p:cNvPr>
          <p:cNvCxnSpPr>
            <a:cxnSpLocks/>
          </p:cNvCxnSpPr>
          <p:nvPr/>
        </p:nvCxnSpPr>
        <p:spPr>
          <a:xfrm>
            <a:off x="11336864" y="2305543"/>
            <a:ext cx="4217" cy="19643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9534438C-E47D-42C1-9ED1-871BFF7CA00F}"/>
              </a:ext>
            </a:extLst>
          </p:cNvPr>
          <p:cNvSpPr/>
          <p:nvPr/>
        </p:nvSpPr>
        <p:spPr>
          <a:xfrm>
            <a:off x="8205381" y="4629772"/>
            <a:ext cx="1081562" cy="122058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Amanda Liddiard</a:t>
            </a:r>
          </a:p>
          <a:p>
            <a:pPr algn="ctr"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Carol Swarbrick</a:t>
            </a:r>
          </a:p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Bolton</a:t>
            </a:r>
          </a:p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Samantha Patrick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Customer Contact Advisors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1208FFE-B7FB-4F6D-9A17-8D655DBDEC32}"/>
              </a:ext>
            </a:extLst>
          </p:cNvPr>
          <p:cNvSpPr/>
          <p:nvPr/>
        </p:nvSpPr>
        <p:spPr>
          <a:xfrm>
            <a:off x="808144" y="3889414"/>
            <a:ext cx="1287968" cy="1804771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Harry Brunt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Stuart Smith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Benjamin Taylor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Ethan Salt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Brewers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Pete Shepherd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General Assistant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D645203-6DA6-4CFF-B641-713513BF7BEB}"/>
              </a:ext>
            </a:extLst>
          </p:cNvPr>
          <p:cNvSpPr/>
          <p:nvPr/>
        </p:nvSpPr>
        <p:spPr>
          <a:xfrm>
            <a:off x="7262195" y="4633852"/>
            <a:ext cx="813633" cy="1213450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Leanne Mason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Admin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Assistant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FF6992A-1795-434C-8AAF-B29816BAD87A}"/>
              </a:ext>
            </a:extLst>
          </p:cNvPr>
          <p:cNvCxnSpPr>
            <a:cxnSpLocks/>
          </p:cNvCxnSpPr>
          <p:nvPr/>
        </p:nvCxnSpPr>
        <p:spPr>
          <a:xfrm flipV="1">
            <a:off x="7617947" y="3375874"/>
            <a:ext cx="0" cy="96890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10F12F3-1FC7-4F8A-87D8-A78AE9C70461}"/>
              </a:ext>
            </a:extLst>
          </p:cNvPr>
          <p:cNvCxnSpPr>
            <a:cxnSpLocks/>
          </p:cNvCxnSpPr>
          <p:nvPr/>
        </p:nvCxnSpPr>
        <p:spPr>
          <a:xfrm>
            <a:off x="6619939" y="4376124"/>
            <a:ext cx="199601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D9DB154A-8650-4D11-A0BE-A42DEC56EFB9}"/>
              </a:ext>
            </a:extLst>
          </p:cNvPr>
          <p:cNvCxnSpPr>
            <a:cxnSpLocks/>
          </p:cNvCxnSpPr>
          <p:nvPr/>
        </p:nvCxnSpPr>
        <p:spPr>
          <a:xfrm>
            <a:off x="6619939" y="4373017"/>
            <a:ext cx="0" cy="3132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8390F66B-9C2E-4F54-8DA0-50B0D6A235E0}"/>
              </a:ext>
            </a:extLst>
          </p:cNvPr>
          <p:cNvSpPr/>
          <p:nvPr/>
        </p:nvSpPr>
        <p:spPr>
          <a:xfrm>
            <a:off x="2951557" y="3508510"/>
            <a:ext cx="1003208" cy="915727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sz="1000" b="1" dirty="0">
                <a:solidFill>
                  <a:schemeClr val="tx1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Rachel Thomas</a:t>
            </a:r>
          </a:p>
          <a:p>
            <a:pPr algn="ctr">
              <a:defRPr/>
            </a:pPr>
            <a:r>
              <a:rPr lang="en-GB" sz="1000" dirty="0">
                <a:solidFill>
                  <a:schemeClr val="tx1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 Recruitment Consultant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F41134F2-8B6D-4EAB-B9EA-71CC8D7B9029}"/>
              </a:ext>
            </a:extLst>
          </p:cNvPr>
          <p:cNvCxnSpPr>
            <a:cxnSpLocks/>
          </p:cNvCxnSpPr>
          <p:nvPr/>
        </p:nvCxnSpPr>
        <p:spPr>
          <a:xfrm>
            <a:off x="3453637" y="3347036"/>
            <a:ext cx="0" cy="163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C3A513A-CEAB-4BAD-9FBF-49904B80B9AA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1506258" y="3323512"/>
            <a:ext cx="0" cy="5554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BB731623-3E61-4745-8D9B-FFB12D1624B5}"/>
              </a:ext>
            </a:extLst>
          </p:cNvPr>
          <p:cNvSpPr/>
          <p:nvPr/>
        </p:nvSpPr>
        <p:spPr>
          <a:xfrm>
            <a:off x="4772807" y="3504403"/>
            <a:ext cx="950053" cy="91572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Adam Kershaw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Food Development Coordinator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56C00B5-653F-4596-AEE9-7A966D919A31}"/>
              </a:ext>
            </a:extLst>
          </p:cNvPr>
          <p:cNvSpPr/>
          <p:nvPr/>
        </p:nvSpPr>
        <p:spPr>
          <a:xfrm>
            <a:off x="6237762" y="4633851"/>
            <a:ext cx="840060" cy="1213451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Sandra Snape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Receptionist</a:t>
            </a: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7D2FAD20-7657-4694-97BB-EBDE9C223FF7}"/>
              </a:ext>
            </a:extLst>
          </p:cNvPr>
          <p:cNvCxnSpPr>
            <a:cxnSpLocks/>
          </p:cNvCxnSpPr>
          <p:nvPr/>
        </p:nvCxnSpPr>
        <p:spPr>
          <a:xfrm>
            <a:off x="7618240" y="4347958"/>
            <a:ext cx="3858" cy="30687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67F51307-4B62-4341-A077-126FFCA4B376}"/>
              </a:ext>
            </a:extLst>
          </p:cNvPr>
          <p:cNvCxnSpPr>
            <a:cxnSpLocks/>
            <a:stCxn id="11" idx="2"/>
            <a:endCxn id="34" idx="0"/>
          </p:cNvCxnSpPr>
          <p:nvPr/>
        </p:nvCxnSpPr>
        <p:spPr>
          <a:xfrm>
            <a:off x="5247834" y="3353598"/>
            <a:ext cx="0" cy="1508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3CA683B1-A4C2-C6D6-B881-E230EF3056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9484" y="6136375"/>
            <a:ext cx="2928463" cy="35631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FD2010D-B7C5-3DD4-D00C-9E5EB71758FD}"/>
              </a:ext>
            </a:extLst>
          </p:cNvPr>
          <p:cNvCxnSpPr>
            <a:cxnSpLocks/>
          </p:cNvCxnSpPr>
          <p:nvPr/>
        </p:nvCxnSpPr>
        <p:spPr>
          <a:xfrm>
            <a:off x="9618936" y="3353598"/>
            <a:ext cx="0" cy="15080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F17175C3-4863-83B9-81D6-95D22B24AA96}"/>
              </a:ext>
            </a:extLst>
          </p:cNvPr>
          <p:cNvSpPr/>
          <p:nvPr/>
        </p:nvSpPr>
        <p:spPr>
          <a:xfrm>
            <a:off x="9113916" y="3520291"/>
            <a:ext cx="950053" cy="82304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Kelvin Armiger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Drinks Quality Advisor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80095E7-B2E5-467A-8FA9-10658EB377F5}"/>
              </a:ext>
            </a:extLst>
          </p:cNvPr>
          <p:cNvCxnSpPr>
            <a:cxnSpLocks/>
          </p:cNvCxnSpPr>
          <p:nvPr/>
        </p:nvCxnSpPr>
        <p:spPr>
          <a:xfrm>
            <a:off x="8615954" y="4373017"/>
            <a:ext cx="0" cy="25675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9311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55668995-3F35-1628-FB87-3A6F6F1EAA57}"/>
              </a:ext>
            </a:extLst>
          </p:cNvPr>
          <p:cNvCxnSpPr>
            <a:cxnSpLocks/>
          </p:cNvCxnSpPr>
          <p:nvPr/>
        </p:nvCxnSpPr>
        <p:spPr>
          <a:xfrm>
            <a:off x="6541251" y="4479418"/>
            <a:ext cx="0" cy="1028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462" y="292177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Property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542451" y="165275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Jim Francis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Property Director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143062" y="345103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Jonny Firth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Property Manager - Pubs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1500774" y="3459480"/>
            <a:ext cx="1045071" cy="8226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Wayne Hunt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Property Manager – Pubs &amp; Inns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644EE9-64D8-43BC-ACB1-5317298AE1F3}"/>
              </a:ext>
            </a:extLst>
          </p:cNvPr>
          <p:cNvSpPr/>
          <p:nvPr/>
        </p:nvSpPr>
        <p:spPr>
          <a:xfrm>
            <a:off x="3832979" y="343601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Will Day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Property Manager – Hotels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311DE-7540-4F6C-83D3-481573250907}"/>
              </a:ext>
            </a:extLst>
          </p:cNvPr>
          <p:cNvSpPr/>
          <p:nvPr/>
        </p:nvSpPr>
        <p:spPr>
          <a:xfrm>
            <a:off x="5221185" y="3434867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Gareth Hine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Estates Manager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6604025" y="344817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Hassall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Head of Health &amp; Safety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009656-8BC4-42ED-B8EB-88B4DCD57BEB}"/>
              </a:ext>
            </a:extLst>
          </p:cNvPr>
          <p:cNvSpPr/>
          <p:nvPr/>
        </p:nvSpPr>
        <p:spPr>
          <a:xfrm>
            <a:off x="7999565" y="3443726"/>
            <a:ext cx="1128167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Matthew Linton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Sustainability &amp; Energy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10571110" y="3434867"/>
            <a:ext cx="1128166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Bill Holt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Site Manager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</p:cNvCxnSpPr>
          <p:nvPr/>
        </p:nvCxnSpPr>
        <p:spPr>
          <a:xfrm>
            <a:off x="6158342" y="2500040"/>
            <a:ext cx="0" cy="7168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736117" y="3225785"/>
            <a:ext cx="10434821" cy="137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736117" y="324905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4D460D3-A1C5-47FE-96F0-4AD536D7E24D}"/>
              </a:ext>
            </a:extLst>
          </p:cNvPr>
          <p:cNvCxnSpPr>
            <a:cxnSpLocks/>
          </p:cNvCxnSpPr>
          <p:nvPr/>
        </p:nvCxnSpPr>
        <p:spPr>
          <a:xfrm>
            <a:off x="2131657" y="3257502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A2C59E8-4808-4C3C-B5D2-CF2B844651CD}"/>
              </a:ext>
            </a:extLst>
          </p:cNvPr>
          <p:cNvCxnSpPr>
            <a:cxnSpLocks/>
          </p:cNvCxnSpPr>
          <p:nvPr/>
        </p:nvCxnSpPr>
        <p:spPr>
          <a:xfrm>
            <a:off x="4500899" y="321604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5831309" y="322448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7210402" y="323288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E966AE6-3B3A-4D13-843C-F007AFCE7D47}"/>
              </a:ext>
            </a:extLst>
          </p:cNvPr>
          <p:cNvCxnSpPr>
            <a:cxnSpLocks/>
          </p:cNvCxnSpPr>
          <p:nvPr/>
        </p:nvCxnSpPr>
        <p:spPr>
          <a:xfrm>
            <a:off x="8563648" y="323288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4A820B79-6D9F-4671-B32C-87DC39B597B5}"/>
              </a:ext>
            </a:extLst>
          </p:cNvPr>
          <p:cNvCxnSpPr>
            <a:cxnSpLocks/>
          </p:cNvCxnSpPr>
          <p:nvPr/>
        </p:nvCxnSpPr>
        <p:spPr>
          <a:xfrm>
            <a:off x="11170938" y="321604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E23B6951-E79B-A04F-E92B-C43FA3C411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5960615"/>
            <a:ext cx="2928463" cy="35631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C4AF3C27-7A40-F4F6-CFA5-9E377FFF5213}"/>
              </a:ext>
            </a:extLst>
          </p:cNvPr>
          <p:cNvSpPr/>
          <p:nvPr/>
        </p:nvSpPr>
        <p:spPr>
          <a:xfrm>
            <a:off x="10571110" y="4480514"/>
            <a:ext cx="1128166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Michael Jones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Maintenance Assistant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0A24AA-8E73-2880-4F3C-B1285FCDD90E}"/>
              </a:ext>
            </a:extLst>
          </p:cNvPr>
          <p:cNvSpPr/>
          <p:nvPr/>
        </p:nvSpPr>
        <p:spPr>
          <a:xfrm>
            <a:off x="4548987" y="4595814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Kendra Milburn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Rent &amp; Agreement Admin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7F5572-4C9E-FB39-6BCB-3E83517AC80A}"/>
              </a:ext>
            </a:extLst>
          </p:cNvPr>
          <p:cNvSpPr/>
          <p:nvPr/>
        </p:nvSpPr>
        <p:spPr>
          <a:xfrm>
            <a:off x="5905450" y="4595814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Niamh O’Boyle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Estates Assistant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D6AAC87-CD66-D377-F357-20A5A14849EA}"/>
              </a:ext>
            </a:extLst>
          </p:cNvPr>
          <p:cNvSpPr/>
          <p:nvPr/>
        </p:nvSpPr>
        <p:spPr>
          <a:xfrm>
            <a:off x="143063" y="4526006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Samantha Currell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Hannah Barrow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Property Admin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4D46AF7-9CDE-AB24-0FFD-7A1EF202B0C6}"/>
              </a:ext>
            </a:extLst>
          </p:cNvPr>
          <p:cNvCxnSpPr>
            <a:cxnSpLocks/>
            <a:stCxn id="19" idx="2"/>
            <a:endCxn id="13" idx="0"/>
          </p:cNvCxnSpPr>
          <p:nvPr/>
        </p:nvCxnSpPr>
        <p:spPr>
          <a:xfrm>
            <a:off x="11135193" y="4282155"/>
            <a:ext cx="0" cy="1983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5A78CC1-8918-25A6-5FD9-0B6973379037}"/>
              </a:ext>
            </a:extLst>
          </p:cNvPr>
          <p:cNvCxnSpPr>
            <a:cxnSpLocks/>
          </p:cNvCxnSpPr>
          <p:nvPr/>
        </p:nvCxnSpPr>
        <p:spPr>
          <a:xfrm>
            <a:off x="5845234" y="429101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9E2DD6F-55DE-5756-714A-250D523F2867}"/>
              </a:ext>
            </a:extLst>
          </p:cNvPr>
          <p:cNvCxnSpPr>
            <a:cxnSpLocks/>
          </p:cNvCxnSpPr>
          <p:nvPr/>
        </p:nvCxnSpPr>
        <p:spPr>
          <a:xfrm>
            <a:off x="5177346" y="4485438"/>
            <a:ext cx="0" cy="1028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E361EC8-2DBA-A2E0-14DC-5899FA8152B0}"/>
              </a:ext>
            </a:extLst>
          </p:cNvPr>
          <p:cNvCxnSpPr>
            <a:cxnSpLocks/>
          </p:cNvCxnSpPr>
          <p:nvPr/>
        </p:nvCxnSpPr>
        <p:spPr>
          <a:xfrm>
            <a:off x="5177346" y="4492992"/>
            <a:ext cx="13639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2C03FFB2-EF8F-679C-D5EE-2A9DA084B689}"/>
              </a:ext>
            </a:extLst>
          </p:cNvPr>
          <p:cNvSpPr/>
          <p:nvPr/>
        </p:nvSpPr>
        <p:spPr>
          <a:xfrm>
            <a:off x="9285338" y="3443726"/>
            <a:ext cx="1128166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Rachel Wootton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Head of Interior Design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BBC2EED-51D7-E9B5-7095-B8722055EC4D}"/>
              </a:ext>
            </a:extLst>
          </p:cNvPr>
          <p:cNvCxnSpPr>
            <a:cxnSpLocks/>
          </p:cNvCxnSpPr>
          <p:nvPr/>
        </p:nvCxnSpPr>
        <p:spPr>
          <a:xfrm>
            <a:off x="9831941" y="321604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0CC4FB0-F800-05D4-4650-90163AA6B314}"/>
              </a:ext>
            </a:extLst>
          </p:cNvPr>
          <p:cNvCxnSpPr>
            <a:cxnSpLocks/>
            <a:stCxn id="8" idx="2"/>
            <a:endCxn id="17" idx="0"/>
          </p:cNvCxnSpPr>
          <p:nvPr/>
        </p:nvCxnSpPr>
        <p:spPr>
          <a:xfrm>
            <a:off x="758954" y="4298323"/>
            <a:ext cx="1" cy="2276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ABCDF18-7882-BCF8-97BC-BF2F26CC3369}"/>
              </a:ext>
            </a:extLst>
          </p:cNvPr>
          <p:cNvCxnSpPr>
            <a:cxnSpLocks/>
          </p:cNvCxnSpPr>
          <p:nvPr/>
        </p:nvCxnSpPr>
        <p:spPr>
          <a:xfrm>
            <a:off x="3180169" y="3258312"/>
            <a:ext cx="0" cy="18541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F87A074-A057-A3BC-5A6F-82CF39A0D49E}"/>
              </a:ext>
            </a:extLst>
          </p:cNvPr>
          <p:cNvSpPr/>
          <p:nvPr/>
        </p:nvSpPr>
        <p:spPr>
          <a:xfrm>
            <a:off x="2649848" y="3456032"/>
            <a:ext cx="1045071" cy="8226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Stuart Wenman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Property Manager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682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255" y="233835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Finance</a:t>
            </a:r>
            <a:r>
              <a:rPr lang="en-GB" sz="2400" dirty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480108" y="122402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Kevin Wood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Finance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Director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4067890" y="251055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Jayne Kirkham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Company Secretary &amp; Finance Manager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5112F63-C8DE-4F02-A7C6-DCBED353CA50}"/>
              </a:ext>
            </a:extLst>
          </p:cNvPr>
          <p:cNvSpPr/>
          <p:nvPr/>
        </p:nvSpPr>
        <p:spPr>
          <a:xfrm>
            <a:off x="9179547" y="2495377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Vacancy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Head of Purchasing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177F34F-D583-431F-A072-C95CCB14FB9E}"/>
              </a:ext>
            </a:extLst>
          </p:cNvPr>
          <p:cNvSpPr/>
          <p:nvPr/>
        </p:nvSpPr>
        <p:spPr>
          <a:xfrm>
            <a:off x="6643060" y="2499047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Andy Hassall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Dan Rawlinson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Business Analyst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7229051-9347-406B-A05F-7693F3E676C9}"/>
              </a:ext>
            </a:extLst>
          </p:cNvPr>
          <p:cNvSpPr/>
          <p:nvPr/>
        </p:nvSpPr>
        <p:spPr>
          <a:xfrm>
            <a:off x="8504908" y="3911726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Steve Lord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Purchasing Manager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2944688" y="3891616"/>
            <a:ext cx="1154547" cy="85057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Joe Lynch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Sophie Wood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Financial Accountant</a:t>
            </a:r>
            <a:r>
              <a:rPr kumimoji="0" lang="en-GB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940D99-3036-49C7-93EE-B4E824DCC020}"/>
              </a:ext>
            </a:extLst>
          </p:cNvPr>
          <p:cNvSpPr/>
          <p:nvPr/>
        </p:nvSpPr>
        <p:spPr>
          <a:xfrm>
            <a:off x="1565339" y="3891616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Caroline Cockshott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Purchase Ledger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Team leader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E25FEC3-7941-4D67-9626-B43E33F58FD8}"/>
              </a:ext>
            </a:extLst>
          </p:cNvPr>
          <p:cNvSpPr/>
          <p:nvPr/>
        </p:nvSpPr>
        <p:spPr>
          <a:xfrm>
            <a:off x="1571838" y="4940882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Katy-Ann Wilson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Purchase Ledger Clerk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43A8DA-C9B9-4D39-80BE-D71940D7EBE3}"/>
              </a:ext>
            </a:extLst>
          </p:cNvPr>
          <p:cNvCxnSpPr>
            <a:cxnSpLocks/>
          </p:cNvCxnSpPr>
          <p:nvPr/>
        </p:nvCxnSpPr>
        <p:spPr>
          <a:xfrm>
            <a:off x="6096000" y="2071310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4683782" y="2273288"/>
            <a:ext cx="5136110" cy="1166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4683782" y="2294523"/>
            <a:ext cx="0" cy="23282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9D5793-17D7-44B5-AA17-2327D9F78CEF}"/>
              </a:ext>
            </a:extLst>
          </p:cNvPr>
          <p:cNvCxnSpPr>
            <a:cxnSpLocks/>
          </p:cNvCxnSpPr>
          <p:nvPr/>
        </p:nvCxnSpPr>
        <p:spPr>
          <a:xfrm>
            <a:off x="9795441" y="228495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782C4A43-5CFF-4EC8-8480-024FC62657D1}"/>
              </a:ext>
            </a:extLst>
          </p:cNvPr>
          <p:cNvCxnSpPr>
            <a:cxnSpLocks/>
          </p:cNvCxnSpPr>
          <p:nvPr/>
        </p:nvCxnSpPr>
        <p:spPr>
          <a:xfrm>
            <a:off x="7295680" y="229452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6EB25C11-85D0-4088-92DF-6A500560B717}"/>
              </a:ext>
            </a:extLst>
          </p:cNvPr>
          <p:cNvCxnSpPr>
            <a:cxnSpLocks/>
          </p:cNvCxnSpPr>
          <p:nvPr/>
        </p:nvCxnSpPr>
        <p:spPr>
          <a:xfrm>
            <a:off x="3506965" y="368963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353A5DD-142A-479D-8C04-8E9B2608DBA8}"/>
              </a:ext>
            </a:extLst>
          </p:cNvPr>
          <p:cNvCxnSpPr>
            <a:cxnSpLocks/>
          </p:cNvCxnSpPr>
          <p:nvPr/>
        </p:nvCxnSpPr>
        <p:spPr>
          <a:xfrm>
            <a:off x="2248052" y="367134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126351A-BD5B-4C94-8469-EB7B70A31A50}"/>
              </a:ext>
            </a:extLst>
          </p:cNvPr>
          <p:cNvCxnSpPr>
            <a:cxnSpLocks/>
          </p:cNvCxnSpPr>
          <p:nvPr/>
        </p:nvCxnSpPr>
        <p:spPr>
          <a:xfrm>
            <a:off x="2248052" y="472975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7D02039-B809-4E61-9C8C-D5BBD0F6DC07}"/>
              </a:ext>
            </a:extLst>
          </p:cNvPr>
          <p:cNvCxnSpPr>
            <a:cxnSpLocks/>
          </p:cNvCxnSpPr>
          <p:nvPr/>
        </p:nvCxnSpPr>
        <p:spPr>
          <a:xfrm>
            <a:off x="2248052" y="3671348"/>
            <a:ext cx="404547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6BBDFCD6-96E2-4AAA-A1BD-34DC5EDBFCB8}"/>
              </a:ext>
            </a:extLst>
          </p:cNvPr>
          <p:cNvSpPr/>
          <p:nvPr/>
        </p:nvSpPr>
        <p:spPr>
          <a:xfrm>
            <a:off x="4217435" y="3891616"/>
            <a:ext cx="109966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Claire Buck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Credit Control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Team Leader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1685449-741C-49C5-A8C4-BAB4CAAC3523}"/>
              </a:ext>
            </a:extLst>
          </p:cNvPr>
          <p:cNvSpPr/>
          <p:nvPr/>
        </p:nvSpPr>
        <p:spPr>
          <a:xfrm>
            <a:off x="4231702" y="4935021"/>
            <a:ext cx="1106655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Andrea Jepson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Pam Smith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Credit Controllers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1CDD0C7-DEDF-41F9-9137-D75D47BE7451}"/>
              </a:ext>
            </a:extLst>
          </p:cNvPr>
          <p:cNvCxnSpPr>
            <a:cxnSpLocks/>
          </p:cNvCxnSpPr>
          <p:nvPr/>
        </p:nvCxnSpPr>
        <p:spPr>
          <a:xfrm>
            <a:off x="4785029" y="3693287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8096E7C-7876-485D-BB72-EF013562C399}"/>
              </a:ext>
            </a:extLst>
          </p:cNvPr>
          <p:cNvCxnSpPr>
            <a:cxnSpLocks/>
          </p:cNvCxnSpPr>
          <p:nvPr/>
        </p:nvCxnSpPr>
        <p:spPr>
          <a:xfrm>
            <a:off x="4767267" y="4738904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C08FED02-A24C-4217-AD7C-CDB09FA84C29}"/>
              </a:ext>
            </a:extLst>
          </p:cNvPr>
          <p:cNvCxnSpPr>
            <a:cxnSpLocks/>
          </p:cNvCxnSpPr>
          <p:nvPr/>
        </p:nvCxnSpPr>
        <p:spPr>
          <a:xfrm>
            <a:off x="6008788" y="368963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67BB1F3-FEC3-4B1B-B795-944EDFA6BFD8}"/>
              </a:ext>
            </a:extLst>
          </p:cNvPr>
          <p:cNvCxnSpPr>
            <a:cxnSpLocks/>
          </p:cNvCxnSpPr>
          <p:nvPr/>
        </p:nvCxnSpPr>
        <p:spPr>
          <a:xfrm>
            <a:off x="4631768" y="3383348"/>
            <a:ext cx="0" cy="28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1B2816F4-F2E2-4681-A9F5-E9A76146CA94}"/>
              </a:ext>
            </a:extLst>
          </p:cNvPr>
          <p:cNvSpPr/>
          <p:nvPr/>
        </p:nvSpPr>
        <p:spPr>
          <a:xfrm>
            <a:off x="5435299" y="3891616"/>
            <a:ext cx="1099666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Emma Dewhurst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Daniel Mort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Accounts Assistant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CDA251A-1D13-4144-B38E-41B06A990E91}"/>
              </a:ext>
            </a:extLst>
          </p:cNvPr>
          <p:cNvCxnSpPr>
            <a:cxnSpLocks/>
          </p:cNvCxnSpPr>
          <p:nvPr/>
        </p:nvCxnSpPr>
        <p:spPr>
          <a:xfrm>
            <a:off x="7295680" y="367134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D51420F-FC1A-490B-85A7-85E3FEF8E214}"/>
              </a:ext>
            </a:extLst>
          </p:cNvPr>
          <p:cNvCxnSpPr>
            <a:cxnSpLocks/>
          </p:cNvCxnSpPr>
          <p:nvPr/>
        </p:nvCxnSpPr>
        <p:spPr>
          <a:xfrm flipV="1">
            <a:off x="6301921" y="3671348"/>
            <a:ext cx="993759" cy="328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48509198-C14D-4D02-8336-D47BFC8DF552}"/>
              </a:ext>
            </a:extLst>
          </p:cNvPr>
          <p:cNvSpPr/>
          <p:nvPr/>
        </p:nvSpPr>
        <p:spPr>
          <a:xfrm>
            <a:off x="6709119" y="3891616"/>
            <a:ext cx="1099666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Christopher Wilson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Trainee Accountant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22F09F7-459A-A631-1E55-28A098360B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E0750DF-7634-1208-CD20-61FFF9C973CB}"/>
              </a:ext>
            </a:extLst>
          </p:cNvPr>
          <p:cNvCxnSpPr>
            <a:cxnSpLocks/>
          </p:cNvCxnSpPr>
          <p:nvPr/>
        </p:nvCxnSpPr>
        <p:spPr>
          <a:xfrm>
            <a:off x="10561415" y="368963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88F326A-108A-BFD9-1E59-83B32D2FF3E4}"/>
              </a:ext>
            </a:extLst>
          </p:cNvPr>
          <p:cNvCxnSpPr>
            <a:cxnSpLocks/>
          </p:cNvCxnSpPr>
          <p:nvPr/>
        </p:nvCxnSpPr>
        <p:spPr>
          <a:xfrm>
            <a:off x="9120800" y="3689638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C2F74B45-C145-AF3F-2662-D1E3403BAF15}"/>
              </a:ext>
            </a:extLst>
          </p:cNvPr>
          <p:cNvSpPr/>
          <p:nvPr/>
        </p:nvSpPr>
        <p:spPr>
          <a:xfrm>
            <a:off x="9943948" y="3915362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Nancy  Brown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Buyer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3E641A4-56C2-4C89-95E1-1B64EF074A29}"/>
              </a:ext>
            </a:extLst>
          </p:cNvPr>
          <p:cNvCxnSpPr>
            <a:cxnSpLocks/>
          </p:cNvCxnSpPr>
          <p:nvPr/>
        </p:nvCxnSpPr>
        <p:spPr>
          <a:xfrm>
            <a:off x="9120800" y="3689638"/>
            <a:ext cx="144061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FC6D21F-190E-EA86-287F-124253746331}"/>
              </a:ext>
            </a:extLst>
          </p:cNvPr>
          <p:cNvCxnSpPr>
            <a:cxnSpLocks/>
          </p:cNvCxnSpPr>
          <p:nvPr/>
        </p:nvCxnSpPr>
        <p:spPr>
          <a:xfrm>
            <a:off x="9771053" y="3342665"/>
            <a:ext cx="0" cy="34697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390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377623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IT</a:t>
            </a:r>
            <a:r>
              <a:rPr lang="en-GB" sz="2400" dirty="0"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467613" y="2111544"/>
            <a:ext cx="1436910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Karen Glachan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Head of IT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F57ADA-BC0E-4F2F-9115-7D4EABF53DD2}"/>
              </a:ext>
            </a:extLst>
          </p:cNvPr>
          <p:cNvSpPr/>
          <p:nvPr/>
        </p:nvSpPr>
        <p:spPr>
          <a:xfrm>
            <a:off x="2431228" y="3444819"/>
            <a:ext cx="1646726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Damien Little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Business Systems Manager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009656-8BC4-42ED-B8EB-88B4DCD57BEB}"/>
              </a:ext>
            </a:extLst>
          </p:cNvPr>
          <p:cNvSpPr/>
          <p:nvPr/>
        </p:nvSpPr>
        <p:spPr>
          <a:xfrm>
            <a:off x="3397643" y="4828868"/>
            <a:ext cx="1296203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Michael Abrahams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EPOS &amp; Business Systems Administrator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4940D99-3036-49C7-93EE-B4E824DCC020}"/>
              </a:ext>
            </a:extLst>
          </p:cNvPr>
          <p:cNvSpPr/>
          <p:nvPr/>
        </p:nvSpPr>
        <p:spPr>
          <a:xfrm>
            <a:off x="1795475" y="4806979"/>
            <a:ext cx="1296199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Brad Juliff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Business Analyst</a:t>
            </a: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43A8DA-C9B9-4D39-80BE-D71940D7EBE3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186068" y="2958832"/>
            <a:ext cx="0" cy="21535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3289306" y="3162520"/>
            <a:ext cx="5234615" cy="116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3289306" y="3162520"/>
            <a:ext cx="0" cy="26412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8523921" y="3150228"/>
            <a:ext cx="0" cy="3115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353A5DD-142A-479D-8C04-8E9B2608DBA8}"/>
              </a:ext>
            </a:extLst>
          </p:cNvPr>
          <p:cNvCxnSpPr>
            <a:cxnSpLocks/>
          </p:cNvCxnSpPr>
          <p:nvPr/>
        </p:nvCxnSpPr>
        <p:spPr>
          <a:xfrm>
            <a:off x="2431228" y="4572053"/>
            <a:ext cx="0" cy="2368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C008665E-12DF-4D53-BF2A-6CC1B2D12299}"/>
              </a:ext>
            </a:extLst>
          </p:cNvPr>
          <p:cNvCxnSpPr>
            <a:cxnSpLocks/>
          </p:cNvCxnSpPr>
          <p:nvPr/>
        </p:nvCxnSpPr>
        <p:spPr>
          <a:xfrm>
            <a:off x="4077954" y="4572053"/>
            <a:ext cx="0" cy="2437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27D02039-B809-4E61-9C8C-D5BBD0F6DC07}"/>
              </a:ext>
            </a:extLst>
          </p:cNvPr>
          <p:cNvCxnSpPr>
            <a:cxnSpLocks/>
          </p:cNvCxnSpPr>
          <p:nvPr/>
        </p:nvCxnSpPr>
        <p:spPr>
          <a:xfrm>
            <a:off x="2431228" y="4572053"/>
            <a:ext cx="1646726" cy="1496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D76D3888-87BE-48C6-A8D5-D41191C3C808}"/>
              </a:ext>
            </a:extLst>
          </p:cNvPr>
          <p:cNvSpPr/>
          <p:nvPr/>
        </p:nvSpPr>
        <p:spPr>
          <a:xfrm>
            <a:off x="5074564" y="3485768"/>
            <a:ext cx="1646726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Ben Birkenhead</a:t>
            </a: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Infrastructure &amp; Security Manager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C67BB1F3-FEC3-4B1B-B795-944EDFA6BFD8}"/>
              </a:ext>
            </a:extLst>
          </p:cNvPr>
          <p:cNvCxnSpPr>
            <a:cxnSpLocks/>
          </p:cNvCxnSpPr>
          <p:nvPr/>
        </p:nvCxnSpPr>
        <p:spPr>
          <a:xfrm>
            <a:off x="3266720" y="4284053"/>
            <a:ext cx="0" cy="288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15AC64C-708D-4F22-872F-4B71836B1DE7}"/>
              </a:ext>
            </a:extLst>
          </p:cNvPr>
          <p:cNvCxnSpPr>
            <a:cxnSpLocks/>
            <a:stCxn id="6" idx="2"/>
          </p:cNvCxnSpPr>
          <p:nvPr/>
        </p:nvCxnSpPr>
        <p:spPr>
          <a:xfrm flipH="1">
            <a:off x="8502871" y="4280555"/>
            <a:ext cx="1949" cy="2914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B0CB3DC6-AA6A-4921-86E7-217ABA929491}"/>
              </a:ext>
            </a:extLst>
          </p:cNvPr>
          <p:cNvSpPr/>
          <p:nvPr/>
        </p:nvSpPr>
        <p:spPr>
          <a:xfrm>
            <a:off x="9291739" y="4806979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Toby Hawker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Helpdesk Support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BE8F09B-56F5-4691-9406-5AAB4DFB515E}"/>
              </a:ext>
            </a:extLst>
          </p:cNvPr>
          <p:cNvSpPr/>
          <p:nvPr/>
        </p:nvSpPr>
        <p:spPr>
          <a:xfrm>
            <a:off x="6450402" y="4806979"/>
            <a:ext cx="1296203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Laura Delaney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IT Support Analyst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7D3411B-7683-425A-A4F4-1F47E5B019FC}"/>
              </a:ext>
            </a:extLst>
          </p:cNvPr>
          <p:cNvSpPr/>
          <p:nvPr/>
        </p:nvSpPr>
        <p:spPr>
          <a:xfrm>
            <a:off x="7902282" y="4810423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April Lancashire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IT Support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C9D9F0B-EE4D-4369-9FC1-85BE282AABB1}"/>
              </a:ext>
            </a:extLst>
          </p:cNvPr>
          <p:cNvCxnSpPr>
            <a:cxnSpLocks/>
          </p:cNvCxnSpPr>
          <p:nvPr/>
        </p:nvCxnSpPr>
        <p:spPr>
          <a:xfrm>
            <a:off x="7086498" y="4592268"/>
            <a:ext cx="2841357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3B55462-D4C2-4632-B490-990D6A48B7AB}"/>
              </a:ext>
            </a:extLst>
          </p:cNvPr>
          <p:cNvCxnSpPr>
            <a:cxnSpLocks/>
          </p:cNvCxnSpPr>
          <p:nvPr/>
        </p:nvCxnSpPr>
        <p:spPr>
          <a:xfrm>
            <a:off x="8498787" y="4587600"/>
            <a:ext cx="0" cy="2281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82FC77D-65B0-46A8-92D7-E6C4D63E61BD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9907631" y="4579536"/>
            <a:ext cx="0" cy="2274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4111947B-8960-4D85-AB23-513983CDB833}"/>
              </a:ext>
            </a:extLst>
          </p:cNvPr>
          <p:cNvSpPr/>
          <p:nvPr/>
        </p:nvSpPr>
        <p:spPr>
          <a:xfrm>
            <a:off x="5503643" y="1003971"/>
            <a:ext cx="1436910" cy="88542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Kevin Wood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Finance 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Director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BDA7960-C047-4AC0-82BB-7F5958A04394}"/>
              </a:ext>
            </a:extLst>
          </p:cNvPr>
          <p:cNvCxnSpPr>
            <a:cxnSpLocks/>
            <a:endCxn id="5" idx="0"/>
          </p:cNvCxnSpPr>
          <p:nvPr/>
        </p:nvCxnSpPr>
        <p:spPr>
          <a:xfrm>
            <a:off x="6186068" y="1877987"/>
            <a:ext cx="0" cy="23355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CB5B8A44-9444-CE94-87BD-C4A96A8DEF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FE908B8-7B5E-0870-DD20-7CA511489FE0}"/>
              </a:ext>
            </a:extLst>
          </p:cNvPr>
          <p:cNvSpPr/>
          <p:nvPr/>
        </p:nvSpPr>
        <p:spPr>
          <a:xfrm>
            <a:off x="7717900" y="3433267"/>
            <a:ext cx="1573839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Kane Worden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IT Support Team Leader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B8E768D-4887-B7F3-0C4B-D18D3D272D84}"/>
              </a:ext>
            </a:extLst>
          </p:cNvPr>
          <p:cNvCxnSpPr>
            <a:cxnSpLocks/>
          </p:cNvCxnSpPr>
          <p:nvPr/>
        </p:nvCxnSpPr>
        <p:spPr>
          <a:xfrm>
            <a:off x="7086498" y="4596722"/>
            <a:ext cx="0" cy="21904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68CE8F0-85F3-41A3-2A4E-885E173D9F99}"/>
              </a:ext>
            </a:extLst>
          </p:cNvPr>
          <p:cNvCxnSpPr>
            <a:cxnSpLocks/>
          </p:cNvCxnSpPr>
          <p:nvPr/>
        </p:nvCxnSpPr>
        <p:spPr>
          <a:xfrm>
            <a:off x="5897927" y="3174186"/>
            <a:ext cx="0" cy="3115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4256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943" y="255368"/>
            <a:ext cx="10515600" cy="672105"/>
          </a:xfrm>
        </p:spPr>
        <p:txBody>
          <a:bodyPr>
            <a:noAutofit/>
          </a:bodyPr>
          <a:lstStyle/>
          <a:p>
            <a:br>
              <a:rPr lang="en-GB" sz="2400" dirty="0">
                <a:cs typeface="Arial" panose="020B0604020202020204" pitchFamily="34" charset="0"/>
              </a:rPr>
            </a:br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People Team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138057" y="1470440"/>
            <a:ext cx="1907177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Jason Royal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Director of People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&amp; Development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830DD2F-52D7-46F3-A740-713C8D7B5D44}"/>
              </a:ext>
            </a:extLst>
          </p:cNvPr>
          <p:cNvSpPr/>
          <p:nvPr/>
        </p:nvSpPr>
        <p:spPr>
          <a:xfrm>
            <a:off x="1480985" y="3252107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Elizabeth Renzulli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Talent &amp; Development Partner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689F4D3-38FF-4A4F-AC9A-A06C3BFF3390}"/>
              </a:ext>
            </a:extLst>
          </p:cNvPr>
          <p:cNvCxnSpPr>
            <a:cxnSpLocks/>
            <a:stCxn id="5" idx="2"/>
          </p:cNvCxnSpPr>
          <p:nvPr/>
        </p:nvCxnSpPr>
        <p:spPr>
          <a:xfrm>
            <a:off x="6091646" y="2317728"/>
            <a:ext cx="4354" cy="7168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>
            <a:off x="2087999" y="3031296"/>
            <a:ext cx="799829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B38C2A4-14F0-4292-A268-3FD2BC34A0D0}"/>
              </a:ext>
            </a:extLst>
          </p:cNvPr>
          <p:cNvCxnSpPr>
            <a:cxnSpLocks/>
          </p:cNvCxnSpPr>
          <p:nvPr/>
        </p:nvCxnSpPr>
        <p:spPr>
          <a:xfrm>
            <a:off x="2096877" y="3033731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8543584" y="3039248"/>
            <a:ext cx="0" cy="212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BD40722A-330D-47FD-931D-E7F87F9D0DC6}"/>
              </a:ext>
            </a:extLst>
          </p:cNvPr>
          <p:cNvSpPr/>
          <p:nvPr/>
        </p:nvSpPr>
        <p:spPr>
          <a:xfrm>
            <a:off x="1472107" y="430430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Stephanie Atkinson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Talent &amp; Development Adviser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807B5A7-3DAA-44E0-8964-FE3F4D008F6B}"/>
              </a:ext>
            </a:extLst>
          </p:cNvPr>
          <p:cNvCxnSpPr>
            <a:cxnSpLocks/>
          </p:cNvCxnSpPr>
          <p:nvPr/>
        </p:nvCxnSpPr>
        <p:spPr>
          <a:xfrm>
            <a:off x="2120423" y="4102323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C83EC1EE-0B93-4F63-ADFE-59238B3D35A6}"/>
              </a:ext>
            </a:extLst>
          </p:cNvPr>
          <p:cNvSpPr/>
          <p:nvPr/>
        </p:nvSpPr>
        <p:spPr>
          <a:xfrm>
            <a:off x="3089206" y="3252107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Linda Midgley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People Partner, Inns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B3FA0CF-62AB-4ED3-82DD-CA15AF1AB0FD}"/>
              </a:ext>
            </a:extLst>
          </p:cNvPr>
          <p:cNvSpPr/>
          <p:nvPr/>
        </p:nvSpPr>
        <p:spPr>
          <a:xfrm>
            <a:off x="4728915" y="3235709"/>
            <a:ext cx="1302363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Lottie Clifford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People Partner, Hotels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CDFD7B0-ECF3-4B78-B727-407A1F731FD1}"/>
              </a:ext>
            </a:extLst>
          </p:cNvPr>
          <p:cNvCxnSpPr>
            <a:cxnSpLocks/>
          </p:cNvCxnSpPr>
          <p:nvPr/>
        </p:nvCxnSpPr>
        <p:spPr>
          <a:xfrm>
            <a:off x="5397969" y="3031296"/>
            <a:ext cx="0" cy="212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04A6F78-98E4-42A8-8904-E316CBC65E30}"/>
              </a:ext>
            </a:extLst>
          </p:cNvPr>
          <p:cNvCxnSpPr>
            <a:cxnSpLocks/>
          </p:cNvCxnSpPr>
          <p:nvPr/>
        </p:nvCxnSpPr>
        <p:spPr>
          <a:xfrm>
            <a:off x="3771906" y="3050129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07BAF600-F704-462D-AE27-843C9756A029}"/>
              </a:ext>
            </a:extLst>
          </p:cNvPr>
          <p:cNvSpPr/>
          <p:nvPr/>
        </p:nvSpPr>
        <p:spPr>
          <a:xfrm>
            <a:off x="7927692" y="3235709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Helen McNevin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People Adviser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28270CB-E1C9-4200-8C4A-FCF0BF9748FA}"/>
              </a:ext>
            </a:extLst>
          </p:cNvPr>
          <p:cNvSpPr/>
          <p:nvPr/>
        </p:nvSpPr>
        <p:spPr>
          <a:xfrm>
            <a:off x="6354791" y="324415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Carol Manley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Payroll &amp; Management Information Manager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59732C8-AF13-41CE-94A2-C871ED747E5C}"/>
              </a:ext>
            </a:extLst>
          </p:cNvPr>
          <p:cNvCxnSpPr>
            <a:cxnSpLocks/>
          </p:cNvCxnSpPr>
          <p:nvPr/>
        </p:nvCxnSpPr>
        <p:spPr>
          <a:xfrm>
            <a:off x="6970683" y="3031296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8BA29908-7F0B-EDAA-622A-4447CEA36B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938FF9B-7787-C184-AB3E-B9BC7E416155}"/>
              </a:ext>
            </a:extLst>
          </p:cNvPr>
          <p:cNvSpPr/>
          <p:nvPr/>
        </p:nvSpPr>
        <p:spPr>
          <a:xfrm>
            <a:off x="9482989" y="3244155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Jess Vincent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Group Training Support Manager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1C2D10B-45B0-87DE-CA44-89CB036CA545}"/>
              </a:ext>
            </a:extLst>
          </p:cNvPr>
          <p:cNvCxnSpPr>
            <a:cxnSpLocks/>
          </p:cNvCxnSpPr>
          <p:nvPr/>
        </p:nvCxnSpPr>
        <p:spPr>
          <a:xfrm>
            <a:off x="10086294" y="3032093"/>
            <a:ext cx="0" cy="21285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32DB6B3-DD4F-7D8F-179D-52D4BC354E52}"/>
              </a:ext>
            </a:extLst>
          </p:cNvPr>
          <p:cNvSpPr/>
          <p:nvPr/>
        </p:nvSpPr>
        <p:spPr>
          <a:xfrm>
            <a:off x="6354791" y="430430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Chloe Carter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Payroll Trainee &amp; HR Admin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865FFFF-66BC-EA3F-0F74-E78926C556E4}"/>
              </a:ext>
            </a:extLst>
          </p:cNvPr>
          <p:cNvSpPr/>
          <p:nvPr/>
        </p:nvSpPr>
        <p:spPr>
          <a:xfrm>
            <a:off x="9482989" y="4304301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Cheryl Davey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Guest Service &amp; Operational Trainer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89A61AC-8C08-D29E-B84B-E2D4B59E6604}"/>
              </a:ext>
            </a:extLst>
          </p:cNvPr>
          <p:cNvCxnSpPr>
            <a:cxnSpLocks/>
          </p:cNvCxnSpPr>
          <p:nvPr/>
        </p:nvCxnSpPr>
        <p:spPr>
          <a:xfrm>
            <a:off x="10082261" y="409939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CBF7561-EA27-3026-D8FA-47B2F33E5313}"/>
              </a:ext>
            </a:extLst>
          </p:cNvPr>
          <p:cNvCxnSpPr>
            <a:cxnSpLocks/>
          </p:cNvCxnSpPr>
          <p:nvPr/>
        </p:nvCxnSpPr>
        <p:spPr>
          <a:xfrm>
            <a:off x="6970683" y="409939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7452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B6C1A-D24D-487C-8C21-EB4650FC3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29146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Marketing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741E9D5-EEE7-4304-8EB0-BF89CE528C05}"/>
              </a:ext>
            </a:extLst>
          </p:cNvPr>
          <p:cNvSpPr/>
          <p:nvPr/>
        </p:nvSpPr>
        <p:spPr>
          <a:xfrm>
            <a:off x="5026151" y="1238866"/>
            <a:ext cx="1463040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Danny Martin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Marketing Director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DD412B7-1D21-47F9-9BD0-73D3ABCF451B}"/>
              </a:ext>
            </a:extLst>
          </p:cNvPr>
          <p:cNvSpPr/>
          <p:nvPr/>
        </p:nvSpPr>
        <p:spPr>
          <a:xfrm>
            <a:off x="6393602" y="2549147"/>
            <a:ext cx="976544" cy="838821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Tasha Hibbert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Social Lead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043A8DA-C9B9-4D39-80BE-D71940D7EBE3}"/>
              </a:ext>
            </a:extLst>
          </p:cNvPr>
          <p:cNvCxnSpPr>
            <a:cxnSpLocks/>
          </p:cNvCxnSpPr>
          <p:nvPr/>
        </p:nvCxnSpPr>
        <p:spPr>
          <a:xfrm>
            <a:off x="5757671" y="2093885"/>
            <a:ext cx="0" cy="2019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A41B598-AAA0-4307-876C-7FBA3B8D5D9B}"/>
              </a:ext>
            </a:extLst>
          </p:cNvPr>
          <p:cNvCxnSpPr>
            <a:cxnSpLocks/>
          </p:cNvCxnSpPr>
          <p:nvPr/>
        </p:nvCxnSpPr>
        <p:spPr>
          <a:xfrm flipV="1">
            <a:off x="1154108" y="2307456"/>
            <a:ext cx="9636671" cy="2172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065D066-352B-4D26-8C61-F7602E9707F8}"/>
              </a:ext>
            </a:extLst>
          </p:cNvPr>
          <p:cNvCxnSpPr>
            <a:cxnSpLocks/>
          </p:cNvCxnSpPr>
          <p:nvPr/>
        </p:nvCxnSpPr>
        <p:spPr>
          <a:xfrm>
            <a:off x="1169160" y="2317970"/>
            <a:ext cx="0" cy="2326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1CDD0C7-DEDF-41F9-9137-D75D47BE7451}"/>
              </a:ext>
            </a:extLst>
          </p:cNvPr>
          <p:cNvCxnSpPr>
            <a:cxnSpLocks/>
          </p:cNvCxnSpPr>
          <p:nvPr/>
        </p:nvCxnSpPr>
        <p:spPr>
          <a:xfrm flipH="1">
            <a:off x="5396455" y="3704238"/>
            <a:ext cx="7004" cy="24916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EAB435B-0150-4607-900F-86C6AE459BED}"/>
              </a:ext>
            </a:extLst>
          </p:cNvPr>
          <p:cNvCxnSpPr>
            <a:cxnSpLocks/>
          </p:cNvCxnSpPr>
          <p:nvPr/>
        </p:nvCxnSpPr>
        <p:spPr>
          <a:xfrm>
            <a:off x="3986790" y="2337330"/>
            <a:ext cx="0" cy="2674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7C55789-2321-4C9D-9136-48F260AA7E57}"/>
              </a:ext>
            </a:extLst>
          </p:cNvPr>
          <p:cNvSpPr/>
          <p:nvPr/>
        </p:nvSpPr>
        <p:spPr>
          <a:xfrm>
            <a:off x="3357985" y="2604737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Claire Sibborn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Creative Lead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45FC35-571D-BFCD-BD2B-081B7A9836F3}"/>
              </a:ext>
            </a:extLst>
          </p:cNvPr>
          <p:cNvSpPr/>
          <p:nvPr/>
        </p:nvSpPr>
        <p:spPr>
          <a:xfrm>
            <a:off x="685803" y="2561484"/>
            <a:ext cx="964441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Samantha Wood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PR &amp; Comms Lead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833E6B9-CEFC-C0E9-FCA1-59BAC8EDA59E}"/>
              </a:ext>
            </a:extLst>
          </p:cNvPr>
          <p:cNvCxnSpPr>
            <a:cxnSpLocks/>
            <a:stCxn id="3" idx="2"/>
          </p:cNvCxnSpPr>
          <p:nvPr/>
        </p:nvCxnSpPr>
        <p:spPr>
          <a:xfrm>
            <a:off x="1168024" y="3408772"/>
            <a:ext cx="1136" cy="43194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061A7C83-25CF-757B-8753-83EBCF968B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768" y="6200986"/>
            <a:ext cx="2928463" cy="35631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6A416CF-9243-64C6-C435-EA5B923754C7}"/>
              </a:ext>
            </a:extLst>
          </p:cNvPr>
          <p:cNvSpPr/>
          <p:nvPr/>
        </p:nvSpPr>
        <p:spPr>
          <a:xfrm>
            <a:off x="2906164" y="3923711"/>
            <a:ext cx="851521" cy="892865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Claire Eastwood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Creative Artworker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D4FC2DE-EFE2-14B5-4965-825DF2772E84}"/>
              </a:ext>
            </a:extLst>
          </p:cNvPr>
          <p:cNvSpPr/>
          <p:nvPr/>
        </p:nvSpPr>
        <p:spPr>
          <a:xfrm>
            <a:off x="1879493" y="3919521"/>
            <a:ext cx="851521" cy="901249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Ryan Batty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Designer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7FCEB98-C002-60CC-A7A6-BF3F3E48D5C7}"/>
              </a:ext>
            </a:extLst>
          </p:cNvPr>
          <p:cNvCxnSpPr>
            <a:cxnSpLocks/>
          </p:cNvCxnSpPr>
          <p:nvPr/>
        </p:nvCxnSpPr>
        <p:spPr>
          <a:xfrm>
            <a:off x="2404747" y="3705971"/>
            <a:ext cx="0" cy="228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7FF75C0-2C79-71D6-9DA3-427536F2A1B9}"/>
              </a:ext>
            </a:extLst>
          </p:cNvPr>
          <p:cNvCxnSpPr>
            <a:cxnSpLocks/>
          </p:cNvCxnSpPr>
          <p:nvPr/>
        </p:nvCxnSpPr>
        <p:spPr>
          <a:xfrm>
            <a:off x="2390898" y="3704340"/>
            <a:ext cx="3012561" cy="100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BB1B3E19-506C-F35E-F370-C6DDEB471D9D}"/>
              </a:ext>
            </a:extLst>
          </p:cNvPr>
          <p:cNvSpPr/>
          <p:nvPr/>
        </p:nvSpPr>
        <p:spPr>
          <a:xfrm>
            <a:off x="657973" y="3877674"/>
            <a:ext cx="992271" cy="98494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Olivia Houghton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Senior PR Executive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82EB68E-D343-353D-6AA3-E78334D26962}"/>
              </a:ext>
            </a:extLst>
          </p:cNvPr>
          <p:cNvCxnSpPr>
            <a:cxnSpLocks/>
            <a:stCxn id="47" idx="2"/>
          </p:cNvCxnSpPr>
          <p:nvPr/>
        </p:nvCxnSpPr>
        <p:spPr>
          <a:xfrm>
            <a:off x="10790779" y="3371484"/>
            <a:ext cx="0" cy="1799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1C9BE60-9F3B-27F1-17B7-12D4F8577ECC}"/>
              </a:ext>
            </a:extLst>
          </p:cNvPr>
          <p:cNvCxnSpPr>
            <a:cxnSpLocks/>
          </p:cNvCxnSpPr>
          <p:nvPr/>
        </p:nvCxnSpPr>
        <p:spPr>
          <a:xfrm>
            <a:off x="10794393" y="2295863"/>
            <a:ext cx="0" cy="2200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FC5011F6-483A-0CF7-A2B5-2EE36C93C3D8}"/>
              </a:ext>
            </a:extLst>
          </p:cNvPr>
          <p:cNvSpPr/>
          <p:nvPr/>
        </p:nvSpPr>
        <p:spPr>
          <a:xfrm>
            <a:off x="10174887" y="2524196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Lindsay Armstrong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Marketing Lead – Hotels &amp; Inns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B1051CD-AE2F-0237-9250-25D73833167C}"/>
              </a:ext>
            </a:extLst>
          </p:cNvPr>
          <p:cNvSpPr/>
          <p:nvPr/>
        </p:nvSpPr>
        <p:spPr>
          <a:xfrm>
            <a:off x="10726816" y="3714355"/>
            <a:ext cx="1155895" cy="117476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Rebecca North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Bethany Atherfold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Performance Marketing Executive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E0E2F26-4FF9-DDE6-39E4-BA2587DB4BF7}"/>
              </a:ext>
            </a:extLst>
          </p:cNvPr>
          <p:cNvCxnSpPr>
            <a:cxnSpLocks/>
          </p:cNvCxnSpPr>
          <p:nvPr/>
        </p:nvCxnSpPr>
        <p:spPr>
          <a:xfrm>
            <a:off x="3911375" y="3452025"/>
            <a:ext cx="0" cy="2786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EC9F095-330E-0684-0E45-38C272666130}"/>
              </a:ext>
            </a:extLst>
          </p:cNvPr>
          <p:cNvCxnSpPr>
            <a:cxnSpLocks/>
          </p:cNvCxnSpPr>
          <p:nvPr/>
        </p:nvCxnSpPr>
        <p:spPr>
          <a:xfrm>
            <a:off x="3386024" y="3705971"/>
            <a:ext cx="0" cy="228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12606E1-FABA-90D9-BC1A-24C501F3D0A5}"/>
              </a:ext>
            </a:extLst>
          </p:cNvPr>
          <p:cNvCxnSpPr>
            <a:cxnSpLocks/>
          </p:cNvCxnSpPr>
          <p:nvPr/>
        </p:nvCxnSpPr>
        <p:spPr>
          <a:xfrm>
            <a:off x="4360530" y="3714355"/>
            <a:ext cx="0" cy="22892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C63035F-E91C-8033-733B-3F7346F9559A}"/>
              </a:ext>
            </a:extLst>
          </p:cNvPr>
          <p:cNvSpPr/>
          <p:nvPr/>
        </p:nvSpPr>
        <p:spPr>
          <a:xfrm>
            <a:off x="3911375" y="3943283"/>
            <a:ext cx="898310" cy="88264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Joshua Pickering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Senior Graphic Designer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F01F50B-9F56-E4AA-6B3B-939C91DBB0E4}"/>
              </a:ext>
            </a:extLst>
          </p:cNvPr>
          <p:cNvCxnSpPr>
            <a:cxnSpLocks/>
          </p:cNvCxnSpPr>
          <p:nvPr/>
        </p:nvCxnSpPr>
        <p:spPr>
          <a:xfrm>
            <a:off x="6881874" y="2335731"/>
            <a:ext cx="0" cy="2149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4B731F63-5D1F-2DE0-28B4-5812FAC0C37B}"/>
              </a:ext>
            </a:extLst>
          </p:cNvPr>
          <p:cNvSpPr/>
          <p:nvPr/>
        </p:nvSpPr>
        <p:spPr>
          <a:xfrm>
            <a:off x="4973358" y="3934899"/>
            <a:ext cx="841825" cy="88264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Vacancy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Writer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&amp; Content Lead</a:t>
            </a:r>
            <a:endParaRPr kumimoji="0" lang="en-GB" sz="1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0DCE1C5-1963-9E91-C004-B4AB80C40624}"/>
              </a:ext>
            </a:extLst>
          </p:cNvPr>
          <p:cNvSpPr/>
          <p:nvPr/>
        </p:nvSpPr>
        <p:spPr>
          <a:xfrm>
            <a:off x="6226194" y="4910358"/>
            <a:ext cx="1884596" cy="117476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Shannon Martin (Kettering)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Megan Stadnicki (Cottons)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Rebecca </a:t>
            </a:r>
            <a:r>
              <a:rPr lang="en-GB" sz="1000" b="1" dirty="0" err="1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Swinbank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 (North Lakes)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Amanda White (Aztec)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Mia Henry (Solent)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Social Media &amp; Content Creator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E630AAC-CEBA-5BDC-8305-9E985EE4B302}"/>
              </a:ext>
            </a:extLst>
          </p:cNvPr>
          <p:cNvCxnSpPr>
            <a:cxnSpLocks/>
          </p:cNvCxnSpPr>
          <p:nvPr/>
        </p:nvCxnSpPr>
        <p:spPr>
          <a:xfrm>
            <a:off x="7168492" y="3753290"/>
            <a:ext cx="0" cy="117476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CA58A00-087D-9CE6-D29D-E0D77E18C2E6}"/>
              </a:ext>
            </a:extLst>
          </p:cNvPr>
          <p:cNvCxnSpPr>
            <a:cxnSpLocks/>
          </p:cNvCxnSpPr>
          <p:nvPr/>
        </p:nvCxnSpPr>
        <p:spPr>
          <a:xfrm>
            <a:off x="6512082" y="3743275"/>
            <a:ext cx="656410" cy="100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4E9C931-F3CE-9C04-41CE-CB5DC6357BF0}"/>
              </a:ext>
            </a:extLst>
          </p:cNvPr>
          <p:cNvCxnSpPr>
            <a:cxnSpLocks/>
          </p:cNvCxnSpPr>
          <p:nvPr/>
        </p:nvCxnSpPr>
        <p:spPr>
          <a:xfrm flipH="1">
            <a:off x="6887590" y="3385560"/>
            <a:ext cx="1895" cy="3316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30DA71B-F884-384C-1A4D-FB19333F2749}"/>
              </a:ext>
            </a:extLst>
          </p:cNvPr>
          <p:cNvCxnSpPr>
            <a:cxnSpLocks/>
          </p:cNvCxnSpPr>
          <p:nvPr/>
        </p:nvCxnSpPr>
        <p:spPr>
          <a:xfrm>
            <a:off x="6530640" y="3748250"/>
            <a:ext cx="0" cy="25884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A997B1F9-FED2-9E0A-783F-A3243B000219}"/>
              </a:ext>
            </a:extLst>
          </p:cNvPr>
          <p:cNvSpPr/>
          <p:nvPr/>
        </p:nvSpPr>
        <p:spPr>
          <a:xfrm>
            <a:off x="6043399" y="3945426"/>
            <a:ext cx="974483" cy="799189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Guy Brown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Videographer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94323B0-0BFB-16D1-6ABE-2E5C2BAA7B9F}"/>
              </a:ext>
            </a:extLst>
          </p:cNvPr>
          <p:cNvSpPr/>
          <p:nvPr/>
        </p:nvSpPr>
        <p:spPr>
          <a:xfrm>
            <a:off x="7831370" y="2552448"/>
            <a:ext cx="1231784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Toni Naylor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Marketing Lead – Pubs &amp; Brewery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A186863-3101-C325-1B34-FD8E255A6203}"/>
              </a:ext>
            </a:extLst>
          </p:cNvPr>
          <p:cNvCxnSpPr>
            <a:cxnSpLocks/>
          </p:cNvCxnSpPr>
          <p:nvPr/>
        </p:nvCxnSpPr>
        <p:spPr>
          <a:xfrm>
            <a:off x="8447262" y="2335730"/>
            <a:ext cx="0" cy="2149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22F577DD-633A-4092-95EE-AEB39C4B6314}"/>
              </a:ext>
            </a:extLst>
          </p:cNvPr>
          <p:cNvSpPr/>
          <p:nvPr/>
        </p:nvSpPr>
        <p:spPr>
          <a:xfrm>
            <a:off x="7386898" y="3753020"/>
            <a:ext cx="922589" cy="1015871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Faye Murphy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 Marking Executive – Web &amp; Social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AB620AA-2524-D92B-11E2-A331DFF8E476}"/>
              </a:ext>
            </a:extLst>
          </p:cNvPr>
          <p:cNvSpPr/>
          <p:nvPr/>
        </p:nvSpPr>
        <p:spPr>
          <a:xfrm>
            <a:off x="8447262" y="3745854"/>
            <a:ext cx="1003208" cy="1009025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Sebastian Dolan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Pub Marking Executive – CRM &amp; Communications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C49981A-A427-A51C-F8E1-D0FFD02D5328}"/>
              </a:ext>
            </a:extLst>
          </p:cNvPr>
          <p:cNvCxnSpPr>
            <a:cxnSpLocks/>
          </p:cNvCxnSpPr>
          <p:nvPr/>
        </p:nvCxnSpPr>
        <p:spPr>
          <a:xfrm flipH="1">
            <a:off x="8436264" y="3414968"/>
            <a:ext cx="1186" cy="150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3E61646-E6E8-DC08-D85C-1869EAC8C4C1}"/>
              </a:ext>
            </a:extLst>
          </p:cNvPr>
          <p:cNvCxnSpPr>
            <a:cxnSpLocks/>
          </p:cNvCxnSpPr>
          <p:nvPr/>
        </p:nvCxnSpPr>
        <p:spPr>
          <a:xfrm flipH="1">
            <a:off x="7831370" y="3581939"/>
            <a:ext cx="1186" cy="150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73004C2C-114A-99FA-85FB-CE87CB11C781}"/>
              </a:ext>
            </a:extLst>
          </p:cNvPr>
          <p:cNvCxnSpPr>
            <a:cxnSpLocks/>
          </p:cNvCxnSpPr>
          <p:nvPr/>
        </p:nvCxnSpPr>
        <p:spPr>
          <a:xfrm flipH="1">
            <a:off x="8964068" y="3589828"/>
            <a:ext cx="1186" cy="150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795D72FF-A7EA-E16C-8CB9-8E70E41EA6B9}"/>
              </a:ext>
            </a:extLst>
          </p:cNvPr>
          <p:cNvCxnSpPr>
            <a:cxnSpLocks/>
          </p:cNvCxnSpPr>
          <p:nvPr/>
        </p:nvCxnSpPr>
        <p:spPr>
          <a:xfrm>
            <a:off x="7823415" y="3577388"/>
            <a:ext cx="1140653" cy="61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5CA4947-4899-67AD-572F-415D54535F93}"/>
              </a:ext>
            </a:extLst>
          </p:cNvPr>
          <p:cNvCxnSpPr>
            <a:cxnSpLocks/>
          </p:cNvCxnSpPr>
          <p:nvPr/>
        </p:nvCxnSpPr>
        <p:spPr>
          <a:xfrm>
            <a:off x="10266018" y="3551385"/>
            <a:ext cx="1140653" cy="618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CA395ED-EFF4-4656-F04B-AD46CD8E2F90}"/>
              </a:ext>
            </a:extLst>
          </p:cNvPr>
          <p:cNvCxnSpPr>
            <a:cxnSpLocks/>
          </p:cNvCxnSpPr>
          <p:nvPr/>
        </p:nvCxnSpPr>
        <p:spPr>
          <a:xfrm flipH="1">
            <a:off x="10260467" y="3544395"/>
            <a:ext cx="1186" cy="150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B419B0E2-6D1E-E862-398B-99D5F44771C6}"/>
              </a:ext>
            </a:extLst>
          </p:cNvPr>
          <p:cNvCxnSpPr>
            <a:cxnSpLocks/>
          </p:cNvCxnSpPr>
          <p:nvPr/>
        </p:nvCxnSpPr>
        <p:spPr>
          <a:xfrm flipH="1">
            <a:off x="11406671" y="3564561"/>
            <a:ext cx="1186" cy="150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5510CE05-626E-8026-B758-44062B9AC455}"/>
              </a:ext>
            </a:extLst>
          </p:cNvPr>
          <p:cNvSpPr/>
          <p:nvPr/>
        </p:nvSpPr>
        <p:spPr>
          <a:xfrm>
            <a:off x="9779837" y="3709346"/>
            <a:ext cx="841825" cy="110722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Jordana Colwell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Senior Performance Marketing Executive</a:t>
            </a:r>
          </a:p>
        </p:txBody>
      </p:sp>
    </p:spTree>
    <p:extLst>
      <p:ext uri="{BB962C8B-B14F-4D97-AF65-F5344CB8AC3E}">
        <p14:creationId xmlns:p14="http://schemas.microsoft.com/office/powerpoint/2010/main" val="2600929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2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199B229-C498-C671-FA06-F8F4C771D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2308" y="229146"/>
            <a:ext cx="10515600" cy="672105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A68732"/>
                </a:solidFill>
                <a:latin typeface="Tangier Light" panose="02000607090000020003" pitchFamily="50" charset="0"/>
                <a:cs typeface="Arial" panose="020B0604020202020204" pitchFamily="34" charset="0"/>
              </a:rPr>
              <a:t>Sales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4721FEB-A491-A658-8124-206F27C94E44}"/>
              </a:ext>
            </a:extLst>
          </p:cNvPr>
          <p:cNvCxnSpPr>
            <a:cxnSpLocks/>
          </p:cNvCxnSpPr>
          <p:nvPr/>
        </p:nvCxnSpPr>
        <p:spPr>
          <a:xfrm flipV="1">
            <a:off x="1764013" y="3298040"/>
            <a:ext cx="8731998" cy="187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BD60908-0374-C4C1-5432-22A1B27EFC21}"/>
              </a:ext>
            </a:extLst>
          </p:cNvPr>
          <p:cNvCxnSpPr>
            <a:cxnSpLocks/>
          </p:cNvCxnSpPr>
          <p:nvPr/>
        </p:nvCxnSpPr>
        <p:spPr>
          <a:xfrm>
            <a:off x="5067818" y="3313084"/>
            <a:ext cx="0" cy="22251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A1CEC78-5014-E830-71AB-6A79A6C992C5}"/>
              </a:ext>
            </a:extLst>
          </p:cNvPr>
          <p:cNvCxnSpPr>
            <a:cxnSpLocks/>
          </p:cNvCxnSpPr>
          <p:nvPr/>
        </p:nvCxnSpPr>
        <p:spPr>
          <a:xfrm>
            <a:off x="6095999" y="2093129"/>
            <a:ext cx="0" cy="2419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52F536BE-8A20-5E7F-56A8-10600DCACE56}"/>
              </a:ext>
            </a:extLst>
          </p:cNvPr>
          <p:cNvSpPr/>
          <p:nvPr/>
        </p:nvSpPr>
        <p:spPr>
          <a:xfrm>
            <a:off x="6095999" y="3517931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Fiona Drew-Smith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Hotel BDE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1AAD5D3-76D9-CC97-0A1F-B3ADB2FE3940}"/>
              </a:ext>
            </a:extLst>
          </p:cNvPr>
          <p:cNvSpPr/>
          <p:nvPr/>
        </p:nvSpPr>
        <p:spPr>
          <a:xfrm>
            <a:off x="4461629" y="3544437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Katharine Hurved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Joanne Tongue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Cluster Revenue Manager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2F7760F-FB13-7B0F-2CEF-01FA4FC90534}"/>
              </a:ext>
            </a:extLst>
          </p:cNvPr>
          <p:cNvCxnSpPr>
            <a:cxnSpLocks/>
          </p:cNvCxnSpPr>
          <p:nvPr/>
        </p:nvCxnSpPr>
        <p:spPr>
          <a:xfrm>
            <a:off x="3441674" y="3321920"/>
            <a:ext cx="0" cy="2048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B3BFCB7B-D9C2-5516-C17B-F85A38656A00}"/>
              </a:ext>
            </a:extLst>
          </p:cNvPr>
          <p:cNvSpPr/>
          <p:nvPr/>
        </p:nvSpPr>
        <p:spPr>
          <a:xfrm>
            <a:off x="6101072" y="4607699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Abbey Hall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Group Sales   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Co-ordinator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D96DFAC-F16D-5B10-5051-196562912682}"/>
              </a:ext>
            </a:extLst>
          </p:cNvPr>
          <p:cNvCxnSpPr>
            <a:cxnSpLocks/>
          </p:cNvCxnSpPr>
          <p:nvPr/>
        </p:nvCxnSpPr>
        <p:spPr>
          <a:xfrm>
            <a:off x="6711891" y="4365219"/>
            <a:ext cx="0" cy="2326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566C0D8-27FF-8A8D-5DDF-498D1E9B0ED2}"/>
              </a:ext>
            </a:extLst>
          </p:cNvPr>
          <p:cNvSpPr/>
          <p:nvPr/>
        </p:nvSpPr>
        <p:spPr>
          <a:xfrm>
            <a:off x="5364479" y="2339244"/>
            <a:ext cx="1463040" cy="769467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Joanne McHugh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Sales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F5EA416-9A1B-3DCC-D2FE-6E3E58AF5C64}"/>
              </a:ext>
            </a:extLst>
          </p:cNvPr>
          <p:cNvCxnSpPr>
            <a:cxnSpLocks/>
            <a:stCxn id="13" idx="2"/>
          </p:cNvCxnSpPr>
          <p:nvPr/>
        </p:nvCxnSpPr>
        <p:spPr>
          <a:xfrm>
            <a:off x="6095999" y="3108711"/>
            <a:ext cx="1" cy="20485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C90A7AB1-A617-9AD6-3C4B-DE38F10CF7A4}"/>
              </a:ext>
            </a:extLst>
          </p:cNvPr>
          <p:cNvSpPr/>
          <p:nvPr/>
        </p:nvSpPr>
        <p:spPr>
          <a:xfrm>
            <a:off x="5364479" y="1245841"/>
            <a:ext cx="1463040" cy="847288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Chris Hill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Operations Director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Hotels &amp; Spas</a:t>
            </a: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D5DA54F-8609-02F6-C229-3E05FCEC1FAB}"/>
              </a:ext>
            </a:extLst>
          </p:cNvPr>
          <p:cNvSpPr/>
          <p:nvPr/>
        </p:nvSpPr>
        <p:spPr>
          <a:xfrm>
            <a:off x="9255179" y="3551072"/>
            <a:ext cx="2481664" cy="144115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Sharon Brook –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North Lakes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Clare Davies – </a:t>
            </a: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Solent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Ian Gatley –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Cottons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Lucy Harris – </a:t>
            </a: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Aztec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Richard Cooper </a:t>
            </a: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– </a:t>
            </a: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Kettering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Sarah-Louise Trufitt – </a:t>
            </a:r>
            <a:r>
              <a:rPr kumimoji="0" lang="en-GB" sz="1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Thorpe Park Hotel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Head of Sales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0CBBFB3-6F9E-1C20-2163-744081F03877}"/>
              </a:ext>
            </a:extLst>
          </p:cNvPr>
          <p:cNvCxnSpPr>
            <a:cxnSpLocks/>
          </p:cNvCxnSpPr>
          <p:nvPr/>
        </p:nvCxnSpPr>
        <p:spPr>
          <a:xfrm>
            <a:off x="10496011" y="3312610"/>
            <a:ext cx="0" cy="22251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521F717A-285F-0ED3-CD8F-DD1741EA89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1768" y="6036481"/>
            <a:ext cx="2928463" cy="35631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AEE7326-FF46-252A-52AC-AE1E22C2FE21}"/>
              </a:ext>
            </a:extLst>
          </p:cNvPr>
          <p:cNvSpPr/>
          <p:nvPr/>
        </p:nvSpPr>
        <p:spPr>
          <a:xfrm>
            <a:off x="2836247" y="3535127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Gemma Barratt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Spa Director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E63F9F2-C2DD-2E2B-4DC4-73DE0DF0A77F}"/>
              </a:ext>
            </a:extLst>
          </p:cNvPr>
          <p:cNvCxnSpPr>
            <a:cxnSpLocks/>
          </p:cNvCxnSpPr>
          <p:nvPr/>
        </p:nvCxnSpPr>
        <p:spPr>
          <a:xfrm>
            <a:off x="6716964" y="3313084"/>
            <a:ext cx="0" cy="2048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FE9657FF-1E0F-902D-3E5F-0A2F8428A16F}"/>
              </a:ext>
            </a:extLst>
          </p:cNvPr>
          <p:cNvSpPr/>
          <p:nvPr/>
        </p:nvSpPr>
        <p:spPr>
          <a:xfrm>
            <a:off x="1148400" y="3544437"/>
            <a:ext cx="1269212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b="1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Joanne White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Commercial Performance Manager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DFAB858-9B21-C6B9-5712-5F3F4110273E}"/>
              </a:ext>
            </a:extLst>
          </p:cNvPr>
          <p:cNvCxnSpPr>
            <a:cxnSpLocks/>
          </p:cNvCxnSpPr>
          <p:nvPr/>
        </p:nvCxnSpPr>
        <p:spPr>
          <a:xfrm flipV="1">
            <a:off x="1764013" y="3334793"/>
            <a:ext cx="0" cy="2096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521E709E-D557-ACAE-1A5B-7F5A4BC89B82}"/>
              </a:ext>
            </a:extLst>
          </p:cNvPr>
          <p:cNvSpPr/>
          <p:nvPr/>
        </p:nvSpPr>
        <p:spPr>
          <a:xfrm>
            <a:off x="7560231" y="3517516"/>
            <a:ext cx="1231784" cy="847288"/>
          </a:xfrm>
          <a:prstGeom prst="rect">
            <a:avLst/>
          </a:prstGeom>
          <a:solidFill>
            <a:srgbClr val="F7F2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00" b="1" dirty="0">
              <a:solidFill>
                <a:prstClr val="black"/>
              </a:solidFill>
              <a:latin typeface="Gill Sans Nova Light" panose="020B0302020104020203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Nova Light" panose="020B0302020104020203" pitchFamily="34" charset="0"/>
                <a:cs typeface="Arial" panose="020B0604020202020204" pitchFamily="34" charset="0"/>
              </a:rPr>
              <a:t>Joanna Maggs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prstClr val="black"/>
                </a:solidFill>
                <a:latin typeface="Gill Sans Nova Light" panose="020B0302020104020203" pitchFamily="34" charset="0"/>
                <a:cs typeface="Arial" panose="020B0604020202020204" pitchFamily="34" charset="0"/>
              </a:rPr>
              <a:t>Group Agency Account Manager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Nova Light" panose="020B0302020104020203" pitchFamily="34" charset="0"/>
              <a:cs typeface="Arial" panose="020B0604020202020204" pitchFamily="34" charset="0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3AA44F80-74CE-3D35-347F-4A990B869C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5807" y="3291266"/>
            <a:ext cx="30483" cy="243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677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1401</TotalTime>
  <Words>809</Words>
  <Application>Microsoft Office PowerPoint</Application>
  <PresentationFormat>Widescreen</PresentationFormat>
  <Paragraphs>356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Gill Sans Nova Light</vt:lpstr>
      <vt:lpstr>Tangier Light</vt:lpstr>
      <vt:lpstr>Office Theme</vt:lpstr>
      <vt:lpstr>Daniel Thwaites PLC Executive Team</vt:lpstr>
      <vt:lpstr>Horse Team</vt:lpstr>
      <vt:lpstr>Pub Operations</vt:lpstr>
      <vt:lpstr>Property</vt:lpstr>
      <vt:lpstr>Finance </vt:lpstr>
      <vt:lpstr>IT </vt:lpstr>
      <vt:lpstr> People Team</vt:lpstr>
      <vt:lpstr>Marketing</vt:lpstr>
      <vt:lpstr>Sales</vt:lpstr>
      <vt:lpstr>Hotels</vt:lpstr>
      <vt:lpstr>Inns</vt:lpstr>
      <vt:lpstr>Managed Houses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Murphy - Get Stoked</dc:creator>
  <cp:lastModifiedBy>Chloe Carter</cp:lastModifiedBy>
  <cp:revision>146</cp:revision>
  <dcterms:created xsi:type="dcterms:W3CDTF">2022-09-07T08:41:38Z</dcterms:created>
  <dcterms:modified xsi:type="dcterms:W3CDTF">2026-04-30T14:09:53Z</dcterms:modified>
</cp:coreProperties>
</file>