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579" r:id="rId2"/>
    <p:sldId id="609" r:id="rId3"/>
    <p:sldId id="592" r:id="rId4"/>
    <p:sldId id="605" r:id="rId5"/>
    <p:sldId id="581" r:id="rId6"/>
    <p:sldId id="604" r:id="rId7"/>
    <p:sldId id="601" r:id="rId8"/>
    <p:sldId id="607" r:id="rId9"/>
    <p:sldId id="608" r:id="rId10"/>
    <p:sldId id="598" r:id="rId11"/>
    <p:sldId id="599" r:id="rId12"/>
    <p:sldId id="5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2EB"/>
    <a:srgbClr val="A68732"/>
    <a:srgbClr val="1F422F"/>
    <a:srgbClr val="BA0C2F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6"/>
    <p:restoredTop sz="94719"/>
  </p:normalViewPr>
  <p:slideViewPr>
    <p:cSldViewPr snapToGrid="0">
      <p:cViewPr varScale="1">
        <p:scale>
          <a:sx n="102" d="100"/>
          <a:sy n="102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BB563-A149-9C4A-B389-5CD3F431A64C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A832-8830-3B49-90F8-6C077B5C1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98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3622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199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4773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0818A-D9E6-C09B-7702-97DF86D2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689C0-48C2-7468-D3A1-AA4F8CC80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EA727C-BA92-F42E-8F85-F76BD8EFD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A364-11B2-064E-B615-5EA1F00C7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9667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3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472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4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99917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5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3834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6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3270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7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3022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8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54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10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933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E80A-A894-0409-9461-5FF1D8DC1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44365-BC5D-8A4F-A066-C67794F4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95F97-6A55-C4F1-C93A-F4BD216B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D4B86-E311-73B8-F600-995F9F0D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266B-29B0-591A-F519-925B4B37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8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3EB6-2AAA-D85C-AE68-43E8079D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52ECB-A1E5-9159-76F4-C9DFB60DC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88B46-7826-6CE5-2630-7E899356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BA55-CA21-7712-D0D6-DA1EDD96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F28CF-2983-DAEB-82C5-A531C973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B1990-504D-13D4-6632-7B1DA464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1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7AEDF-AB7A-EADD-E2D1-2842AF4B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49FEB-0217-78B5-DE86-6E5A333C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8AFF9-758E-AC3C-7FE2-11D6797E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82D63-1CD4-3779-5926-C0CF9C45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A8FE6-FE1B-A00F-9948-C331481F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D63CE-46F4-E815-1296-94477599F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23B07-27B0-001B-9B48-08CACB834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5C07D-60EC-0E17-F947-985567ED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7B0DC-02F2-C1E9-8988-629D91DE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CED1-0F80-3AF2-F90E-F37F8AF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680ED3-5F1B-00C6-6D01-D83242CB30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2458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B889CFE-1607-4A70-B822-B777F444E7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424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CEF77A3-A965-FEFE-418B-BB77FAB49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2458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9F31B4AA-4525-4A25-E6CA-DEF4E7AAE4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2424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83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F58A755-06FC-211C-34D9-A61991F618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704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F673FDB-B986-1DDF-F8DD-097955F82A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8981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E82A530-4130-01FD-AFE5-8A6FD0DFED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8258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2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33545F-52D8-72DB-1124-E820993053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06925" y="0"/>
            <a:ext cx="7585075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78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80D29A-738B-98D1-070A-7FC9636BF2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326313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DF349BE-831E-FBC2-A5D7-73CB71E5C8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92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8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6255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65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7354" y="750889"/>
            <a:ext cx="4888889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2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2FD5-36F6-72C6-5365-5B34C3C0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13D67-6040-D77D-3333-539CA8E5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A5E78-A15F-9C30-A02B-8DFF920E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45BBD-9A61-BAC9-56C8-511E8A8C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70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FDB02A-F265-F761-8E98-97322529F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5866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B37F869-5382-D247-5FD5-4BA35CD2F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28208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7A3DCADE-357E-4627-2B90-7659CDEFBC6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73313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6CB1A046-5702-760C-C4A1-795C327587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0760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912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4309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3101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4309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66F19C-649C-B5E8-014A-DB8CD3B0BE2E}"/>
              </a:ext>
            </a:extLst>
          </p:cNvPr>
          <p:cNvSpPr/>
          <p:nvPr userDrawn="1"/>
        </p:nvSpPr>
        <p:spPr>
          <a:xfrm>
            <a:off x="1231009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27015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79013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75016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E4E267-3327-0D6B-9F1F-56B46C24C173}"/>
              </a:ext>
            </a:extLst>
          </p:cNvPr>
          <p:cNvSpPr/>
          <p:nvPr userDrawn="1"/>
        </p:nvSpPr>
        <p:spPr>
          <a:xfrm>
            <a:off x="3779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BFB161-122E-8BFD-9B68-78F5791FB513}"/>
              </a:ext>
            </a:extLst>
          </p:cNvPr>
          <p:cNvSpPr/>
          <p:nvPr userDrawn="1"/>
        </p:nvSpPr>
        <p:spPr>
          <a:xfrm>
            <a:off x="6327013" y="1847120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1AB7B2-AE4D-CF4E-7172-2E8A9A0D3521}"/>
              </a:ext>
            </a:extLst>
          </p:cNvPr>
          <p:cNvSpPr/>
          <p:nvPr userDrawn="1"/>
        </p:nvSpPr>
        <p:spPr>
          <a:xfrm>
            <a:off x="8875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78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D56B28-D125-D5CD-0526-299528001C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34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BDC671-F06B-C75C-9F61-D5A46ED05D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450" y="0"/>
            <a:ext cx="35115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57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2F2C927-C7D6-B28C-66A9-BEFAC872B4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32879" y="-968188"/>
            <a:ext cx="11079909" cy="887505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DE05672-3CB5-9E64-0596-5A20E56D4E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5535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D37E528-C0F5-E70D-1D5E-67EA0BBDF1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24616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FCD7667-F744-BE82-24FA-0D026E0B82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43697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77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5FD2A0-9339-E6C8-833D-7FA6BD3E4A5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4925" y="871304"/>
            <a:ext cx="4791075" cy="4792662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39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B25AF0F-CBCF-9310-D1C5-18A1C56ACA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0729" y="-827368"/>
            <a:ext cx="8512735" cy="8512736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452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202142-44A0-9686-D782-0A69D3B351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143000"/>
            <a:ext cx="8418513" cy="24066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C439-1772-E005-653F-9C63B7DF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814C7-21AA-FE2A-6089-5CCAD9EA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E88F9-FF8A-0C9F-DADC-4CBF2F61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67A3B-8E94-0020-7258-1E8723DE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02490-9979-2EAC-4258-62E89B36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2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ED67-4F2D-35DD-0974-F4DECD2E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84180-799A-485C-1D2E-250AF9AA1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755CA-17FF-5385-CDA2-BB852BB8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D853D-51AA-21C6-8F37-1EE0761C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488E6-5C31-71FA-8CB3-9A12E87B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4E06-5509-AD86-5672-DF9D11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C0424-386A-8110-A299-30092BFFC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66A9F-E5B7-505F-90DE-E62F70225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F8431-78BF-D29D-DEDD-34AE1042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9356A-EE57-E4DC-CED9-44C78D52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211E-35C4-FEAB-02A6-DD19C96E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6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9F08-7899-43AC-FB53-61AF86CD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7435A-9F52-FA76-5BD0-B034AD31F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3584B-8545-EE10-0855-336CDE75B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5E9AB-3F46-2601-627F-822A435AB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616B1-1F85-EDAA-618D-1EE94CC40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8A049-8760-F26D-41F0-04258866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5E7F3-CC96-184E-E34F-8ABB7D80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885F5-5EF3-2827-90B4-D9A5FB12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65CE-6DEB-99FB-9D08-51394366B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4939D-EDDF-D218-EBDA-99D627EE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F50ED-0128-76FA-3282-BCC016CE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1AC84-4313-FFC6-5C97-9F3E1B22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8E276-9248-6DD7-2441-93BA3B30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9E017-F237-BBD3-80E3-F399AF82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641C8-289F-B5BE-4FA2-ED084ED9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EEF79-8DB2-7C3C-BA53-C1B7CDBD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3AC9-FA7B-2D0D-2D3D-09547D9C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E4AE0-98D1-56C4-CF09-C9D5FCA67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E45C9-1476-419F-145B-A2C5839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87B38-0BA6-6609-94F2-36850151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98830-E833-8E2C-02AD-8E9B436C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41647-A236-FCD2-8472-58D25487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4C855-F245-46EB-8D64-7F2B8605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E5DFE-9586-7455-77B3-B7BBFCCAA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7C0E-31C6-8144-A063-D7A37179A61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46D30-D046-19C9-A1D6-0E1BA3BA5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847A-2C82-2BBC-E68C-2DFFA94D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8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Daniel Thwaites PLC Executive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844901" y="150048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Rick Bailey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Chairman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507658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2889569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4229009" y="425191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539093" y="42587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88272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823055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Estates Director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957838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5495514" y="2344261"/>
            <a:ext cx="6926" cy="1707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170099" y="4048600"/>
            <a:ext cx="79697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186764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350546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6154985" y="40633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494212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84645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0121103" y="403766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F4D175-F5F1-36C2-622E-E5B5C543A7D3}"/>
              </a:ext>
            </a:extLst>
          </p:cNvPr>
          <p:cNvSpPr/>
          <p:nvPr/>
        </p:nvSpPr>
        <p:spPr>
          <a:xfrm>
            <a:off x="6125258" y="2620396"/>
            <a:ext cx="14538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B0643B-CA45-B106-F91F-363CE001F3F2}"/>
              </a:ext>
            </a:extLst>
          </p:cNvPr>
          <p:cNvCxnSpPr>
            <a:cxnSpLocks/>
          </p:cNvCxnSpPr>
          <p:nvPr/>
        </p:nvCxnSpPr>
        <p:spPr>
          <a:xfrm flipV="1">
            <a:off x="5502440" y="3044040"/>
            <a:ext cx="615892" cy="70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5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Hotels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2729547" y="1588003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272612" y="273435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3459764" y="2734355"/>
            <a:ext cx="28128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63989" y="2736761"/>
            <a:ext cx="0" cy="20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3E4EF4D-288C-43AD-9426-F78E26A3D16D}"/>
              </a:ext>
            </a:extLst>
          </p:cNvPr>
          <p:cNvCxnSpPr>
            <a:cxnSpLocks/>
          </p:cNvCxnSpPr>
          <p:nvPr/>
        </p:nvCxnSpPr>
        <p:spPr>
          <a:xfrm>
            <a:off x="3461067" y="2443750"/>
            <a:ext cx="0" cy="1694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5615951" y="2953862"/>
            <a:ext cx="125963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 Spencer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Operations Support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211C8DC-619D-A962-2C2B-5C3F40735AB2}"/>
              </a:ext>
            </a:extLst>
          </p:cNvPr>
          <p:cNvSpPr/>
          <p:nvPr/>
        </p:nvSpPr>
        <p:spPr>
          <a:xfrm>
            <a:off x="4693756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Jeremy Pardy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Solent Hotel GM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15EBDC-A19C-7DC1-56E6-82C785A9AAF0}"/>
              </a:ext>
            </a:extLst>
          </p:cNvPr>
          <p:cNvSpPr/>
          <p:nvPr/>
        </p:nvSpPr>
        <p:spPr>
          <a:xfrm>
            <a:off x="3304117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Nadine Rees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Aztec Hotel GM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BF3096-9E63-A94A-0CB4-6C166A6B9022}"/>
              </a:ext>
            </a:extLst>
          </p:cNvPr>
          <p:cNvSpPr/>
          <p:nvPr/>
        </p:nvSpPr>
        <p:spPr>
          <a:xfrm>
            <a:off x="7466742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Hollett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Park Hotel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282723-9244-0B8E-51C9-3A867E0DAA89}"/>
              </a:ext>
            </a:extLst>
          </p:cNvPr>
          <p:cNvSpPr/>
          <p:nvPr/>
        </p:nvSpPr>
        <p:spPr>
          <a:xfrm>
            <a:off x="1861964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Mike Vincent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Langdale Hotel GM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FCC670-5505-FFA2-07AD-3884174EB2D4}"/>
              </a:ext>
            </a:extLst>
          </p:cNvPr>
          <p:cNvSpPr/>
          <p:nvPr/>
        </p:nvSpPr>
        <p:spPr>
          <a:xfrm>
            <a:off x="472325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Nixon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Thorpe Park Hotel GM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613294-E8C2-AD9C-BA3C-A9490BC15E73}"/>
              </a:ext>
            </a:extLst>
          </p:cNvPr>
          <p:cNvSpPr/>
          <p:nvPr/>
        </p:nvSpPr>
        <p:spPr>
          <a:xfrm>
            <a:off x="8850089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Jose Gomez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 Hotel GM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F2BDA2-B160-5C5F-2155-F8073B45A13A}"/>
              </a:ext>
            </a:extLst>
          </p:cNvPr>
          <p:cNvSpPr/>
          <p:nvPr/>
        </p:nvSpPr>
        <p:spPr>
          <a:xfrm>
            <a:off x="6083395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Barbara Simms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 GM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0083A6-CDD5-30D5-F941-F5DE77E90A1D}"/>
              </a:ext>
            </a:extLst>
          </p:cNvPr>
          <p:cNvSpPr/>
          <p:nvPr/>
        </p:nvSpPr>
        <p:spPr>
          <a:xfrm>
            <a:off x="10233436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Oliver Stott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Middletons GM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511BF4-3317-7341-2516-2A15ACA0B342}"/>
              </a:ext>
            </a:extLst>
          </p:cNvPr>
          <p:cNvCxnSpPr>
            <a:cxnSpLocks/>
          </p:cNvCxnSpPr>
          <p:nvPr/>
        </p:nvCxnSpPr>
        <p:spPr>
          <a:xfrm>
            <a:off x="1088217" y="4132584"/>
            <a:ext cx="9826973" cy="6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0A75CBA-491D-1B2B-B3BA-45792737EA0A}"/>
              </a:ext>
            </a:extLst>
          </p:cNvPr>
          <p:cNvCxnSpPr>
            <a:cxnSpLocks/>
          </p:cNvCxnSpPr>
          <p:nvPr/>
        </p:nvCxnSpPr>
        <p:spPr>
          <a:xfrm>
            <a:off x="1088217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B20202-2F00-4CFC-CC40-996C5C31AAAB}"/>
              </a:ext>
            </a:extLst>
          </p:cNvPr>
          <p:cNvCxnSpPr>
            <a:cxnSpLocks/>
          </p:cNvCxnSpPr>
          <p:nvPr/>
        </p:nvCxnSpPr>
        <p:spPr>
          <a:xfrm>
            <a:off x="9535531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42EE87-7687-34EB-916C-ADA7EF4C01C7}"/>
              </a:ext>
            </a:extLst>
          </p:cNvPr>
          <p:cNvCxnSpPr>
            <a:cxnSpLocks/>
          </p:cNvCxnSpPr>
          <p:nvPr/>
        </p:nvCxnSpPr>
        <p:spPr>
          <a:xfrm>
            <a:off x="5321734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84D027-DC51-C0D5-AED6-76971E4B3F83}"/>
              </a:ext>
            </a:extLst>
          </p:cNvPr>
          <p:cNvCxnSpPr>
            <a:cxnSpLocks/>
          </p:cNvCxnSpPr>
          <p:nvPr/>
        </p:nvCxnSpPr>
        <p:spPr>
          <a:xfrm>
            <a:off x="2493053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3173E3D-61A8-9D77-05C5-D73BB4A7F964}"/>
              </a:ext>
            </a:extLst>
          </p:cNvPr>
          <p:cNvCxnSpPr>
            <a:cxnSpLocks/>
          </p:cNvCxnSpPr>
          <p:nvPr/>
        </p:nvCxnSpPr>
        <p:spPr>
          <a:xfrm>
            <a:off x="6717594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9BAD78-AF74-BB4D-7BE9-EFE0507F4304}"/>
              </a:ext>
            </a:extLst>
          </p:cNvPr>
          <p:cNvCxnSpPr>
            <a:cxnSpLocks/>
          </p:cNvCxnSpPr>
          <p:nvPr/>
        </p:nvCxnSpPr>
        <p:spPr>
          <a:xfrm>
            <a:off x="3920009" y="413478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E152059-48D4-4E43-4113-F32B55AC95EA}"/>
              </a:ext>
            </a:extLst>
          </p:cNvPr>
          <p:cNvCxnSpPr>
            <a:cxnSpLocks/>
          </p:cNvCxnSpPr>
          <p:nvPr/>
        </p:nvCxnSpPr>
        <p:spPr>
          <a:xfrm>
            <a:off x="8082634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7F9A748-D01A-52D1-495A-0AEF25E3B683}"/>
              </a:ext>
            </a:extLst>
          </p:cNvPr>
          <p:cNvCxnSpPr>
            <a:cxnSpLocks/>
          </p:cNvCxnSpPr>
          <p:nvPr/>
        </p:nvCxnSpPr>
        <p:spPr>
          <a:xfrm>
            <a:off x="10915190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9A8F529-DF01-374C-2D93-47F4CB5679A8}"/>
              </a:ext>
            </a:extLst>
          </p:cNvPr>
          <p:cNvSpPr/>
          <p:nvPr/>
        </p:nvSpPr>
        <p:spPr>
          <a:xfrm>
            <a:off x="4050009" y="2942517"/>
            <a:ext cx="12596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5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09009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959194" y="1265355"/>
            <a:ext cx="146712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119990" y="3982644"/>
            <a:ext cx="1480355" cy="8472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Chantell Dickinson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Beverley &amp;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Judges Lodging Multi-Property GM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3103826" y="3990707"/>
            <a:ext cx="116646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Rachael Andrews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Millstone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779669" y="3964772"/>
            <a:ext cx="1163340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Warman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Oak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894971" y="3964772"/>
            <a:ext cx="1141355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Denning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Lister Arms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Buck Inn GM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6445795" y="3990707"/>
            <a:ext cx="115821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Ruddock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Toll House Inn GM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3907768" y="5191418"/>
            <a:ext cx="1231784" cy="7602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Lucy Burrows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Bulls Head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2247766" y="5180590"/>
            <a:ext cx="1275201" cy="7710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Ascroft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Fleece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692757" y="2112643"/>
            <a:ext cx="0" cy="16307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769871" y="3742589"/>
            <a:ext cx="8725336" cy="29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1769871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4091722" y="377222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36289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10479527" y="37425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747921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4525561" y="3763775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1FF56D6-A8BC-4DE7-A878-6D4B6766FADD}"/>
              </a:ext>
            </a:extLst>
          </p:cNvPr>
          <p:cNvCxnSpPr>
            <a:cxnSpLocks/>
          </p:cNvCxnSpPr>
          <p:nvPr/>
        </p:nvCxnSpPr>
        <p:spPr>
          <a:xfrm>
            <a:off x="2847906" y="3772221"/>
            <a:ext cx="0" cy="1410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8C1E7E8-EAFB-401D-BF83-3C8B5E4D1790}"/>
              </a:ext>
            </a:extLst>
          </p:cNvPr>
          <p:cNvSpPr/>
          <p:nvPr/>
        </p:nvSpPr>
        <p:spPr>
          <a:xfrm>
            <a:off x="8179031" y="3973218"/>
            <a:ext cx="1123177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Jamie Wrighton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Golden Lion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D96D46-306A-4A88-9E64-9A1D2689E8B3}"/>
              </a:ext>
            </a:extLst>
          </p:cNvPr>
          <p:cNvCxnSpPr>
            <a:cxnSpLocks/>
          </p:cNvCxnSpPr>
          <p:nvPr/>
        </p:nvCxnSpPr>
        <p:spPr>
          <a:xfrm>
            <a:off x="8755935" y="376377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5EE07A5-39E3-4D18-9E85-F8099A15D38F}"/>
              </a:ext>
            </a:extLst>
          </p:cNvPr>
          <p:cNvSpPr/>
          <p:nvPr/>
        </p:nvSpPr>
        <p:spPr>
          <a:xfrm>
            <a:off x="5567769" y="5179483"/>
            <a:ext cx="1231784" cy="7721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Aimee Ollerenshaw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Crown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454B1E-279C-4A9D-9F27-754C43AE94CF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6183661" y="3772221"/>
            <a:ext cx="18215" cy="14072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78C114-AD63-40A2-9D50-2C8B47BF4DDF}"/>
              </a:ext>
            </a:extLst>
          </p:cNvPr>
          <p:cNvSpPr/>
          <p:nvPr/>
        </p:nvSpPr>
        <p:spPr>
          <a:xfrm>
            <a:off x="7204469" y="5181703"/>
            <a:ext cx="1317712" cy="77963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Kitchen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Heysham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72D462E-B5B1-46D5-8540-1A31008AD981}"/>
              </a:ext>
            </a:extLst>
          </p:cNvPr>
          <p:cNvCxnSpPr>
            <a:cxnSpLocks/>
          </p:cNvCxnSpPr>
          <p:nvPr/>
        </p:nvCxnSpPr>
        <p:spPr>
          <a:xfrm>
            <a:off x="7888833" y="3742589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22DA87-76D8-4B97-91F7-EF3240DE091A}"/>
              </a:ext>
            </a:extLst>
          </p:cNvPr>
          <p:cNvCxnSpPr>
            <a:cxnSpLocks/>
          </p:cNvCxnSpPr>
          <p:nvPr/>
        </p:nvCxnSpPr>
        <p:spPr>
          <a:xfrm flipV="1">
            <a:off x="2948605" y="2519254"/>
            <a:ext cx="3837135" cy="89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6CD58E65-4230-4AD8-8950-1E72892BA5A2}"/>
              </a:ext>
            </a:extLst>
          </p:cNvPr>
          <p:cNvSpPr/>
          <p:nvPr/>
        </p:nvSpPr>
        <p:spPr>
          <a:xfrm>
            <a:off x="8952605" y="5191418"/>
            <a:ext cx="1317712" cy="78830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James Burke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Red Lion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E81EB7-BAC7-4B1D-BD66-34CD2ED90CBE}"/>
              </a:ext>
            </a:extLst>
          </p:cNvPr>
          <p:cNvCxnSpPr>
            <a:cxnSpLocks/>
          </p:cNvCxnSpPr>
          <p:nvPr/>
        </p:nvCxnSpPr>
        <p:spPr>
          <a:xfrm>
            <a:off x="9598589" y="3763608"/>
            <a:ext cx="0" cy="1440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64E1751-F0E5-AFF6-46A6-09361D6EE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92676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C7985C-77F2-45D0-9E30-04953106DE8D}"/>
              </a:ext>
            </a:extLst>
          </p:cNvPr>
          <p:cNvSpPr/>
          <p:nvPr/>
        </p:nvSpPr>
        <p:spPr>
          <a:xfrm>
            <a:off x="6024719" y="2737521"/>
            <a:ext cx="1455196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Rodney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of Food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61BEF2-FD92-8960-7370-4E94A75FCAFF}"/>
              </a:ext>
            </a:extLst>
          </p:cNvPr>
          <p:cNvSpPr/>
          <p:nvPr/>
        </p:nvSpPr>
        <p:spPr>
          <a:xfrm>
            <a:off x="3933913" y="2737521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Tom Jones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Operational Standards &amp; Guest Experience Manager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E302FEB-C678-E5F9-20C2-46C1D56AF7D4}"/>
              </a:ext>
            </a:extLst>
          </p:cNvPr>
          <p:cNvCxnSpPr>
            <a:cxnSpLocks/>
          </p:cNvCxnSpPr>
          <p:nvPr/>
        </p:nvCxnSpPr>
        <p:spPr>
          <a:xfrm>
            <a:off x="6767042" y="25192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3C5D1D-D84C-4BD0-B24E-72DAD524E739}"/>
              </a:ext>
            </a:extLst>
          </p:cNvPr>
          <p:cNvCxnSpPr>
            <a:cxnSpLocks/>
          </p:cNvCxnSpPr>
          <p:nvPr/>
        </p:nvCxnSpPr>
        <p:spPr>
          <a:xfrm>
            <a:off x="4709640" y="25282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00B9390-9181-0760-5D16-2C83B4DF6A1F}"/>
              </a:ext>
            </a:extLst>
          </p:cNvPr>
          <p:cNvSpPr/>
          <p:nvPr/>
        </p:nvSpPr>
        <p:spPr>
          <a:xfrm>
            <a:off x="7775810" y="2728126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Fredrick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Ommatera</a:t>
            </a: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Roaming Head Chef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1FA1FE-0AFD-FD5D-1663-6F274CC74310}"/>
              </a:ext>
            </a:extLst>
          </p:cNvPr>
          <p:cNvCxnSpPr>
            <a:cxnSpLocks/>
          </p:cNvCxnSpPr>
          <p:nvPr/>
        </p:nvCxnSpPr>
        <p:spPr>
          <a:xfrm>
            <a:off x="7479216" y="3100458"/>
            <a:ext cx="3073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EE9644A-F60B-91EE-A10D-79C85C40C1C9}"/>
              </a:ext>
            </a:extLst>
          </p:cNvPr>
          <p:cNvSpPr/>
          <p:nvPr/>
        </p:nvSpPr>
        <p:spPr>
          <a:xfrm>
            <a:off x="2225815" y="2721232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Lorna Hollings-Tennant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C14FAA-CBD3-D926-BC15-B02A86375451}"/>
              </a:ext>
            </a:extLst>
          </p:cNvPr>
          <p:cNvCxnSpPr>
            <a:cxnSpLocks/>
          </p:cNvCxnSpPr>
          <p:nvPr/>
        </p:nvCxnSpPr>
        <p:spPr>
          <a:xfrm>
            <a:off x="2948605" y="25192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521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95248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Managed Houses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72893" y="1690459"/>
            <a:ext cx="183750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390605" y="3254634"/>
            <a:ext cx="14499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Neil Rutherford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Flying Handbag GM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7" y="2537747"/>
            <a:ext cx="4353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74AFA25-1888-24F3-3608-D5040C749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7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956C8-2327-70E6-0F8A-E1AF9A41E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9737-D2C0-C2FD-06A7-63648941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Horse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F8A9F1-CC40-8AAE-8ABF-1907144F2B3B}"/>
              </a:ext>
            </a:extLst>
          </p:cNvPr>
          <p:cNvSpPr/>
          <p:nvPr/>
        </p:nvSpPr>
        <p:spPr>
          <a:xfrm>
            <a:off x="4748834" y="1533385"/>
            <a:ext cx="1622290" cy="8940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21B4134-7813-AFD6-AA98-BA3C33796F37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>
            <a:off x="5559979" y="2427432"/>
            <a:ext cx="0" cy="5691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AC091B-152D-E225-3F85-CB167E2F0B74}"/>
              </a:ext>
            </a:extLst>
          </p:cNvPr>
          <p:cNvCxnSpPr>
            <a:cxnSpLocks/>
          </p:cNvCxnSpPr>
          <p:nvPr/>
        </p:nvCxnSpPr>
        <p:spPr>
          <a:xfrm>
            <a:off x="4844901" y="4070136"/>
            <a:ext cx="1414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F4EFD0B-CB31-4F69-AECD-E1A043048651}"/>
              </a:ext>
            </a:extLst>
          </p:cNvPr>
          <p:cNvCxnSpPr>
            <a:cxnSpLocks/>
          </p:cNvCxnSpPr>
          <p:nvPr/>
        </p:nvCxnSpPr>
        <p:spPr>
          <a:xfrm>
            <a:off x="4844901" y="4070136"/>
            <a:ext cx="0" cy="1804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B7EFD83-7CE7-5226-E1D5-AEFABFCD494A}"/>
              </a:ext>
            </a:extLst>
          </p:cNvPr>
          <p:cNvCxnSpPr>
            <a:cxnSpLocks/>
          </p:cNvCxnSpPr>
          <p:nvPr/>
        </p:nvCxnSpPr>
        <p:spPr>
          <a:xfrm>
            <a:off x="6259053" y="407380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E2368A4-8E26-4E1B-C537-CF38E9D4C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BF3730-6921-8FF9-3EC4-A3D416BEC4C4}"/>
              </a:ext>
            </a:extLst>
          </p:cNvPr>
          <p:cNvSpPr/>
          <p:nvPr/>
        </p:nvSpPr>
        <p:spPr>
          <a:xfrm>
            <a:off x="4748834" y="2996535"/>
            <a:ext cx="1622289" cy="77216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Richard Green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Horseman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92E9-8008-DF6A-3CAF-3C7113AE7CDE}"/>
              </a:ext>
            </a:extLst>
          </p:cNvPr>
          <p:cNvSpPr/>
          <p:nvPr/>
        </p:nvSpPr>
        <p:spPr>
          <a:xfrm>
            <a:off x="4176074" y="4275785"/>
            <a:ext cx="1255858" cy="79957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Jonathan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Horseman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F798B3-A876-940E-B632-8E7F70B572B6}"/>
              </a:ext>
            </a:extLst>
          </p:cNvPr>
          <p:cNvSpPr/>
          <p:nvPr/>
        </p:nvSpPr>
        <p:spPr>
          <a:xfrm>
            <a:off x="5632127" y="4275785"/>
            <a:ext cx="1253853" cy="7848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 Holland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Horsewoman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C743A20-7A5D-0064-6EE7-4F0CDD54F21E}"/>
              </a:ext>
            </a:extLst>
          </p:cNvPr>
          <p:cNvCxnSpPr>
            <a:cxnSpLocks/>
          </p:cNvCxnSpPr>
          <p:nvPr/>
        </p:nvCxnSpPr>
        <p:spPr>
          <a:xfrm>
            <a:off x="5551977" y="3779887"/>
            <a:ext cx="0" cy="2939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29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48" y="23425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Pub Operations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254100" y="1240615"/>
            <a:ext cx="168379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837745" y="24871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Myers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Recruitment Manager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850436" y="2476224"/>
            <a:ext cx="13116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 O’Sullivan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Brewer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9003044" y="251466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Simone Gardner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Drinks Development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631942" y="250631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Nicola Underwood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Support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969518" y="2487109"/>
            <a:ext cx="1231784" cy="8887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Louise Watson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0774000" y="2512508"/>
            <a:ext cx="1081562" cy="16382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David Bigio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Goodfellow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Carolyn Goodwin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Julia Mitchell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Area Business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      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DAAD72-F12A-4FCA-899C-A61507F20BE7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9921532" cy="34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092857" y="208790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496657" y="22851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7617947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254100" y="229413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591899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11336864" y="2305543"/>
            <a:ext cx="4217" cy="1964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9534438C-E47D-42C1-9ED1-871BFF7CA00F}"/>
              </a:ext>
            </a:extLst>
          </p:cNvPr>
          <p:cNvSpPr/>
          <p:nvPr/>
        </p:nvSpPr>
        <p:spPr>
          <a:xfrm>
            <a:off x="8205381" y="4629772"/>
            <a:ext cx="1081562" cy="122058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Liddiard</a:t>
            </a:r>
          </a:p>
          <a:p>
            <a:pPr algn="ctr"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Carol Swarbrick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Bolton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Patrick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Advisors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1208FFE-B7FB-4F6D-9A17-8D655DBDEC32}"/>
              </a:ext>
            </a:extLst>
          </p:cNvPr>
          <p:cNvSpPr/>
          <p:nvPr/>
        </p:nvSpPr>
        <p:spPr>
          <a:xfrm>
            <a:off x="808144" y="3889414"/>
            <a:ext cx="1287968" cy="18047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Harry Brunt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Stuart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Benjamin Taylor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Ethan Salt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Brewers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Pete Shepherd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General Assistant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645203-6DA6-4CFF-B641-713513BF7BEB}"/>
              </a:ext>
            </a:extLst>
          </p:cNvPr>
          <p:cNvSpPr/>
          <p:nvPr/>
        </p:nvSpPr>
        <p:spPr>
          <a:xfrm>
            <a:off x="7262195" y="4633852"/>
            <a:ext cx="813633" cy="121345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Leanne Mason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Admin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Assistant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FF6992A-1795-434C-8AAF-B29816BAD87A}"/>
              </a:ext>
            </a:extLst>
          </p:cNvPr>
          <p:cNvCxnSpPr>
            <a:cxnSpLocks/>
          </p:cNvCxnSpPr>
          <p:nvPr/>
        </p:nvCxnSpPr>
        <p:spPr>
          <a:xfrm flipV="1">
            <a:off x="7617947" y="3375874"/>
            <a:ext cx="0" cy="968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0F12F3-1FC7-4F8A-87D8-A78AE9C70461}"/>
              </a:ext>
            </a:extLst>
          </p:cNvPr>
          <p:cNvCxnSpPr>
            <a:cxnSpLocks/>
          </p:cNvCxnSpPr>
          <p:nvPr/>
        </p:nvCxnSpPr>
        <p:spPr>
          <a:xfrm>
            <a:off x="6619939" y="4376124"/>
            <a:ext cx="19960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DB154A-8650-4D11-A0BE-A42DEC56EFB9}"/>
              </a:ext>
            </a:extLst>
          </p:cNvPr>
          <p:cNvCxnSpPr>
            <a:cxnSpLocks/>
          </p:cNvCxnSpPr>
          <p:nvPr/>
        </p:nvCxnSpPr>
        <p:spPr>
          <a:xfrm>
            <a:off x="6619939" y="4373017"/>
            <a:ext cx="0" cy="3132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390F66B-9C2E-4F54-8DA0-50B0D6A235E0}"/>
              </a:ext>
            </a:extLst>
          </p:cNvPr>
          <p:cNvSpPr/>
          <p:nvPr/>
        </p:nvSpPr>
        <p:spPr>
          <a:xfrm>
            <a:off x="2951557" y="3508510"/>
            <a:ext cx="1003208" cy="91572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Thomas</a:t>
            </a:r>
          </a:p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Recruitment Consultant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41134F2-8B6D-4EAB-B9EA-71CC8D7B9029}"/>
              </a:ext>
            </a:extLst>
          </p:cNvPr>
          <p:cNvCxnSpPr>
            <a:cxnSpLocks/>
          </p:cNvCxnSpPr>
          <p:nvPr/>
        </p:nvCxnSpPr>
        <p:spPr>
          <a:xfrm>
            <a:off x="3453637" y="3347036"/>
            <a:ext cx="0" cy="163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C3A513A-CEAB-4BAD-9FBF-49904B80B9A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06258" y="3323512"/>
            <a:ext cx="0" cy="5554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B731623-3E61-4745-8D9B-FFB12D1624B5}"/>
              </a:ext>
            </a:extLst>
          </p:cNvPr>
          <p:cNvSpPr/>
          <p:nvPr/>
        </p:nvSpPr>
        <p:spPr>
          <a:xfrm>
            <a:off x="4772807" y="3504403"/>
            <a:ext cx="950053" cy="9157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Adam Kershaw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Development Coordinator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6C00B5-653F-4596-AEE9-7A966D919A31}"/>
              </a:ext>
            </a:extLst>
          </p:cNvPr>
          <p:cNvSpPr/>
          <p:nvPr/>
        </p:nvSpPr>
        <p:spPr>
          <a:xfrm>
            <a:off x="6237762" y="4633851"/>
            <a:ext cx="840060" cy="121345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Sandra Snape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Receptionist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D2FAD20-7657-4694-97BB-EBDE9C223FF7}"/>
              </a:ext>
            </a:extLst>
          </p:cNvPr>
          <p:cNvCxnSpPr>
            <a:cxnSpLocks/>
          </p:cNvCxnSpPr>
          <p:nvPr/>
        </p:nvCxnSpPr>
        <p:spPr>
          <a:xfrm>
            <a:off x="7618240" y="4347958"/>
            <a:ext cx="3858" cy="3068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F51307-4B62-4341-A077-126FFCA4B376}"/>
              </a:ext>
            </a:extLst>
          </p:cNvPr>
          <p:cNvCxnSpPr>
            <a:cxnSpLocks/>
            <a:stCxn id="11" idx="2"/>
            <a:endCxn id="34" idx="0"/>
          </p:cNvCxnSpPr>
          <p:nvPr/>
        </p:nvCxnSpPr>
        <p:spPr>
          <a:xfrm>
            <a:off x="5247834" y="3353598"/>
            <a:ext cx="0" cy="150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CA683B1-A4C2-C6D6-B881-E230EF305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484" y="6136375"/>
            <a:ext cx="2928463" cy="3563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D2010D-B7C5-3DD4-D00C-9E5EB71758FD}"/>
              </a:ext>
            </a:extLst>
          </p:cNvPr>
          <p:cNvCxnSpPr>
            <a:cxnSpLocks/>
          </p:cNvCxnSpPr>
          <p:nvPr/>
        </p:nvCxnSpPr>
        <p:spPr>
          <a:xfrm>
            <a:off x="9618936" y="3353598"/>
            <a:ext cx="0" cy="150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17175C3-4863-83B9-81D6-95D22B24AA96}"/>
              </a:ext>
            </a:extLst>
          </p:cNvPr>
          <p:cNvSpPr/>
          <p:nvPr/>
        </p:nvSpPr>
        <p:spPr>
          <a:xfrm>
            <a:off x="9113916" y="3520291"/>
            <a:ext cx="950053" cy="82304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Kelvin Armiger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Drinks Quality Advisor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0095E7-B2E5-467A-8FA9-10658EB377F5}"/>
              </a:ext>
            </a:extLst>
          </p:cNvPr>
          <p:cNvCxnSpPr>
            <a:cxnSpLocks/>
          </p:cNvCxnSpPr>
          <p:nvPr/>
        </p:nvCxnSpPr>
        <p:spPr>
          <a:xfrm>
            <a:off x="8615954" y="4373017"/>
            <a:ext cx="0" cy="256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1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5668995-3F35-1628-FB87-3A6F6F1EAA57}"/>
              </a:ext>
            </a:extLst>
          </p:cNvPr>
          <p:cNvCxnSpPr>
            <a:cxnSpLocks/>
          </p:cNvCxnSpPr>
          <p:nvPr/>
        </p:nvCxnSpPr>
        <p:spPr>
          <a:xfrm>
            <a:off x="6541251" y="447941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Property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542451" y="165275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43062" y="345103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Jonny Firth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- Pubs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500774" y="3459480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Wayne Hunt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Pubs &amp; Inns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3832979" y="343601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Hotels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221185" y="343486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Gareth Hine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Estates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604025" y="344817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Hassall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Health &amp; Safety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7999565" y="3443726"/>
            <a:ext cx="112816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Matthew Linton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Sustainability &amp; Energy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10571110" y="3434867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Bill Holt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Site Manager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158342" y="2500040"/>
            <a:ext cx="0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736117" y="3225785"/>
            <a:ext cx="10434821" cy="137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736117" y="324905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2131657" y="325750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500899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831309" y="322448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210402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563648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1170938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5960615"/>
            <a:ext cx="2928463" cy="35631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4AF3C27-7A40-F4F6-CFA5-9E377FFF5213}"/>
              </a:ext>
            </a:extLst>
          </p:cNvPr>
          <p:cNvSpPr/>
          <p:nvPr/>
        </p:nvSpPr>
        <p:spPr>
          <a:xfrm>
            <a:off x="10571110" y="4480514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Michael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Maintenance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0A24AA-8E73-2880-4F3C-B1285FCDD90E}"/>
              </a:ext>
            </a:extLst>
          </p:cNvPr>
          <p:cNvSpPr/>
          <p:nvPr/>
        </p:nvSpPr>
        <p:spPr>
          <a:xfrm>
            <a:off x="4548987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Kendra Milburn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Rent &amp; Agreement Admin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7F5572-4C9E-FB39-6BCB-3E83517AC80A}"/>
              </a:ext>
            </a:extLst>
          </p:cNvPr>
          <p:cNvSpPr/>
          <p:nvPr/>
        </p:nvSpPr>
        <p:spPr>
          <a:xfrm>
            <a:off x="5905450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Niamh O’Boyle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Estates Assistant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6AAC87-CD66-D377-F357-20A5A14849EA}"/>
              </a:ext>
            </a:extLst>
          </p:cNvPr>
          <p:cNvSpPr/>
          <p:nvPr/>
        </p:nvSpPr>
        <p:spPr>
          <a:xfrm>
            <a:off x="143063" y="452600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Currell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Hannah Barrow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Admin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D46AF7-9CDE-AB24-0FFD-7A1EF202B0C6}"/>
              </a:ext>
            </a:extLst>
          </p:cNvPr>
          <p:cNvCxnSpPr>
            <a:cxnSpLocks/>
            <a:stCxn id="19" idx="2"/>
            <a:endCxn id="13" idx="0"/>
          </p:cNvCxnSpPr>
          <p:nvPr/>
        </p:nvCxnSpPr>
        <p:spPr>
          <a:xfrm>
            <a:off x="11135193" y="4282155"/>
            <a:ext cx="0" cy="198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A78CC1-8918-25A6-5FD9-0B6973379037}"/>
              </a:ext>
            </a:extLst>
          </p:cNvPr>
          <p:cNvCxnSpPr>
            <a:cxnSpLocks/>
          </p:cNvCxnSpPr>
          <p:nvPr/>
        </p:nvCxnSpPr>
        <p:spPr>
          <a:xfrm>
            <a:off x="5845234" y="429101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E2DD6F-55DE-5756-714A-250D523F2867}"/>
              </a:ext>
            </a:extLst>
          </p:cNvPr>
          <p:cNvCxnSpPr>
            <a:cxnSpLocks/>
          </p:cNvCxnSpPr>
          <p:nvPr/>
        </p:nvCxnSpPr>
        <p:spPr>
          <a:xfrm>
            <a:off x="5177346" y="448543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361EC8-2DBA-A2E0-14DC-5899FA8152B0}"/>
              </a:ext>
            </a:extLst>
          </p:cNvPr>
          <p:cNvCxnSpPr>
            <a:cxnSpLocks/>
          </p:cNvCxnSpPr>
          <p:nvPr/>
        </p:nvCxnSpPr>
        <p:spPr>
          <a:xfrm>
            <a:off x="5177346" y="4492992"/>
            <a:ext cx="1363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C03FFB2-EF8F-679C-D5EE-2A9DA084B689}"/>
              </a:ext>
            </a:extLst>
          </p:cNvPr>
          <p:cNvSpPr/>
          <p:nvPr/>
        </p:nvSpPr>
        <p:spPr>
          <a:xfrm>
            <a:off x="9285338" y="3443726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Wootton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Interior Design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BC2EED-51D7-E9B5-7095-B8722055EC4D}"/>
              </a:ext>
            </a:extLst>
          </p:cNvPr>
          <p:cNvCxnSpPr>
            <a:cxnSpLocks/>
          </p:cNvCxnSpPr>
          <p:nvPr/>
        </p:nvCxnSpPr>
        <p:spPr>
          <a:xfrm>
            <a:off x="9831941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CC4FB0-F800-05D4-4650-90163AA6B314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758954" y="4298323"/>
            <a:ext cx="1" cy="227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BCDF18-7882-BCF8-97BC-BF2F26CC3369}"/>
              </a:ext>
            </a:extLst>
          </p:cNvPr>
          <p:cNvCxnSpPr>
            <a:cxnSpLocks/>
          </p:cNvCxnSpPr>
          <p:nvPr/>
        </p:nvCxnSpPr>
        <p:spPr>
          <a:xfrm>
            <a:off x="3180169" y="3258312"/>
            <a:ext cx="0" cy="1854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7A074-A057-A3BC-5A6F-82CF39A0D49E}"/>
              </a:ext>
            </a:extLst>
          </p:cNvPr>
          <p:cNvSpPr/>
          <p:nvPr/>
        </p:nvSpPr>
        <p:spPr>
          <a:xfrm>
            <a:off x="2649848" y="3456032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Stuart Wenman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8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233835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Finance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80108" y="122402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4067890" y="251055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Jayne Kirkham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Company Secretary &amp; Finance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179547" y="249537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Purchasing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7F34F-D583-431F-A072-C95CCB14FB9E}"/>
              </a:ext>
            </a:extLst>
          </p:cNvPr>
          <p:cNvSpPr/>
          <p:nvPr/>
        </p:nvSpPr>
        <p:spPr>
          <a:xfrm>
            <a:off x="6643060" y="249904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Andy Hassall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Dan Rawlinson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229051-9347-406B-A05F-7693F3E676C9}"/>
              </a:ext>
            </a:extLst>
          </p:cNvPr>
          <p:cNvSpPr/>
          <p:nvPr/>
        </p:nvSpPr>
        <p:spPr>
          <a:xfrm>
            <a:off x="8504908" y="391172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Steve Lord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Purchasing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2944688" y="3891616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Lynch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Sophie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Financial Accountant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565339" y="389161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Caroline Cockshott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Team leader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25FEC3-7941-4D67-9626-B43E33F58FD8}"/>
              </a:ext>
            </a:extLst>
          </p:cNvPr>
          <p:cNvSpPr/>
          <p:nvPr/>
        </p:nvSpPr>
        <p:spPr>
          <a:xfrm>
            <a:off x="1571838" y="494088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Katy-Ann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 Clerk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096000" y="207131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4683782" y="2273288"/>
            <a:ext cx="5136110" cy="116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4683782" y="2294523"/>
            <a:ext cx="0" cy="2328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795441" y="228495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82C4A43-5CFF-4EC8-8480-024FC62657D1}"/>
              </a:ext>
            </a:extLst>
          </p:cNvPr>
          <p:cNvCxnSpPr>
            <a:cxnSpLocks/>
          </p:cNvCxnSpPr>
          <p:nvPr/>
        </p:nvCxnSpPr>
        <p:spPr>
          <a:xfrm>
            <a:off x="7295680" y="22945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B25C11-85D0-4088-92DF-6A500560B717}"/>
              </a:ext>
            </a:extLst>
          </p:cNvPr>
          <p:cNvCxnSpPr>
            <a:cxnSpLocks/>
          </p:cNvCxnSpPr>
          <p:nvPr/>
        </p:nvCxnSpPr>
        <p:spPr>
          <a:xfrm>
            <a:off x="350696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26351A-BD5B-4C94-8469-EB7B70A31A50}"/>
              </a:ext>
            </a:extLst>
          </p:cNvPr>
          <p:cNvCxnSpPr>
            <a:cxnSpLocks/>
          </p:cNvCxnSpPr>
          <p:nvPr/>
        </p:nvCxnSpPr>
        <p:spPr>
          <a:xfrm>
            <a:off x="2248052" y="472975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40454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6BBDFCD6-96E2-4AAA-A1BD-34DC5EDBFCB8}"/>
              </a:ext>
            </a:extLst>
          </p:cNvPr>
          <p:cNvSpPr/>
          <p:nvPr/>
        </p:nvSpPr>
        <p:spPr>
          <a:xfrm>
            <a:off x="4217435" y="3891616"/>
            <a:ext cx="109966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Claire Buck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Team Leader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685449-741C-49C5-A8C4-BAB4CAAC3523}"/>
              </a:ext>
            </a:extLst>
          </p:cNvPr>
          <p:cNvSpPr/>
          <p:nvPr/>
        </p:nvSpPr>
        <p:spPr>
          <a:xfrm>
            <a:off x="4231702" y="4935021"/>
            <a:ext cx="110665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Andrea Jepson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Pam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Controllers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>
            <a:off x="4785029" y="369328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8096E7C-7876-485D-BB72-EF013562C399}"/>
              </a:ext>
            </a:extLst>
          </p:cNvPr>
          <p:cNvCxnSpPr>
            <a:cxnSpLocks/>
          </p:cNvCxnSpPr>
          <p:nvPr/>
        </p:nvCxnSpPr>
        <p:spPr>
          <a:xfrm>
            <a:off x="4767267" y="473890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08FED02-A24C-4217-AD7C-CDB09FA84C29}"/>
              </a:ext>
            </a:extLst>
          </p:cNvPr>
          <p:cNvCxnSpPr>
            <a:cxnSpLocks/>
          </p:cNvCxnSpPr>
          <p:nvPr/>
        </p:nvCxnSpPr>
        <p:spPr>
          <a:xfrm>
            <a:off x="6008788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31768" y="3383348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1B2816F4-F2E2-4681-A9F5-E9A76146CA94}"/>
              </a:ext>
            </a:extLst>
          </p:cNvPr>
          <p:cNvSpPr/>
          <p:nvPr/>
        </p:nvSpPr>
        <p:spPr>
          <a:xfrm>
            <a:off x="543529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Emma Dewhurst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Accounts Assistant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DA251A-1D13-4144-B38E-41B06A990E91}"/>
              </a:ext>
            </a:extLst>
          </p:cNvPr>
          <p:cNvCxnSpPr>
            <a:cxnSpLocks/>
          </p:cNvCxnSpPr>
          <p:nvPr/>
        </p:nvCxnSpPr>
        <p:spPr>
          <a:xfrm>
            <a:off x="7295680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D51420F-FC1A-490B-85A7-85E3FEF8E214}"/>
              </a:ext>
            </a:extLst>
          </p:cNvPr>
          <p:cNvCxnSpPr>
            <a:cxnSpLocks/>
          </p:cNvCxnSpPr>
          <p:nvPr/>
        </p:nvCxnSpPr>
        <p:spPr>
          <a:xfrm flipV="1">
            <a:off x="6301921" y="3671348"/>
            <a:ext cx="993759" cy="32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48509198-C14D-4D02-8336-D47BFC8DF552}"/>
              </a:ext>
            </a:extLst>
          </p:cNvPr>
          <p:cNvSpPr/>
          <p:nvPr/>
        </p:nvSpPr>
        <p:spPr>
          <a:xfrm>
            <a:off x="670911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Christopher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Trainee Accountant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F09F7-459A-A631-1E55-28A098360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0750DF-7634-1208-CD20-61FFF9C973CB}"/>
              </a:ext>
            </a:extLst>
          </p:cNvPr>
          <p:cNvCxnSpPr>
            <a:cxnSpLocks/>
          </p:cNvCxnSpPr>
          <p:nvPr/>
        </p:nvCxnSpPr>
        <p:spPr>
          <a:xfrm>
            <a:off x="1056141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8F326A-108A-BFD9-1E59-83B32D2FF3E4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F74B45-C145-AF3F-2662-D1E3403BAF15}"/>
              </a:ext>
            </a:extLst>
          </p:cNvPr>
          <p:cNvSpPr/>
          <p:nvPr/>
        </p:nvSpPr>
        <p:spPr>
          <a:xfrm>
            <a:off x="9943948" y="3915362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Nancy 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Buyer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E641A4-56C2-4C89-95E1-1B64EF074A29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14406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C6D21F-190E-EA86-287F-124253746331}"/>
              </a:ext>
            </a:extLst>
          </p:cNvPr>
          <p:cNvCxnSpPr>
            <a:cxnSpLocks/>
          </p:cNvCxnSpPr>
          <p:nvPr/>
        </p:nvCxnSpPr>
        <p:spPr>
          <a:xfrm>
            <a:off x="9771053" y="3342665"/>
            <a:ext cx="0" cy="346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9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37762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IT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67613" y="2111544"/>
            <a:ext cx="143691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Karen Glachan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431228" y="3444819"/>
            <a:ext cx="164672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Damien Little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Systems 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3397643" y="4828868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Michael Abrahams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EPOS &amp; Business Systems Administrator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795475" y="4806979"/>
            <a:ext cx="129619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Brad Juliff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Analyst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186068" y="2958832"/>
            <a:ext cx="0" cy="2153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3289306" y="3162520"/>
            <a:ext cx="5234615" cy="11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289306" y="3162520"/>
            <a:ext cx="0" cy="2641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23921" y="3150228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0" cy="236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008665E-12DF-4D53-BF2A-6CC1B2D12299}"/>
              </a:ext>
            </a:extLst>
          </p:cNvPr>
          <p:cNvCxnSpPr>
            <a:cxnSpLocks/>
          </p:cNvCxnSpPr>
          <p:nvPr/>
        </p:nvCxnSpPr>
        <p:spPr>
          <a:xfrm>
            <a:off x="4077954" y="4572053"/>
            <a:ext cx="0" cy="2437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1646726" cy="149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D76D3888-87BE-48C6-A8D5-D41191C3C808}"/>
              </a:ext>
            </a:extLst>
          </p:cNvPr>
          <p:cNvSpPr/>
          <p:nvPr/>
        </p:nvSpPr>
        <p:spPr>
          <a:xfrm>
            <a:off x="5074564" y="3485768"/>
            <a:ext cx="164672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 Birkenhead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Infrastructure &amp; Security Manager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3266720" y="4284053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5AC64C-708D-4F22-872F-4B71836B1DE7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8502871" y="4280555"/>
            <a:ext cx="1949" cy="291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0CB3DC6-AA6A-4921-86E7-217ABA929491}"/>
              </a:ext>
            </a:extLst>
          </p:cNvPr>
          <p:cNvSpPr/>
          <p:nvPr/>
        </p:nvSpPr>
        <p:spPr>
          <a:xfrm>
            <a:off x="9291739" y="480697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Toby Hawker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Helpdesk Support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E8F09B-56F5-4691-9406-5AAB4DFB515E}"/>
              </a:ext>
            </a:extLst>
          </p:cNvPr>
          <p:cNvSpPr/>
          <p:nvPr/>
        </p:nvSpPr>
        <p:spPr>
          <a:xfrm>
            <a:off x="6450402" y="4806979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Laura Delaney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Analyst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D3411B-7683-425A-A4F4-1F47E5B019FC}"/>
              </a:ext>
            </a:extLst>
          </p:cNvPr>
          <p:cNvSpPr/>
          <p:nvPr/>
        </p:nvSpPr>
        <p:spPr>
          <a:xfrm>
            <a:off x="7902282" y="4810423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April Lancashire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Support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9D9F0B-EE4D-4369-9FC1-85BE282AABB1}"/>
              </a:ext>
            </a:extLst>
          </p:cNvPr>
          <p:cNvCxnSpPr>
            <a:cxnSpLocks/>
          </p:cNvCxnSpPr>
          <p:nvPr/>
        </p:nvCxnSpPr>
        <p:spPr>
          <a:xfrm>
            <a:off x="7086498" y="4592268"/>
            <a:ext cx="28413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3B55462-D4C2-4632-B490-990D6A48B7AB}"/>
              </a:ext>
            </a:extLst>
          </p:cNvPr>
          <p:cNvCxnSpPr>
            <a:cxnSpLocks/>
          </p:cNvCxnSpPr>
          <p:nvPr/>
        </p:nvCxnSpPr>
        <p:spPr>
          <a:xfrm>
            <a:off x="8498787" y="4587600"/>
            <a:ext cx="0" cy="2281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2FC77D-65B0-46A8-92D7-E6C4D63E61BD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907631" y="4579536"/>
            <a:ext cx="0" cy="2274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111947B-8960-4D85-AB23-513983CDB833}"/>
              </a:ext>
            </a:extLst>
          </p:cNvPr>
          <p:cNvSpPr/>
          <p:nvPr/>
        </p:nvSpPr>
        <p:spPr>
          <a:xfrm>
            <a:off x="5503643" y="1003971"/>
            <a:ext cx="1436910" cy="8854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DA7960-C047-4AC0-82BB-7F5958A0439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186068" y="1877987"/>
            <a:ext cx="0" cy="2335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B5B8A44-9444-CE94-87BD-C4A96A8DE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E908B8-7B5E-0870-DD20-7CA511489FE0}"/>
              </a:ext>
            </a:extLst>
          </p:cNvPr>
          <p:cNvSpPr/>
          <p:nvPr/>
        </p:nvSpPr>
        <p:spPr>
          <a:xfrm>
            <a:off x="7717900" y="3433267"/>
            <a:ext cx="15738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Kane Worden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Team Leader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8E768D-4887-B7F3-0C4B-D18D3D272D84}"/>
              </a:ext>
            </a:extLst>
          </p:cNvPr>
          <p:cNvCxnSpPr>
            <a:cxnSpLocks/>
          </p:cNvCxnSpPr>
          <p:nvPr/>
        </p:nvCxnSpPr>
        <p:spPr>
          <a:xfrm>
            <a:off x="7086498" y="4596722"/>
            <a:ext cx="0" cy="2190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8CE8F0-85F3-41A3-2A4E-885E173D9F99}"/>
              </a:ext>
            </a:extLst>
          </p:cNvPr>
          <p:cNvCxnSpPr>
            <a:cxnSpLocks/>
          </p:cNvCxnSpPr>
          <p:nvPr/>
        </p:nvCxnSpPr>
        <p:spPr>
          <a:xfrm>
            <a:off x="5897927" y="3174186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5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255368"/>
            <a:ext cx="10515600" cy="672105"/>
          </a:xfrm>
        </p:spPr>
        <p:txBody>
          <a:bodyPr>
            <a:noAutofit/>
          </a:bodyPr>
          <a:lstStyle/>
          <a:p>
            <a:br>
              <a:rPr lang="en-GB" sz="2400" dirty="0"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People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38057" y="1470440"/>
            <a:ext cx="19071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480985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Elizabeth Renzulli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Partner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6" y="2317728"/>
            <a:ext cx="4354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087999" y="3031296"/>
            <a:ext cx="7998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096877" y="30337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43584" y="3039248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D40722A-330D-47FD-931D-E7F87F9D0DC6}"/>
              </a:ext>
            </a:extLst>
          </p:cNvPr>
          <p:cNvSpPr/>
          <p:nvPr/>
        </p:nvSpPr>
        <p:spPr>
          <a:xfrm>
            <a:off x="1472107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Stephanie Atkinson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Adviser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07B5A7-3DAA-44E0-8964-FE3F4D008F6B}"/>
              </a:ext>
            </a:extLst>
          </p:cNvPr>
          <p:cNvCxnSpPr>
            <a:cxnSpLocks/>
          </p:cNvCxnSpPr>
          <p:nvPr/>
        </p:nvCxnSpPr>
        <p:spPr>
          <a:xfrm>
            <a:off x="2120423" y="41023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C83EC1EE-0B93-4F63-ADFE-59238B3D35A6}"/>
              </a:ext>
            </a:extLst>
          </p:cNvPr>
          <p:cNvSpPr/>
          <p:nvPr/>
        </p:nvSpPr>
        <p:spPr>
          <a:xfrm>
            <a:off x="3089206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Midgley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Inns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3FA0CF-62AB-4ED3-82DD-CA15AF1AB0FD}"/>
              </a:ext>
            </a:extLst>
          </p:cNvPr>
          <p:cNvSpPr/>
          <p:nvPr/>
        </p:nvSpPr>
        <p:spPr>
          <a:xfrm>
            <a:off x="4728915" y="3235709"/>
            <a:ext cx="130236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Lottie Clifford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Hotels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CDFD7B0-ECF3-4B78-B727-407A1F731FD1}"/>
              </a:ext>
            </a:extLst>
          </p:cNvPr>
          <p:cNvCxnSpPr>
            <a:cxnSpLocks/>
          </p:cNvCxnSpPr>
          <p:nvPr/>
        </p:nvCxnSpPr>
        <p:spPr>
          <a:xfrm>
            <a:off x="5397969" y="3031296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A6F78-98E4-42A8-8904-E316CBC65E30}"/>
              </a:ext>
            </a:extLst>
          </p:cNvPr>
          <p:cNvCxnSpPr>
            <a:cxnSpLocks/>
          </p:cNvCxnSpPr>
          <p:nvPr/>
        </p:nvCxnSpPr>
        <p:spPr>
          <a:xfrm>
            <a:off x="3771906" y="305012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7BAF600-F704-462D-AE27-843C9756A029}"/>
              </a:ext>
            </a:extLst>
          </p:cNvPr>
          <p:cNvSpPr/>
          <p:nvPr/>
        </p:nvSpPr>
        <p:spPr>
          <a:xfrm>
            <a:off x="7927692" y="32357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Helen McNevin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Adviser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8270CB-E1C9-4200-8C4A-FCF0BF9748FA}"/>
              </a:ext>
            </a:extLst>
          </p:cNvPr>
          <p:cNvSpPr/>
          <p:nvPr/>
        </p:nvSpPr>
        <p:spPr>
          <a:xfrm>
            <a:off x="6354791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 Manley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&amp; Management Information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9732C8-AF13-41CE-94A2-C871ED747E5C}"/>
              </a:ext>
            </a:extLst>
          </p:cNvPr>
          <p:cNvCxnSpPr>
            <a:cxnSpLocks/>
          </p:cNvCxnSpPr>
          <p:nvPr/>
        </p:nvCxnSpPr>
        <p:spPr>
          <a:xfrm>
            <a:off x="6970683" y="303129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BA29908-7F0B-EDAA-622A-4447CEA36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38FF9B-7787-C184-AB3E-B9BC7E416155}"/>
              </a:ext>
            </a:extLst>
          </p:cNvPr>
          <p:cNvSpPr/>
          <p:nvPr/>
        </p:nvSpPr>
        <p:spPr>
          <a:xfrm>
            <a:off x="9482989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Jess Vincent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Training Support Manager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C2D10B-45B0-87DE-CA44-89CB036CA545}"/>
              </a:ext>
            </a:extLst>
          </p:cNvPr>
          <p:cNvCxnSpPr>
            <a:cxnSpLocks/>
          </p:cNvCxnSpPr>
          <p:nvPr/>
        </p:nvCxnSpPr>
        <p:spPr>
          <a:xfrm>
            <a:off x="10086294" y="3032093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32DB6B3-DD4F-7D8F-179D-52D4BC354E52}"/>
              </a:ext>
            </a:extLst>
          </p:cNvPr>
          <p:cNvSpPr/>
          <p:nvPr/>
        </p:nvSpPr>
        <p:spPr>
          <a:xfrm>
            <a:off x="6354791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Chloe Carter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Trainee &amp; HR Admin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65FFFF-66BC-EA3F-0F74-E78926C556E4}"/>
              </a:ext>
            </a:extLst>
          </p:cNvPr>
          <p:cNvSpPr/>
          <p:nvPr/>
        </p:nvSpPr>
        <p:spPr>
          <a:xfrm>
            <a:off x="9482989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Cheryl Davey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Guest Service &amp; Operational Trainer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9A61AC-8C08-D29E-B84B-E2D4B59E6604}"/>
              </a:ext>
            </a:extLst>
          </p:cNvPr>
          <p:cNvCxnSpPr>
            <a:cxnSpLocks/>
          </p:cNvCxnSpPr>
          <p:nvPr/>
        </p:nvCxnSpPr>
        <p:spPr>
          <a:xfrm>
            <a:off x="10082261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BF7561-EA27-3026-D8FA-47B2F33E5313}"/>
              </a:ext>
            </a:extLst>
          </p:cNvPr>
          <p:cNvCxnSpPr>
            <a:cxnSpLocks/>
          </p:cNvCxnSpPr>
          <p:nvPr/>
        </p:nvCxnSpPr>
        <p:spPr>
          <a:xfrm>
            <a:off x="6970683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45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Marketing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026151" y="1238866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Director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6710322" y="2523532"/>
            <a:ext cx="976544" cy="8388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Tasha Hibbert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5757671" y="209388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283182" y="2307557"/>
            <a:ext cx="9636671" cy="217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1283182" y="2324267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 flipH="1">
            <a:off x="5757671" y="3704340"/>
            <a:ext cx="7004" cy="249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AB435B-0150-4607-900F-86C6AE459BED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4388599" y="2311038"/>
            <a:ext cx="0" cy="2674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7C55789-2321-4C9D-9136-48F260AA7E57}"/>
              </a:ext>
            </a:extLst>
          </p:cNvPr>
          <p:cNvSpPr/>
          <p:nvPr/>
        </p:nvSpPr>
        <p:spPr>
          <a:xfrm>
            <a:off x="3772707" y="2578445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Sibborn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Lead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685802" y="2561484"/>
            <a:ext cx="113510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Samantha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 &amp; Comms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33E6B9-CEFC-C0E9-FCA1-59BAC8EDA59E}"/>
              </a:ext>
            </a:extLst>
          </p:cNvPr>
          <p:cNvCxnSpPr>
            <a:cxnSpLocks/>
          </p:cNvCxnSpPr>
          <p:nvPr/>
        </p:nvCxnSpPr>
        <p:spPr>
          <a:xfrm>
            <a:off x="1283182" y="3420074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00986"/>
            <a:ext cx="2928463" cy="3563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6A416CF-9243-64C6-C435-EA5B923754C7}"/>
              </a:ext>
            </a:extLst>
          </p:cNvPr>
          <p:cNvSpPr/>
          <p:nvPr/>
        </p:nvSpPr>
        <p:spPr>
          <a:xfrm>
            <a:off x="3132754" y="3943283"/>
            <a:ext cx="955783" cy="8116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Eastwood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Artworker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4FC2DE-EFE2-14B5-4965-825DF2772E84}"/>
              </a:ext>
            </a:extLst>
          </p:cNvPr>
          <p:cNvSpPr/>
          <p:nvPr/>
        </p:nvSpPr>
        <p:spPr>
          <a:xfrm>
            <a:off x="2043658" y="3934899"/>
            <a:ext cx="946185" cy="82841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Ryan Batty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FCEB98-C002-60CC-A7A6-BF3F3E48D5C7}"/>
              </a:ext>
            </a:extLst>
          </p:cNvPr>
          <p:cNvCxnSpPr>
            <a:cxnSpLocks/>
          </p:cNvCxnSpPr>
          <p:nvPr/>
        </p:nvCxnSpPr>
        <p:spPr>
          <a:xfrm>
            <a:off x="2511952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FF75C0-2C79-71D6-9DA3-427536F2A1B9}"/>
              </a:ext>
            </a:extLst>
          </p:cNvPr>
          <p:cNvCxnSpPr>
            <a:cxnSpLocks/>
          </p:cNvCxnSpPr>
          <p:nvPr/>
        </p:nvCxnSpPr>
        <p:spPr>
          <a:xfrm>
            <a:off x="2497264" y="3704340"/>
            <a:ext cx="326040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B1B3E19-506C-F35E-F370-C6DDEB471D9D}"/>
              </a:ext>
            </a:extLst>
          </p:cNvPr>
          <p:cNvSpPr/>
          <p:nvPr/>
        </p:nvSpPr>
        <p:spPr>
          <a:xfrm>
            <a:off x="657974" y="3662474"/>
            <a:ext cx="117481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Olivia Houghton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 Executive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82EB68E-D343-353D-6AA3-E78334D26962}"/>
              </a:ext>
            </a:extLst>
          </p:cNvPr>
          <p:cNvCxnSpPr>
            <a:cxnSpLocks/>
          </p:cNvCxnSpPr>
          <p:nvPr/>
        </p:nvCxnSpPr>
        <p:spPr>
          <a:xfrm flipH="1">
            <a:off x="10904611" y="3392719"/>
            <a:ext cx="4207" cy="321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C9BE60-9F3B-27F1-17B7-12D4F8577ECC}"/>
              </a:ext>
            </a:extLst>
          </p:cNvPr>
          <p:cNvCxnSpPr>
            <a:cxnSpLocks/>
          </p:cNvCxnSpPr>
          <p:nvPr/>
        </p:nvCxnSpPr>
        <p:spPr>
          <a:xfrm>
            <a:off x="10919853" y="2330563"/>
            <a:ext cx="0" cy="2200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C5011F6-483A-0CF7-A2B5-2EE36C93C3D8}"/>
              </a:ext>
            </a:extLst>
          </p:cNvPr>
          <p:cNvSpPr/>
          <p:nvPr/>
        </p:nvSpPr>
        <p:spPr>
          <a:xfrm>
            <a:off x="10292926" y="2542193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Lindsay Armstrong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Lead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B1051CD-AE2F-0237-9250-25D73833167C}"/>
              </a:ext>
            </a:extLst>
          </p:cNvPr>
          <p:cNvSpPr/>
          <p:nvPr/>
        </p:nvSpPr>
        <p:spPr>
          <a:xfrm>
            <a:off x="10292926" y="3735590"/>
            <a:ext cx="1200293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Jordana Colwell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North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Bethany Atherfold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Executive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0E2F26-4FF9-DDE6-39E4-BA2587DB4BF7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4388599" y="3425733"/>
            <a:ext cx="0" cy="278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C9F095-330E-0684-0E45-38C272666130}"/>
              </a:ext>
            </a:extLst>
          </p:cNvPr>
          <p:cNvCxnSpPr>
            <a:cxnSpLocks/>
          </p:cNvCxnSpPr>
          <p:nvPr/>
        </p:nvCxnSpPr>
        <p:spPr>
          <a:xfrm>
            <a:off x="3589008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606E1-FABA-90D9-BC1A-24C501F3D0A5}"/>
              </a:ext>
            </a:extLst>
          </p:cNvPr>
          <p:cNvCxnSpPr>
            <a:cxnSpLocks/>
          </p:cNvCxnSpPr>
          <p:nvPr/>
        </p:nvCxnSpPr>
        <p:spPr>
          <a:xfrm>
            <a:off x="4705223" y="3714355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3035F-E91C-8033-733B-3F7346F9559A}"/>
              </a:ext>
            </a:extLst>
          </p:cNvPr>
          <p:cNvSpPr/>
          <p:nvPr/>
        </p:nvSpPr>
        <p:spPr>
          <a:xfrm>
            <a:off x="4228667" y="3953502"/>
            <a:ext cx="953112" cy="8014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Joshua Pickering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Senior Graphic Designer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01F50B-9F56-E4AA-6B3B-939C91DBB0E4}"/>
              </a:ext>
            </a:extLst>
          </p:cNvPr>
          <p:cNvCxnSpPr>
            <a:cxnSpLocks/>
          </p:cNvCxnSpPr>
          <p:nvPr/>
        </p:nvCxnSpPr>
        <p:spPr>
          <a:xfrm>
            <a:off x="7235582" y="2307557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31F63-5D1F-2DE0-28B4-5812FAC0C37B}"/>
              </a:ext>
            </a:extLst>
          </p:cNvPr>
          <p:cNvSpPr/>
          <p:nvPr/>
        </p:nvSpPr>
        <p:spPr>
          <a:xfrm>
            <a:off x="5313065" y="3953502"/>
            <a:ext cx="903220" cy="7911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Writer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Content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DCE1C5-1963-9E91-C004-B4AB80C40624}"/>
              </a:ext>
            </a:extLst>
          </p:cNvPr>
          <p:cNvSpPr/>
          <p:nvPr/>
        </p:nvSpPr>
        <p:spPr>
          <a:xfrm>
            <a:off x="6640343" y="4910358"/>
            <a:ext cx="1884596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Shannon Martin (Kettering)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Megan Stadnicki (Cottons)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Swinbank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(North Lakes)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White (Aztec)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Mia Henry (Solent)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Media &amp; Content Creator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E630AAC-CEBA-5BDC-8305-9E985EE4B302}"/>
              </a:ext>
            </a:extLst>
          </p:cNvPr>
          <p:cNvCxnSpPr>
            <a:cxnSpLocks/>
          </p:cNvCxnSpPr>
          <p:nvPr/>
        </p:nvCxnSpPr>
        <p:spPr>
          <a:xfrm>
            <a:off x="7582641" y="3724370"/>
            <a:ext cx="0" cy="11747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A58A00-087D-9CE6-D29D-E0D77E18C2E6}"/>
              </a:ext>
            </a:extLst>
          </p:cNvPr>
          <p:cNvCxnSpPr>
            <a:cxnSpLocks/>
          </p:cNvCxnSpPr>
          <p:nvPr/>
        </p:nvCxnSpPr>
        <p:spPr>
          <a:xfrm>
            <a:off x="6907377" y="3714355"/>
            <a:ext cx="656410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4E9C931-F3CE-9C04-41CE-CB5DC6357BF0}"/>
              </a:ext>
            </a:extLst>
          </p:cNvPr>
          <p:cNvCxnSpPr>
            <a:cxnSpLocks/>
          </p:cNvCxnSpPr>
          <p:nvPr/>
        </p:nvCxnSpPr>
        <p:spPr>
          <a:xfrm flipH="1">
            <a:off x="7198594" y="3386092"/>
            <a:ext cx="1895" cy="331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0DA71B-F884-384C-1A4D-FB19333F2749}"/>
              </a:ext>
            </a:extLst>
          </p:cNvPr>
          <p:cNvCxnSpPr>
            <a:cxnSpLocks/>
          </p:cNvCxnSpPr>
          <p:nvPr/>
        </p:nvCxnSpPr>
        <p:spPr>
          <a:xfrm>
            <a:off x="6907377" y="3714355"/>
            <a:ext cx="0" cy="258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997B1F9-FED2-9E0A-783F-A3243B000219}"/>
              </a:ext>
            </a:extLst>
          </p:cNvPr>
          <p:cNvSpPr/>
          <p:nvPr/>
        </p:nvSpPr>
        <p:spPr>
          <a:xfrm>
            <a:off x="6394633" y="3945426"/>
            <a:ext cx="974483" cy="79918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Guy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Videographer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4323B0-0BFB-16D1-6ABE-2E5C2BAA7B9F}"/>
              </a:ext>
            </a:extLst>
          </p:cNvPr>
          <p:cNvSpPr/>
          <p:nvPr/>
        </p:nvSpPr>
        <p:spPr>
          <a:xfrm>
            <a:off x="8263772" y="256148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Toni Naylor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Marketing Manager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186863-3101-C325-1B34-FD8E255A6203}"/>
              </a:ext>
            </a:extLst>
          </p:cNvPr>
          <p:cNvCxnSpPr>
            <a:cxnSpLocks/>
          </p:cNvCxnSpPr>
          <p:nvPr/>
        </p:nvCxnSpPr>
        <p:spPr>
          <a:xfrm>
            <a:off x="8879664" y="2327264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2F577DD-633A-4092-95EE-AEB39C4B6314}"/>
              </a:ext>
            </a:extLst>
          </p:cNvPr>
          <p:cNvSpPr/>
          <p:nvPr/>
        </p:nvSpPr>
        <p:spPr>
          <a:xfrm>
            <a:off x="7857231" y="3739055"/>
            <a:ext cx="922589" cy="10158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Faye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Web &amp; Social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AB620AA-2524-D92B-11E2-A331DFF8E476}"/>
              </a:ext>
            </a:extLst>
          </p:cNvPr>
          <p:cNvSpPr/>
          <p:nvPr/>
        </p:nvSpPr>
        <p:spPr>
          <a:xfrm>
            <a:off x="9010393" y="3735590"/>
            <a:ext cx="1003208" cy="100902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Sebastian Dolan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CRM &amp; 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49981A-A427-A51C-F8E1-D0FFD02D5328}"/>
              </a:ext>
            </a:extLst>
          </p:cNvPr>
          <p:cNvCxnSpPr>
            <a:cxnSpLocks/>
          </p:cNvCxnSpPr>
          <p:nvPr/>
        </p:nvCxnSpPr>
        <p:spPr>
          <a:xfrm flipH="1">
            <a:off x="8879664" y="3414285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3E61646-E6E8-DC08-D85C-1869EAC8C4C1}"/>
              </a:ext>
            </a:extLst>
          </p:cNvPr>
          <p:cNvCxnSpPr>
            <a:cxnSpLocks/>
          </p:cNvCxnSpPr>
          <p:nvPr/>
        </p:nvCxnSpPr>
        <p:spPr>
          <a:xfrm flipH="1">
            <a:off x="8276632" y="356379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3004C2C-114A-99FA-85FB-CE87CB11C781}"/>
              </a:ext>
            </a:extLst>
          </p:cNvPr>
          <p:cNvCxnSpPr>
            <a:cxnSpLocks/>
          </p:cNvCxnSpPr>
          <p:nvPr/>
        </p:nvCxnSpPr>
        <p:spPr>
          <a:xfrm flipH="1">
            <a:off x="9514754" y="357738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95D72FF-A7EA-E16C-8CB9-8E70E41EA6B9}"/>
              </a:ext>
            </a:extLst>
          </p:cNvPr>
          <p:cNvCxnSpPr>
            <a:cxnSpLocks/>
          </p:cNvCxnSpPr>
          <p:nvPr/>
        </p:nvCxnSpPr>
        <p:spPr>
          <a:xfrm flipV="1">
            <a:off x="8264303" y="3571331"/>
            <a:ext cx="1247694" cy="72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92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99B229-C498-C671-FA06-F8F4C771D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Sales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721FEB-A491-A658-8124-206F27C94E44}"/>
              </a:ext>
            </a:extLst>
          </p:cNvPr>
          <p:cNvCxnSpPr>
            <a:cxnSpLocks/>
          </p:cNvCxnSpPr>
          <p:nvPr/>
        </p:nvCxnSpPr>
        <p:spPr>
          <a:xfrm flipV="1">
            <a:off x="1764013" y="3313560"/>
            <a:ext cx="7251618" cy="32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D60908-0374-C4C1-5432-22A1B27EFC21}"/>
              </a:ext>
            </a:extLst>
          </p:cNvPr>
          <p:cNvCxnSpPr>
            <a:cxnSpLocks/>
          </p:cNvCxnSpPr>
          <p:nvPr/>
        </p:nvCxnSpPr>
        <p:spPr>
          <a:xfrm>
            <a:off x="5067818" y="3313084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1CEC78-5014-E830-71AB-6A79A6C992C5}"/>
              </a:ext>
            </a:extLst>
          </p:cNvPr>
          <p:cNvCxnSpPr>
            <a:cxnSpLocks/>
          </p:cNvCxnSpPr>
          <p:nvPr/>
        </p:nvCxnSpPr>
        <p:spPr>
          <a:xfrm>
            <a:off x="6095999" y="209312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2F536BE-8A20-5E7F-56A8-10600DCACE56}"/>
              </a:ext>
            </a:extLst>
          </p:cNvPr>
          <p:cNvSpPr/>
          <p:nvPr/>
        </p:nvSpPr>
        <p:spPr>
          <a:xfrm>
            <a:off x="6095999" y="3517931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Fiona Drew-Smith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BDE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AAD5D3-76D9-CC97-0A1F-B3ADB2FE3940}"/>
              </a:ext>
            </a:extLst>
          </p:cNvPr>
          <p:cNvSpPr/>
          <p:nvPr/>
        </p:nvSpPr>
        <p:spPr>
          <a:xfrm>
            <a:off x="4461629" y="354443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Katharine Hurved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Tongue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7760F-FB13-7B0F-2CEF-01FA4FC90534}"/>
              </a:ext>
            </a:extLst>
          </p:cNvPr>
          <p:cNvCxnSpPr>
            <a:cxnSpLocks/>
          </p:cNvCxnSpPr>
          <p:nvPr/>
        </p:nvCxnSpPr>
        <p:spPr>
          <a:xfrm>
            <a:off x="3441674" y="3321920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3BFCB7B-D9C2-5516-C17B-F85A38656A00}"/>
              </a:ext>
            </a:extLst>
          </p:cNvPr>
          <p:cNvSpPr/>
          <p:nvPr/>
        </p:nvSpPr>
        <p:spPr>
          <a:xfrm>
            <a:off x="6101072" y="460769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Abbey Hall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Sales 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96DFAC-F16D-5B10-5051-196562912682}"/>
              </a:ext>
            </a:extLst>
          </p:cNvPr>
          <p:cNvCxnSpPr>
            <a:cxnSpLocks/>
          </p:cNvCxnSpPr>
          <p:nvPr/>
        </p:nvCxnSpPr>
        <p:spPr>
          <a:xfrm>
            <a:off x="6711891" y="4365219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566C0D8-27FF-8A8D-5DDF-498D1E9B0ED2}"/>
              </a:ext>
            </a:extLst>
          </p:cNvPr>
          <p:cNvSpPr/>
          <p:nvPr/>
        </p:nvSpPr>
        <p:spPr>
          <a:xfrm>
            <a:off x="5364479" y="2339244"/>
            <a:ext cx="1463040" cy="76946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5EA416-9A1B-3DCC-D2FE-6E3E58AF5C64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5999" y="3108711"/>
            <a:ext cx="1" cy="2048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0A7AB1-A617-9AD6-3C4B-DE38F10CF7A4}"/>
              </a:ext>
            </a:extLst>
          </p:cNvPr>
          <p:cNvSpPr/>
          <p:nvPr/>
        </p:nvSpPr>
        <p:spPr>
          <a:xfrm>
            <a:off x="5364479" y="1245841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5DA54F-8609-02F6-C229-3E05FCEC1FAB}"/>
              </a:ext>
            </a:extLst>
          </p:cNvPr>
          <p:cNvSpPr/>
          <p:nvPr/>
        </p:nvSpPr>
        <p:spPr>
          <a:xfrm>
            <a:off x="7746419" y="3526768"/>
            <a:ext cx="2481664" cy="144115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Sharon Brook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Clare Davies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Solent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Ian Gatley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Lucy Harris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Aztec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Richard Cooper 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Sarah-Louise Trufitt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Thorpe Park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Sales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CBBFB3-6F9E-1C20-2163-744081F03877}"/>
              </a:ext>
            </a:extLst>
          </p:cNvPr>
          <p:cNvCxnSpPr>
            <a:cxnSpLocks/>
          </p:cNvCxnSpPr>
          <p:nvPr/>
        </p:nvCxnSpPr>
        <p:spPr>
          <a:xfrm>
            <a:off x="9015631" y="3321920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21F717A-285F-0ED3-CD8F-DD1741EA8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EE7326-FF46-252A-52AC-AE1E22C2FE21}"/>
              </a:ext>
            </a:extLst>
          </p:cNvPr>
          <p:cNvSpPr/>
          <p:nvPr/>
        </p:nvSpPr>
        <p:spPr>
          <a:xfrm>
            <a:off x="2836247" y="353512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Gemma Barratt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Spa Director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63F9F2-C2DD-2E2B-4DC4-73DE0DF0A77F}"/>
              </a:ext>
            </a:extLst>
          </p:cNvPr>
          <p:cNvCxnSpPr>
            <a:cxnSpLocks/>
          </p:cNvCxnSpPr>
          <p:nvPr/>
        </p:nvCxnSpPr>
        <p:spPr>
          <a:xfrm>
            <a:off x="6716964" y="3313084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FE9657FF-1E0F-902D-3E5F-0A2F8428A16F}"/>
              </a:ext>
            </a:extLst>
          </p:cNvPr>
          <p:cNvSpPr/>
          <p:nvPr/>
        </p:nvSpPr>
        <p:spPr>
          <a:xfrm>
            <a:off x="1148400" y="3544437"/>
            <a:ext cx="1269212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White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Commercial Performance Manager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DFAB858-9B21-C6B9-5712-5F3F4110273E}"/>
              </a:ext>
            </a:extLst>
          </p:cNvPr>
          <p:cNvCxnSpPr>
            <a:cxnSpLocks/>
          </p:cNvCxnSpPr>
          <p:nvPr/>
        </p:nvCxnSpPr>
        <p:spPr>
          <a:xfrm flipV="1">
            <a:off x="1764013" y="3334793"/>
            <a:ext cx="0" cy="2096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67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786</Words>
  <Application>Microsoft Office PowerPoint</Application>
  <PresentationFormat>Widescreen</PresentationFormat>
  <Paragraphs>349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Gill Sans Nova Light</vt:lpstr>
      <vt:lpstr>Tangier Light</vt:lpstr>
      <vt:lpstr>Office Theme</vt:lpstr>
      <vt:lpstr>Daniel Thwaites PLC Executive Team</vt:lpstr>
      <vt:lpstr>Horse Team</vt:lpstr>
      <vt:lpstr>Pub Operations</vt:lpstr>
      <vt:lpstr>Property</vt:lpstr>
      <vt:lpstr>Finance </vt:lpstr>
      <vt:lpstr>IT </vt:lpstr>
      <vt:lpstr> People Team</vt:lpstr>
      <vt:lpstr>Marketing</vt:lpstr>
      <vt:lpstr>Sales</vt:lpstr>
      <vt:lpstr>Hotels</vt:lpstr>
      <vt:lpstr>Inns</vt:lpstr>
      <vt:lpstr>Managed Houses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Murphy - Get Stoked</dc:creator>
  <cp:lastModifiedBy>Carol Manley</cp:lastModifiedBy>
  <cp:revision>141</cp:revision>
  <dcterms:created xsi:type="dcterms:W3CDTF">2022-09-07T08:41:38Z</dcterms:created>
  <dcterms:modified xsi:type="dcterms:W3CDTF">2026-03-31T07:51:21Z</dcterms:modified>
</cp:coreProperties>
</file>