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4"/>
  </p:notesMasterIdLst>
  <p:sldIdLst>
    <p:sldId id="579" r:id="rId2"/>
    <p:sldId id="609" r:id="rId3"/>
    <p:sldId id="592" r:id="rId4"/>
    <p:sldId id="605" r:id="rId5"/>
    <p:sldId id="581" r:id="rId6"/>
    <p:sldId id="604" r:id="rId7"/>
    <p:sldId id="601" r:id="rId8"/>
    <p:sldId id="607" r:id="rId9"/>
    <p:sldId id="608" r:id="rId10"/>
    <p:sldId id="598" r:id="rId11"/>
    <p:sldId id="599" r:id="rId12"/>
    <p:sldId id="589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7F2EB"/>
    <a:srgbClr val="A68732"/>
    <a:srgbClr val="1F422F"/>
    <a:srgbClr val="BA0C2F"/>
    <a:srgbClr val="3C3C3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786"/>
    <p:restoredTop sz="94719"/>
  </p:normalViewPr>
  <p:slideViewPr>
    <p:cSldViewPr snapToGrid="0">
      <p:cViewPr varScale="1">
        <p:scale>
          <a:sx n="102" d="100"/>
          <a:sy n="102" d="100"/>
        </p:scale>
        <p:origin x="90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E5BB563-A149-9C4A-B389-5CD3F431A64C}" type="datetimeFigureOut">
              <a:rPr lang="en-US" smtClean="0"/>
              <a:t>2/2/2026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D1A832-8830-3B49-90F8-6C077B5C190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12983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955613">
              <a:defRPr/>
            </a:pPr>
            <a:fld id="{1BD4A52A-3308-4E62-A241-5F2F6701583E}" type="slidenum">
              <a:rPr lang="en-GB">
                <a:solidFill>
                  <a:prstClr val="black"/>
                </a:solidFill>
                <a:latin typeface="Calibri" panose="020F0502020204030204"/>
              </a:rPr>
              <a:pPr defTabSz="955613">
                <a:defRPr/>
              </a:pPr>
              <a:t>1</a:t>
            </a:fld>
            <a:endParaRPr lang="en-GB" dirty="0">
              <a:solidFill>
                <a:prstClr val="black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378362202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955613">
              <a:defRPr/>
            </a:pPr>
            <a:fld id="{1BD4A52A-3308-4E62-A241-5F2F6701583E}" type="slidenum">
              <a:rPr lang="en-GB">
                <a:solidFill>
                  <a:prstClr val="black"/>
                </a:solidFill>
                <a:latin typeface="Calibri" panose="020F0502020204030204"/>
              </a:rPr>
              <a:pPr defTabSz="955613">
                <a:defRPr/>
              </a:pPr>
              <a:t>11</a:t>
            </a:fld>
            <a:endParaRPr lang="en-GB" dirty="0">
              <a:solidFill>
                <a:prstClr val="black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288199712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955613">
              <a:defRPr/>
            </a:pPr>
            <a:fld id="{1BD4A52A-3308-4E62-A241-5F2F6701583E}" type="slidenum">
              <a:rPr lang="en-GB">
                <a:solidFill>
                  <a:prstClr val="black"/>
                </a:solidFill>
                <a:latin typeface="Calibri" panose="020F0502020204030204"/>
              </a:rPr>
              <a:pPr defTabSz="955613">
                <a:defRPr/>
              </a:pPr>
              <a:t>12</a:t>
            </a:fld>
            <a:endParaRPr lang="en-GB" dirty="0">
              <a:solidFill>
                <a:prstClr val="black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124773433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AF0818A-D9E6-C09B-7702-97DF86D27C3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BD689C0-48C2-7468-D3A1-AA4F8CC8022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8EA727C-BA92-F42E-8F85-F76BD8EFDD2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C64A364-11B2-064E-B615-5EA1F00C700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955613">
              <a:defRPr/>
            </a:pPr>
            <a:fld id="{1BD4A52A-3308-4E62-A241-5F2F6701583E}" type="slidenum">
              <a:rPr lang="en-GB">
                <a:solidFill>
                  <a:prstClr val="black"/>
                </a:solidFill>
                <a:latin typeface="Calibri" panose="020F0502020204030204"/>
              </a:rPr>
              <a:pPr defTabSz="955613">
                <a:defRPr/>
              </a:pPr>
              <a:t>2</a:t>
            </a:fld>
            <a:endParaRPr lang="en-GB" dirty="0">
              <a:solidFill>
                <a:prstClr val="black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389667171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955613">
              <a:defRPr/>
            </a:pPr>
            <a:fld id="{1BD4A52A-3308-4E62-A241-5F2F6701583E}" type="slidenum">
              <a:rPr lang="en-GB">
                <a:solidFill>
                  <a:prstClr val="black"/>
                </a:solidFill>
                <a:latin typeface="Calibri" panose="020F0502020204030204"/>
              </a:rPr>
              <a:pPr defTabSz="955613">
                <a:defRPr/>
              </a:pPr>
              <a:t>3</a:t>
            </a:fld>
            <a:endParaRPr lang="en-GB" dirty="0">
              <a:solidFill>
                <a:prstClr val="black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425472660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955613">
              <a:defRPr/>
            </a:pPr>
            <a:fld id="{1BD4A52A-3308-4E62-A241-5F2F6701583E}" type="slidenum">
              <a:rPr lang="en-GB">
                <a:solidFill>
                  <a:prstClr val="black"/>
                </a:solidFill>
                <a:latin typeface="Calibri" panose="020F0502020204030204"/>
              </a:rPr>
              <a:pPr defTabSz="955613">
                <a:defRPr/>
              </a:pPr>
              <a:t>4</a:t>
            </a:fld>
            <a:endParaRPr lang="en-GB" dirty="0">
              <a:solidFill>
                <a:prstClr val="black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399991752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955613">
              <a:defRPr/>
            </a:pPr>
            <a:fld id="{1BD4A52A-3308-4E62-A241-5F2F6701583E}" type="slidenum">
              <a:rPr lang="en-GB">
                <a:solidFill>
                  <a:prstClr val="black"/>
                </a:solidFill>
                <a:latin typeface="Calibri" panose="020F0502020204030204"/>
              </a:rPr>
              <a:pPr defTabSz="955613">
                <a:defRPr/>
              </a:pPr>
              <a:t>5</a:t>
            </a:fld>
            <a:endParaRPr lang="en-GB" dirty="0">
              <a:solidFill>
                <a:prstClr val="black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384383477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955613">
              <a:defRPr/>
            </a:pPr>
            <a:fld id="{1BD4A52A-3308-4E62-A241-5F2F6701583E}" type="slidenum">
              <a:rPr lang="en-GB">
                <a:solidFill>
                  <a:prstClr val="black"/>
                </a:solidFill>
                <a:latin typeface="Calibri" panose="020F0502020204030204"/>
              </a:rPr>
              <a:pPr defTabSz="955613">
                <a:defRPr/>
              </a:pPr>
              <a:t>6</a:t>
            </a:fld>
            <a:endParaRPr lang="en-GB" dirty="0">
              <a:solidFill>
                <a:prstClr val="black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230327097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955613">
              <a:defRPr/>
            </a:pPr>
            <a:fld id="{1BD4A52A-3308-4E62-A241-5F2F6701583E}" type="slidenum">
              <a:rPr lang="en-GB">
                <a:solidFill>
                  <a:prstClr val="black"/>
                </a:solidFill>
                <a:latin typeface="Calibri" panose="020F0502020204030204"/>
              </a:rPr>
              <a:pPr defTabSz="955613">
                <a:defRPr/>
              </a:pPr>
              <a:t>7</a:t>
            </a:fld>
            <a:endParaRPr lang="en-GB" dirty="0">
              <a:solidFill>
                <a:prstClr val="black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339302237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955613">
              <a:defRPr/>
            </a:pPr>
            <a:fld id="{1BD4A52A-3308-4E62-A241-5F2F6701583E}" type="slidenum">
              <a:rPr lang="en-GB">
                <a:solidFill>
                  <a:prstClr val="black"/>
                </a:solidFill>
                <a:latin typeface="Calibri" panose="020F0502020204030204"/>
              </a:rPr>
              <a:pPr defTabSz="955613">
                <a:defRPr/>
              </a:pPr>
              <a:t>8</a:t>
            </a:fld>
            <a:endParaRPr lang="en-GB" dirty="0">
              <a:solidFill>
                <a:prstClr val="black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2954870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955613">
              <a:defRPr/>
            </a:pPr>
            <a:fld id="{1BD4A52A-3308-4E62-A241-5F2F6701583E}" type="slidenum">
              <a:rPr lang="en-GB">
                <a:solidFill>
                  <a:prstClr val="black"/>
                </a:solidFill>
                <a:latin typeface="Calibri" panose="020F0502020204030204"/>
              </a:rPr>
              <a:pPr defTabSz="955613">
                <a:defRPr/>
              </a:pPr>
              <a:t>10</a:t>
            </a:fld>
            <a:endParaRPr lang="en-GB" dirty="0">
              <a:solidFill>
                <a:prstClr val="black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14793309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EDE80A-A894-0409-9461-5FF1D8DC169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9844365-BC5D-8A4F-A066-C67794F4598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195F97-6A55-C4F1-C93A-F4BD216B06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777C0E-31C6-8144-A063-D7A37179A614}" type="datetimeFigureOut">
              <a:rPr lang="en-US" smtClean="0"/>
              <a:t>2/2/2026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D6D4B86-E311-73B8-F600-995F9F0D17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8B266B-29B0-591A-F519-925B4B374B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5197DE-BBA6-F74C-A8B0-C764787D67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80830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B53EB6-2AAA-D85C-AE68-43E8079D16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6A52ECB-A1E5-9159-76F4-C9DFB60DC8D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6D88B46-7826-6CE5-2630-7E899356694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A3EBA55-CA21-7712-D0D6-DA1EDD96DF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777C0E-31C6-8144-A063-D7A37179A614}" type="datetimeFigureOut">
              <a:rPr lang="en-US" smtClean="0"/>
              <a:t>2/2/2026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1DF28CF-2983-DAEB-82C5-A531C97325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BDB1990-504D-13D4-6632-7B1DA4647A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5197DE-BBA6-F74C-A8B0-C764787D67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29199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57AEDF-AB7A-EADD-E2D1-2842AF4B22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A049FEB-0217-78B5-DE86-6E5A333C4D6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548AFF9-758E-AC3C-7FE2-11D6797E25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777C0E-31C6-8144-A063-D7A37179A614}" type="datetimeFigureOut">
              <a:rPr lang="en-US" smtClean="0"/>
              <a:t>2/2/2026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E982D63-1CD4-3779-5926-C0CF9C45BB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4A8FE6-FE1B-A00F-9948-C331481FE0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5197DE-BBA6-F74C-A8B0-C764787D67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9856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74D63CE-46F4-E815-1296-94477599FB0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2023B07-27B0-001B-9B48-08CACB834DA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445C07D-60EC-0E17-F947-985567ED00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777C0E-31C6-8144-A063-D7A37179A614}" type="datetimeFigureOut">
              <a:rPr lang="en-US" smtClean="0"/>
              <a:t>2/2/2026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607B0DC-02F2-C1E9-8988-629D91DEAA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638CED1-0F80-3AF2-F90E-F37F8AFDE4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5197DE-BBA6-F74C-A8B0-C764787D67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193298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58680ED3-5F1B-00C6-6D01-D83242CB30AF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324586" y="808528"/>
            <a:ext cx="4525108" cy="229063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Picture Placeholder 6">
            <a:extLst>
              <a:ext uri="{FF2B5EF4-FFF2-40B4-BE49-F238E27FC236}">
                <a16:creationId xmlns:a16="http://schemas.microsoft.com/office/drawing/2014/main" id="{0B889CFE-1607-4A70-B822-B777F444E733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6424246" y="808528"/>
            <a:ext cx="4525108" cy="229063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Picture Placeholder 6">
            <a:extLst>
              <a:ext uri="{FF2B5EF4-FFF2-40B4-BE49-F238E27FC236}">
                <a16:creationId xmlns:a16="http://schemas.microsoft.com/office/drawing/2014/main" id="{4CEF77A3-A965-FEFE-418B-BB77FAB49B93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1324586" y="3470031"/>
            <a:ext cx="4525108" cy="229063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1" name="Picture Placeholder 6">
            <a:extLst>
              <a:ext uri="{FF2B5EF4-FFF2-40B4-BE49-F238E27FC236}">
                <a16:creationId xmlns:a16="http://schemas.microsoft.com/office/drawing/2014/main" id="{9F31B4AA-4525-4A25-E6CA-DEF4E7AAE4EB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424246" y="3470031"/>
            <a:ext cx="4525108" cy="2290638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988333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6">
            <a:extLst>
              <a:ext uri="{FF2B5EF4-FFF2-40B4-BE49-F238E27FC236}">
                <a16:creationId xmlns:a16="http://schemas.microsoft.com/office/drawing/2014/main" id="{6F58A755-06FC-211C-34D9-A61991F618B8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797048" y="808527"/>
            <a:ext cx="3259136" cy="4952142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8" name="Picture Placeholder 6">
            <a:extLst>
              <a:ext uri="{FF2B5EF4-FFF2-40B4-BE49-F238E27FC236}">
                <a16:creationId xmlns:a16="http://schemas.microsoft.com/office/drawing/2014/main" id="{FF673FDB-B986-1DDF-F8DD-097955F82AC3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4489818" y="808527"/>
            <a:ext cx="3259136" cy="4952142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Picture Placeholder 6">
            <a:extLst>
              <a:ext uri="{FF2B5EF4-FFF2-40B4-BE49-F238E27FC236}">
                <a16:creationId xmlns:a16="http://schemas.microsoft.com/office/drawing/2014/main" id="{BE82A530-4130-01FD-AFE5-8A6FD0DFEDC7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8182588" y="808527"/>
            <a:ext cx="3259136" cy="4952142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330284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1C33545F-52D8-72DB-1124-E82099305329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606925" y="0"/>
            <a:ext cx="7585075" cy="6858000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997841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AB80D29A-738B-98D1-070A-7FC9636BF2CB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7326313" cy="6858000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42025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DDF349BE-831E-FBC2-A5D7-73CB71E5C83B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796925" y="750889"/>
            <a:ext cx="4103688" cy="4864466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818739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9">
            <a:extLst>
              <a:ext uri="{FF2B5EF4-FFF2-40B4-BE49-F238E27FC236}">
                <a16:creationId xmlns:a16="http://schemas.microsoft.com/office/drawing/2014/main" id="{C7212ABB-90BD-C241-0440-87827CAE9F7A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7162555" y="750889"/>
            <a:ext cx="4103688" cy="4864466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006538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9">
            <a:extLst>
              <a:ext uri="{FF2B5EF4-FFF2-40B4-BE49-F238E27FC236}">
                <a16:creationId xmlns:a16="http://schemas.microsoft.com/office/drawing/2014/main" id="{C7212ABB-90BD-C241-0440-87827CAE9F7A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377354" y="750889"/>
            <a:ext cx="4888889" cy="4864466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06259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7F2FD5-36F6-72C6-5365-5B34C3C041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B613D67-6040-D77D-3333-539CA8E5B6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777C0E-31C6-8144-A063-D7A37179A614}" type="datetimeFigureOut">
              <a:rPr lang="en-US" smtClean="0"/>
              <a:t>2/2/2026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EFA5E78-A15F-9C30-A02B-8DFF920E5F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8A45BBD-9A61-BAC9-56C8-511E8A8C26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5197DE-BBA6-F74C-A8B0-C764787D67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547067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8EFDB02A-F265-F761-8E98-97322529F5E2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095866" y="2836985"/>
            <a:ext cx="2267926" cy="289547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8" name="Picture Placeholder 6">
            <a:extLst>
              <a:ext uri="{FF2B5EF4-FFF2-40B4-BE49-F238E27FC236}">
                <a16:creationId xmlns:a16="http://schemas.microsoft.com/office/drawing/2014/main" id="{FB37F869-5382-D247-5FD5-4BA35CD2FF2F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8828208" y="2836985"/>
            <a:ext cx="2267926" cy="289547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2" name="Picture Placeholder 6">
            <a:extLst>
              <a:ext uri="{FF2B5EF4-FFF2-40B4-BE49-F238E27FC236}">
                <a16:creationId xmlns:a16="http://schemas.microsoft.com/office/drawing/2014/main" id="{7A3DCADE-357E-4627-2B90-7659CDEFBC6E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3673313" y="2836985"/>
            <a:ext cx="2267926" cy="289547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3" name="Picture Placeholder 6">
            <a:extLst>
              <a:ext uri="{FF2B5EF4-FFF2-40B4-BE49-F238E27FC236}">
                <a16:creationId xmlns:a16="http://schemas.microsoft.com/office/drawing/2014/main" id="{6CB1A046-5702-760C-C4A1-795C32758743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250760" y="2836985"/>
            <a:ext cx="2267926" cy="2895478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291235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EF856D2A-4F8E-AF3D-0B19-8996B88AE7EE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231011" y="804926"/>
            <a:ext cx="2085975" cy="2084388"/>
          </a:xfrm>
          <a:prstGeom prst="ellipse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8" name="Picture Placeholder 6">
            <a:extLst>
              <a:ext uri="{FF2B5EF4-FFF2-40B4-BE49-F238E27FC236}">
                <a16:creationId xmlns:a16="http://schemas.microsoft.com/office/drawing/2014/main" id="{392ED73D-9755-82E0-EA30-F1109C61C50F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6443091" y="804926"/>
            <a:ext cx="2085975" cy="2084388"/>
          </a:xfrm>
          <a:prstGeom prst="ellipse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9" name="Picture Placeholder 6">
            <a:extLst>
              <a:ext uri="{FF2B5EF4-FFF2-40B4-BE49-F238E27FC236}">
                <a16:creationId xmlns:a16="http://schemas.microsoft.com/office/drawing/2014/main" id="{86AC6E5C-71A0-6D32-56AF-A588FECADD53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1231011" y="3426206"/>
            <a:ext cx="2085975" cy="2084388"/>
          </a:xfrm>
          <a:prstGeom prst="ellipse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10" name="Picture Placeholder 6">
            <a:extLst>
              <a:ext uri="{FF2B5EF4-FFF2-40B4-BE49-F238E27FC236}">
                <a16:creationId xmlns:a16="http://schemas.microsoft.com/office/drawing/2014/main" id="{C94C2A0A-BD39-0B7D-00A1-7FD365C5F181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443091" y="3426206"/>
            <a:ext cx="2085975" cy="2084388"/>
          </a:xfrm>
          <a:prstGeom prst="ellipse">
            <a:avLst/>
          </a:prstGeo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64498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0566F19C-649C-B5E8-014A-DB8CD3B0BE2E}"/>
              </a:ext>
            </a:extLst>
          </p:cNvPr>
          <p:cNvSpPr/>
          <p:nvPr userDrawn="1"/>
        </p:nvSpPr>
        <p:spPr>
          <a:xfrm>
            <a:off x="1231009" y="1816608"/>
            <a:ext cx="2085977" cy="362102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EF856D2A-4F8E-AF3D-0B19-8996B88AE7EE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231011" y="804926"/>
            <a:ext cx="2085975" cy="2084388"/>
          </a:xfrm>
          <a:prstGeom prst="ellipse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8" name="Picture Placeholder 6">
            <a:extLst>
              <a:ext uri="{FF2B5EF4-FFF2-40B4-BE49-F238E27FC236}">
                <a16:creationId xmlns:a16="http://schemas.microsoft.com/office/drawing/2014/main" id="{392ED73D-9755-82E0-EA30-F1109C61C50F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6327015" y="804926"/>
            <a:ext cx="2085975" cy="2084388"/>
          </a:xfrm>
          <a:prstGeom prst="ellipse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9" name="Picture Placeholder 6">
            <a:extLst>
              <a:ext uri="{FF2B5EF4-FFF2-40B4-BE49-F238E27FC236}">
                <a16:creationId xmlns:a16="http://schemas.microsoft.com/office/drawing/2014/main" id="{86AC6E5C-71A0-6D32-56AF-A588FECADD53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3779013" y="804926"/>
            <a:ext cx="2085975" cy="2084388"/>
          </a:xfrm>
          <a:prstGeom prst="ellipse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10" name="Picture Placeholder 6">
            <a:extLst>
              <a:ext uri="{FF2B5EF4-FFF2-40B4-BE49-F238E27FC236}">
                <a16:creationId xmlns:a16="http://schemas.microsoft.com/office/drawing/2014/main" id="{C94C2A0A-BD39-0B7D-00A1-7FD365C5F181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8875016" y="804926"/>
            <a:ext cx="2085975" cy="2084388"/>
          </a:xfrm>
          <a:prstGeom prst="ellipse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10E4E267-3327-0D6B-9F1F-56B46C24C173}"/>
              </a:ext>
            </a:extLst>
          </p:cNvPr>
          <p:cNvSpPr/>
          <p:nvPr userDrawn="1"/>
        </p:nvSpPr>
        <p:spPr>
          <a:xfrm>
            <a:off x="3779012" y="1816608"/>
            <a:ext cx="2085977" cy="362102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4EBFB161-122E-8BFD-9B68-78F5791FB513}"/>
              </a:ext>
            </a:extLst>
          </p:cNvPr>
          <p:cNvSpPr/>
          <p:nvPr userDrawn="1"/>
        </p:nvSpPr>
        <p:spPr>
          <a:xfrm>
            <a:off x="6327013" y="1847120"/>
            <a:ext cx="2085977" cy="362102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01AB7B2-AE4D-CF4E-7172-2E8A9A0D3521}"/>
              </a:ext>
            </a:extLst>
          </p:cNvPr>
          <p:cNvSpPr/>
          <p:nvPr userDrawn="1"/>
        </p:nvSpPr>
        <p:spPr>
          <a:xfrm>
            <a:off x="8875012" y="1816608"/>
            <a:ext cx="2085977" cy="362102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047818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DCD56B28-D125-D5CD-0526-299528001C03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2192000" cy="6858000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093447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55BDC671-F06B-C75C-9F61-D5A46ED05D01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8680450" y="0"/>
            <a:ext cx="3511550" cy="6858000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405708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3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F2F2C927-C7D6-B28C-66A9-BEFAC872B48E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3832879" y="-968188"/>
            <a:ext cx="11079909" cy="8875059"/>
          </a:xfrm>
          <a:prstGeom prst="ellipse">
            <a:avLst/>
          </a:prstGeo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1071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4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6">
            <a:extLst>
              <a:ext uri="{FF2B5EF4-FFF2-40B4-BE49-F238E27FC236}">
                <a16:creationId xmlns:a16="http://schemas.microsoft.com/office/drawing/2014/main" id="{FDE05672-3CB5-9E64-0596-5A20E56D4E6B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2705535" y="2285999"/>
            <a:ext cx="1742767" cy="1741441"/>
          </a:xfrm>
          <a:prstGeom prst="ellipse">
            <a:avLst/>
          </a:prstGeom>
          <a:ln w="31750">
            <a:solidFill>
              <a:srgbClr val="F7F2EB"/>
            </a:solidFill>
          </a:ln>
        </p:spPr>
        <p:txBody>
          <a:bodyPr/>
          <a:lstStyle/>
          <a:p>
            <a:endParaRPr lang="en-US" dirty="0"/>
          </a:p>
        </p:txBody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3D37E528-C0F5-E70D-1D5E-67EA0BBDF18E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5224616" y="2285999"/>
            <a:ext cx="1742767" cy="1741441"/>
          </a:xfrm>
          <a:prstGeom prst="ellipse">
            <a:avLst/>
          </a:prstGeom>
          <a:ln w="31750">
            <a:solidFill>
              <a:srgbClr val="F7F2EB"/>
            </a:solidFill>
          </a:ln>
        </p:spPr>
        <p:txBody>
          <a:bodyPr/>
          <a:lstStyle/>
          <a:p>
            <a:endParaRPr lang="en-US" dirty="0"/>
          </a:p>
        </p:txBody>
      </p:sp>
      <p:sp>
        <p:nvSpPr>
          <p:cNvPr id="8" name="Picture Placeholder 6">
            <a:extLst>
              <a:ext uri="{FF2B5EF4-FFF2-40B4-BE49-F238E27FC236}">
                <a16:creationId xmlns:a16="http://schemas.microsoft.com/office/drawing/2014/main" id="{CFCD7667-F744-BE82-24FA-0D026E0B8292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7743697" y="2285999"/>
            <a:ext cx="1742767" cy="1741441"/>
          </a:xfrm>
          <a:prstGeom prst="ellipse">
            <a:avLst/>
          </a:prstGeom>
          <a:ln w="31750">
            <a:solidFill>
              <a:srgbClr val="F7F2EB"/>
            </a:solidFill>
          </a:ln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4177868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5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C05FD2A0-9339-E6C8-833D-7FA6BD3E4A5C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304925" y="871304"/>
            <a:ext cx="4791075" cy="4792662"/>
          </a:xfrm>
          <a:prstGeom prst="ellipse">
            <a:avLst/>
          </a:prstGeo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2839922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6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CB25AF0F-CBCF-9310-D1C5-18A1C56ACA30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7180729" y="-827368"/>
            <a:ext cx="8512735" cy="8512736"/>
          </a:xfrm>
          <a:prstGeom prst="ellipse">
            <a:avLst/>
          </a:prstGeo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6345281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7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DE202142-44A0-9686-D782-0A69D3B351A2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1143000"/>
            <a:ext cx="8418513" cy="2406650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15284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AEC439-1772-E005-653F-9C63B7DF1C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5814C7-21AA-FE2A-6089-5CCAD9EA86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EDE88F9-FF8A-0C9F-DADC-4CBF2F6146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777C0E-31C6-8144-A063-D7A37179A614}" type="datetimeFigureOut">
              <a:rPr lang="en-US" smtClean="0"/>
              <a:t>2/2/2026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9967A3B-8E94-0020-7258-1E8723DEEF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5602490-9979-2EAC-4258-62E89B368B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5197DE-BBA6-F74C-A8B0-C764787D67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61265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D8ED67-4F2D-35DD-0974-F4DECD2EEE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E084180-799A-485C-1D2E-250AF9AA195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B755CA-17FF-5385-CDA2-BB852BB88B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777C0E-31C6-8144-A063-D7A37179A614}" type="datetimeFigureOut">
              <a:rPr lang="en-US" smtClean="0"/>
              <a:t>2/2/2026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DD853D-51AA-21C6-8F37-1EE0761C18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D1488E6-5C31-71FA-8CB3-9A12E87B79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5197DE-BBA6-F74C-A8B0-C764787D67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7892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AD4E06-5509-AD86-5672-DF9D11506B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0C0424-386A-8110-A299-30092BFFC07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4066A9F-E5B7-505F-90DE-E62F702251E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D6F8431-78BF-D29D-DEDD-34AE104220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777C0E-31C6-8144-A063-D7A37179A614}" type="datetimeFigureOut">
              <a:rPr lang="en-US" smtClean="0"/>
              <a:t>2/2/2026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E89356A-EE57-E4DC-CED9-44C78D5255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896211E-35C4-FEAB-02A6-DD19C96E39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5197DE-BBA6-F74C-A8B0-C764787D67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48652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119F08-7899-43AC-FB53-61AF86CD6D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D47435A-9F52-FA76-5BD0-B034AD31F1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D13584B-8545-EE10-0855-336CDE75BA3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DA5E9AB-3F46-2601-627F-822A435ABFB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E8616B1-1F85-EDAA-618D-1EE94CC4025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DC8A049-8760-F26D-41F0-0425886663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777C0E-31C6-8144-A063-D7A37179A614}" type="datetimeFigureOut">
              <a:rPr lang="en-US" smtClean="0"/>
              <a:t>2/2/2026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1A5E7F3-CC96-184E-E34F-8ABB7D803C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15885F5-5EF3-2827-90B4-D9A5FB123F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5197DE-BBA6-F74C-A8B0-C764787D67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43363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E865CE-6DEB-99FB-9D08-51394366BE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7D4939D-EDDF-D218-EBDA-99D627EEAB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777C0E-31C6-8144-A063-D7A37179A614}" type="datetimeFigureOut">
              <a:rPr lang="en-US" smtClean="0"/>
              <a:t>2/2/2026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D6F50ED-0128-76FA-3282-BCC016CE43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781AC84-4313-FFC6-5C97-9F3E1B22FE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5197DE-BBA6-F74C-A8B0-C764787D67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67155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398E276-9248-6DD7-2441-93BA3B30C2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777C0E-31C6-8144-A063-D7A37179A614}" type="datetimeFigureOut">
              <a:rPr lang="en-US" smtClean="0"/>
              <a:t>2/2/2026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C49E017-F237-BBD3-80E3-F399AF822B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C5641C8-289F-B5BE-4FA2-ED084ED91B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5197DE-BBA6-F74C-A8B0-C764787D67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90428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4EEF79-8DB2-7C3C-BA53-C1B7CDBD3E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D13AC9-FA7B-2D0D-2D3D-09547D9C7F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B4E4AE0-98D1-56C4-CF09-C9D5FCA67D7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EE45C9-1476-419F-145B-A2C5839C09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777C0E-31C6-8144-A063-D7A37179A614}" type="datetimeFigureOut">
              <a:rPr lang="en-US" smtClean="0"/>
              <a:t>2/2/2026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1C87B38-0BA6-6609-94F2-36850151CD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7698830-E833-8E2C-02AD-8E9B436C75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5197DE-BBA6-F74C-A8B0-C764787D67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2909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E641647-A236-FCD2-8472-58D2548753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CE4C855-F245-46EB-8D64-7F2B8605EC1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16E5DFE-9586-7455-77B3-B7BBFCCAA61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777C0E-31C6-8144-A063-D7A37179A614}" type="datetimeFigureOut">
              <a:rPr lang="en-US" smtClean="0"/>
              <a:t>2/2/2026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BC46D30-D046-19C9-A1D6-0E1BA3BA591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2BA847A-2C82-2BBC-E68C-2DFFA94DA72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5197DE-BBA6-F74C-A8B0-C764787D67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44611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6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  <p:sldLayoutId id="2147483662" r:id="rId15"/>
    <p:sldLayoutId id="2147483663" r:id="rId16"/>
    <p:sldLayoutId id="2147483664" r:id="rId17"/>
    <p:sldLayoutId id="2147483665" r:id="rId18"/>
    <p:sldLayoutId id="2147483668" r:id="rId19"/>
    <p:sldLayoutId id="2147483667" r:id="rId20"/>
    <p:sldLayoutId id="2147483669" r:id="rId21"/>
    <p:sldLayoutId id="2147483670" r:id="rId22"/>
    <p:sldLayoutId id="2147483671" r:id="rId23"/>
    <p:sldLayoutId id="2147483672" r:id="rId24"/>
    <p:sldLayoutId id="2147483673" r:id="rId25"/>
    <p:sldLayoutId id="2147483674" r:id="rId26"/>
    <p:sldLayoutId id="2147483675" r:id="rId27"/>
    <p:sldLayoutId id="2147483676" r:id="rId28"/>
    <p:sldLayoutId id="2147483677" r:id="rId2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7F2E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7B6C1A-D24D-487C-8C21-EB4650FC30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3462" y="292177"/>
            <a:ext cx="10515600" cy="672105"/>
          </a:xfrm>
        </p:spPr>
        <p:txBody>
          <a:bodyPr>
            <a:normAutofit/>
          </a:bodyPr>
          <a:lstStyle/>
          <a:p>
            <a:r>
              <a:rPr lang="en-GB" sz="3600" dirty="0">
                <a:solidFill>
                  <a:srgbClr val="A68732"/>
                </a:solidFill>
                <a:latin typeface="Tangier Light" panose="02000607090000020003" pitchFamily="50" charset="0"/>
                <a:cs typeface="Arial" panose="020B0604020202020204" pitchFamily="34" charset="0"/>
              </a:rPr>
              <a:t>Daniel Thwaites PLC Executive Team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741E9D5-EEE7-4304-8EB0-BF89CE528C05}"/>
              </a:ext>
            </a:extLst>
          </p:cNvPr>
          <p:cNvSpPr/>
          <p:nvPr/>
        </p:nvSpPr>
        <p:spPr>
          <a:xfrm>
            <a:off x="4844901" y="1500486"/>
            <a:ext cx="1231784" cy="847288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Rick Bailey</a:t>
            </a:r>
            <a:endParaRPr kumimoji="0" lang="en-GB" sz="1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Executive Chairman</a:t>
            </a:r>
            <a:endParaRPr kumimoji="0" lang="en-GB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F4F57ADA-BC0E-4F2F-9115-7D4EABF53DD2}"/>
              </a:ext>
            </a:extLst>
          </p:cNvPr>
          <p:cNvSpPr/>
          <p:nvPr/>
        </p:nvSpPr>
        <p:spPr>
          <a:xfrm>
            <a:off x="1507658" y="4265309"/>
            <a:ext cx="1231784" cy="847288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Nova Light" panose="020B0302020104020203" pitchFamily="34" charset="0"/>
                <a:cs typeface="Arial" panose="020B0604020202020204" pitchFamily="34" charset="0"/>
              </a:rPr>
              <a:t>Mick Horan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Operations Director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Nova Light" panose="020B0302020104020203" pitchFamily="34" charset="0"/>
                <a:cs typeface="Arial" panose="020B0604020202020204" pitchFamily="34" charset="0"/>
              </a:rPr>
              <a:t>Inns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0830DD2F-52D7-46F3-A740-713C8D7B5D44}"/>
              </a:ext>
            </a:extLst>
          </p:cNvPr>
          <p:cNvSpPr/>
          <p:nvPr/>
        </p:nvSpPr>
        <p:spPr>
          <a:xfrm>
            <a:off x="2889569" y="4265309"/>
            <a:ext cx="1231784" cy="847288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Nova Light" panose="020B0302020104020203" pitchFamily="34" charset="0"/>
                <a:cs typeface="Arial" panose="020B0604020202020204" pitchFamily="34" charset="0"/>
              </a:rPr>
              <a:t>Andrew Buchanan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Operations Director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Nova Light" panose="020B0302020104020203" pitchFamily="34" charset="0"/>
                <a:cs typeface="Arial" panose="020B0604020202020204" pitchFamily="34" charset="0"/>
              </a:rPr>
              <a:t>Pubs &amp; Brewing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D644EE9-64D8-43BC-ACB1-5317298AE1F3}"/>
              </a:ext>
            </a:extLst>
          </p:cNvPr>
          <p:cNvSpPr/>
          <p:nvPr/>
        </p:nvSpPr>
        <p:spPr>
          <a:xfrm>
            <a:off x="4229009" y="4251919"/>
            <a:ext cx="1231784" cy="847288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sz="1000" b="1" dirty="0">
              <a:solidFill>
                <a:prstClr val="black"/>
              </a:solidFill>
              <a:latin typeface="Gill Sans Nova Light" panose="020B03020201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Chris Hill</a:t>
            </a:r>
            <a:endParaRPr kumimoji="0" lang="en-GB" sz="1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Operations Director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Nova Light" panose="020B0302020104020203" pitchFamily="34" charset="0"/>
                <a:cs typeface="Arial" panose="020B0604020202020204" pitchFamily="34" charset="0"/>
              </a:rPr>
              <a:t>Hotels &amp; Spas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40F311DE-7540-4F6C-83D3-481573250907}"/>
              </a:ext>
            </a:extLst>
          </p:cNvPr>
          <p:cNvSpPr/>
          <p:nvPr/>
        </p:nvSpPr>
        <p:spPr>
          <a:xfrm>
            <a:off x="5539093" y="4258701"/>
            <a:ext cx="1231784" cy="847288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Jason Royal</a:t>
            </a:r>
            <a:endParaRPr kumimoji="0" lang="en-GB" sz="1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Director of People &amp; Development</a:t>
            </a:r>
            <a:endParaRPr kumimoji="0" lang="en-GB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5112F63-C8DE-4F02-A7C6-DCBED353CA50}"/>
              </a:ext>
            </a:extLst>
          </p:cNvPr>
          <p:cNvSpPr/>
          <p:nvPr/>
        </p:nvSpPr>
        <p:spPr>
          <a:xfrm>
            <a:off x="6882729" y="4250578"/>
            <a:ext cx="1231784" cy="847288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Danny Martin</a:t>
            </a:r>
            <a:endParaRPr kumimoji="0" lang="en-GB" sz="1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Nova Light" panose="020B0302020104020203" pitchFamily="34" charset="0"/>
                <a:cs typeface="Arial" panose="020B0604020202020204" pitchFamily="34" charset="0"/>
              </a:rPr>
              <a:t>Marketing </a:t>
            </a: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Director</a:t>
            </a:r>
            <a:endParaRPr kumimoji="0" lang="en-GB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9D009656-8BC4-42ED-B8EB-88B4DCD57BEB}"/>
              </a:ext>
            </a:extLst>
          </p:cNvPr>
          <p:cNvSpPr/>
          <p:nvPr/>
        </p:nvSpPr>
        <p:spPr>
          <a:xfrm>
            <a:off x="8230559" y="4250578"/>
            <a:ext cx="1231784" cy="847288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Nova Light" panose="020B0302020104020203" pitchFamily="34" charset="0"/>
                <a:cs typeface="Arial" panose="020B0604020202020204" pitchFamily="34" charset="0"/>
              </a:rPr>
              <a:t>Jim Francis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Estates Director</a:t>
            </a:r>
            <a:r>
              <a:rPr kumimoji="0" lang="en-GB" sz="1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Nova Light" panose="020B0302020104020203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9DD412B7-1D21-47F9-9BD0-73D3ABCF451B}"/>
              </a:ext>
            </a:extLst>
          </p:cNvPr>
          <p:cNvSpPr/>
          <p:nvPr/>
        </p:nvSpPr>
        <p:spPr>
          <a:xfrm>
            <a:off x="9578389" y="4250578"/>
            <a:ext cx="1231784" cy="847288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Kevin Wood</a:t>
            </a:r>
            <a:endParaRPr kumimoji="0" lang="en-GB" sz="1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Finance Director</a:t>
            </a:r>
            <a:endParaRPr kumimoji="0" lang="en-GB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</p:txBody>
      </p: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9689F4D3-38FF-4A4F-AC9A-A06C3BFF3390}"/>
              </a:ext>
            </a:extLst>
          </p:cNvPr>
          <p:cNvCxnSpPr>
            <a:cxnSpLocks/>
          </p:cNvCxnSpPr>
          <p:nvPr/>
        </p:nvCxnSpPr>
        <p:spPr>
          <a:xfrm>
            <a:off x="5495514" y="2344261"/>
            <a:ext cx="6926" cy="170785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EA41B598-AAA0-4307-876C-7FBA3B8D5D9B}"/>
              </a:ext>
            </a:extLst>
          </p:cNvPr>
          <p:cNvCxnSpPr>
            <a:cxnSpLocks/>
          </p:cNvCxnSpPr>
          <p:nvPr/>
        </p:nvCxnSpPr>
        <p:spPr>
          <a:xfrm>
            <a:off x="2170099" y="4048600"/>
            <a:ext cx="7969772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7B38C2A4-14F0-4292-A268-3FD2BC34A0D0}"/>
              </a:ext>
            </a:extLst>
          </p:cNvPr>
          <p:cNvCxnSpPr>
            <a:cxnSpLocks/>
          </p:cNvCxnSpPr>
          <p:nvPr/>
        </p:nvCxnSpPr>
        <p:spPr>
          <a:xfrm>
            <a:off x="2186764" y="4048600"/>
            <a:ext cx="0" cy="20197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id="{84D460D3-A1C5-47FE-96F0-4AD536D7E24D}"/>
              </a:ext>
            </a:extLst>
          </p:cNvPr>
          <p:cNvCxnSpPr>
            <a:cxnSpLocks/>
          </p:cNvCxnSpPr>
          <p:nvPr/>
        </p:nvCxnSpPr>
        <p:spPr>
          <a:xfrm>
            <a:off x="3505461" y="4048600"/>
            <a:ext cx="0" cy="20197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>
            <a:extLst>
              <a:ext uri="{FF2B5EF4-FFF2-40B4-BE49-F238E27FC236}">
                <a16:creationId xmlns:a16="http://schemas.microsoft.com/office/drawing/2014/main" id="{9A2C59E8-4808-4C3C-B5D2-CF2B844651CD}"/>
              </a:ext>
            </a:extLst>
          </p:cNvPr>
          <p:cNvCxnSpPr>
            <a:cxnSpLocks/>
          </p:cNvCxnSpPr>
          <p:nvPr/>
        </p:nvCxnSpPr>
        <p:spPr>
          <a:xfrm>
            <a:off x="4844901" y="4048600"/>
            <a:ext cx="0" cy="20197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>
            <a:extLst>
              <a:ext uri="{FF2B5EF4-FFF2-40B4-BE49-F238E27FC236}">
                <a16:creationId xmlns:a16="http://schemas.microsoft.com/office/drawing/2014/main" id="{5065D066-352B-4D26-8C61-F7602E9707F8}"/>
              </a:ext>
            </a:extLst>
          </p:cNvPr>
          <p:cNvCxnSpPr>
            <a:cxnSpLocks/>
          </p:cNvCxnSpPr>
          <p:nvPr/>
        </p:nvCxnSpPr>
        <p:spPr>
          <a:xfrm>
            <a:off x="6154985" y="4063331"/>
            <a:ext cx="0" cy="20197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>
            <a:extLst>
              <a:ext uri="{FF2B5EF4-FFF2-40B4-BE49-F238E27FC236}">
                <a16:creationId xmlns:a16="http://schemas.microsoft.com/office/drawing/2014/main" id="{EE9D5793-17D7-44B5-AA17-2327D9F78CEF}"/>
              </a:ext>
            </a:extLst>
          </p:cNvPr>
          <p:cNvCxnSpPr>
            <a:cxnSpLocks/>
          </p:cNvCxnSpPr>
          <p:nvPr/>
        </p:nvCxnSpPr>
        <p:spPr>
          <a:xfrm>
            <a:off x="7494212" y="4048600"/>
            <a:ext cx="0" cy="20197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3E966AE6-3B3A-4D13-843C-F007AFCE7D47}"/>
              </a:ext>
            </a:extLst>
          </p:cNvPr>
          <p:cNvCxnSpPr>
            <a:cxnSpLocks/>
          </p:cNvCxnSpPr>
          <p:nvPr/>
        </p:nvCxnSpPr>
        <p:spPr>
          <a:xfrm>
            <a:off x="8846451" y="4048600"/>
            <a:ext cx="0" cy="20197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>
            <a:extLst>
              <a:ext uri="{FF2B5EF4-FFF2-40B4-BE49-F238E27FC236}">
                <a16:creationId xmlns:a16="http://schemas.microsoft.com/office/drawing/2014/main" id="{4A820B79-6D9F-4671-B32C-87DC39B597B5}"/>
              </a:ext>
            </a:extLst>
          </p:cNvPr>
          <p:cNvCxnSpPr>
            <a:cxnSpLocks/>
          </p:cNvCxnSpPr>
          <p:nvPr/>
        </p:nvCxnSpPr>
        <p:spPr>
          <a:xfrm>
            <a:off x="10121103" y="4037669"/>
            <a:ext cx="0" cy="20197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Picture 6">
            <a:extLst>
              <a:ext uri="{FF2B5EF4-FFF2-40B4-BE49-F238E27FC236}">
                <a16:creationId xmlns:a16="http://schemas.microsoft.com/office/drawing/2014/main" id="{E23B6951-E79B-A04F-E92B-C43FA3C4118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31768" y="6036481"/>
            <a:ext cx="2928463" cy="356315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FBF4D175-F5F1-36C2-622E-E5B5C543A7D3}"/>
              </a:ext>
            </a:extLst>
          </p:cNvPr>
          <p:cNvSpPr/>
          <p:nvPr/>
        </p:nvSpPr>
        <p:spPr>
          <a:xfrm>
            <a:off x="6125258" y="2620396"/>
            <a:ext cx="1453844" cy="847288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Leah Richardson</a:t>
            </a:r>
            <a:endParaRPr kumimoji="0" lang="en-GB" sz="1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Nova Light" panose="020B0302020104020203" pitchFamily="34" charset="0"/>
                <a:cs typeface="Arial" panose="020B0604020202020204" pitchFamily="34" charset="0"/>
              </a:rPr>
              <a:t>Executive Assistant &amp; Internal Comms Support</a:t>
            </a: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E9B0643B-CA45-B106-F91F-363CE001F3F2}"/>
              </a:ext>
            </a:extLst>
          </p:cNvPr>
          <p:cNvCxnSpPr>
            <a:cxnSpLocks/>
          </p:cNvCxnSpPr>
          <p:nvPr/>
        </p:nvCxnSpPr>
        <p:spPr>
          <a:xfrm flipV="1">
            <a:off x="5502440" y="3044040"/>
            <a:ext cx="615892" cy="708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9635270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7F2E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7B6C1A-D24D-487C-8C21-EB4650FC30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2308" y="229146"/>
            <a:ext cx="10515600" cy="672105"/>
          </a:xfrm>
        </p:spPr>
        <p:txBody>
          <a:bodyPr>
            <a:normAutofit/>
          </a:bodyPr>
          <a:lstStyle/>
          <a:p>
            <a:r>
              <a:rPr lang="en-GB" sz="3600" dirty="0">
                <a:solidFill>
                  <a:srgbClr val="A68732"/>
                </a:solidFill>
                <a:latin typeface="Tangier Light" panose="02000607090000020003" pitchFamily="50" charset="0"/>
                <a:cs typeface="Arial" panose="020B0604020202020204" pitchFamily="34" charset="0"/>
              </a:rPr>
              <a:t>Hotels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741E9D5-EEE7-4304-8EB0-BF89CE528C05}"/>
              </a:ext>
            </a:extLst>
          </p:cNvPr>
          <p:cNvSpPr/>
          <p:nvPr/>
        </p:nvSpPr>
        <p:spPr>
          <a:xfrm>
            <a:off x="2729547" y="1588003"/>
            <a:ext cx="1463040" cy="847288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Chris Hill</a:t>
            </a:r>
            <a:endParaRPr kumimoji="0" lang="en-GB" sz="1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Nova Light" panose="020B0302020104020203" pitchFamily="34" charset="0"/>
                <a:cs typeface="Arial" panose="020B0604020202020204" pitchFamily="34" charset="0"/>
              </a:rPr>
              <a:t>Operations Director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Hotels &amp; Spas</a:t>
            </a:r>
            <a:endParaRPr kumimoji="0" lang="en-GB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</p:txBody>
      </p: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3043A8DA-C9B9-4D39-80BE-D71940D7EBE3}"/>
              </a:ext>
            </a:extLst>
          </p:cNvPr>
          <p:cNvCxnSpPr>
            <a:cxnSpLocks/>
          </p:cNvCxnSpPr>
          <p:nvPr/>
        </p:nvCxnSpPr>
        <p:spPr>
          <a:xfrm>
            <a:off x="6272612" y="2734355"/>
            <a:ext cx="0" cy="20197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EA41B598-AAA0-4307-876C-7FBA3B8D5D9B}"/>
              </a:ext>
            </a:extLst>
          </p:cNvPr>
          <p:cNvCxnSpPr>
            <a:cxnSpLocks/>
          </p:cNvCxnSpPr>
          <p:nvPr/>
        </p:nvCxnSpPr>
        <p:spPr>
          <a:xfrm>
            <a:off x="3459764" y="2734355"/>
            <a:ext cx="2812848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Connector 64">
            <a:extLst>
              <a:ext uri="{FF2B5EF4-FFF2-40B4-BE49-F238E27FC236}">
                <a16:creationId xmlns:a16="http://schemas.microsoft.com/office/drawing/2014/main" id="{C67BB1F3-FEC3-4B1B-B795-944EDFA6BFD8}"/>
              </a:ext>
            </a:extLst>
          </p:cNvPr>
          <p:cNvCxnSpPr>
            <a:cxnSpLocks/>
          </p:cNvCxnSpPr>
          <p:nvPr/>
        </p:nvCxnSpPr>
        <p:spPr>
          <a:xfrm>
            <a:off x="4663989" y="2736761"/>
            <a:ext cx="0" cy="205756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13E4EF4D-288C-43AD-9426-F78E26A3D16D}"/>
              </a:ext>
            </a:extLst>
          </p:cNvPr>
          <p:cNvCxnSpPr>
            <a:cxnSpLocks/>
          </p:cNvCxnSpPr>
          <p:nvPr/>
        </p:nvCxnSpPr>
        <p:spPr>
          <a:xfrm>
            <a:off x="3461067" y="2443750"/>
            <a:ext cx="0" cy="1694113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Rectangle 2">
            <a:extLst>
              <a:ext uri="{FF2B5EF4-FFF2-40B4-BE49-F238E27FC236}">
                <a16:creationId xmlns:a16="http://schemas.microsoft.com/office/drawing/2014/main" id="{C845FC35-571D-BFCD-BD2B-081B7A9836F3}"/>
              </a:ext>
            </a:extLst>
          </p:cNvPr>
          <p:cNvSpPr/>
          <p:nvPr/>
        </p:nvSpPr>
        <p:spPr>
          <a:xfrm>
            <a:off x="5615951" y="2953862"/>
            <a:ext cx="1259639" cy="847288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Nova Light" panose="020B0302020104020203" pitchFamily="34" charset="0"/>
                <a:cs typeface="Arial" panose="020B0604020202020204" pitchFamily="34" charset="0"/>
              </a:rPr>
              <a:t>Chris Spencer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Hotel Operations Support</a:t>
            </a:r>
            <a:endParaRPr kumimoji="0" lang="en-GB" sz="100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061A7C83-25CF-757B-8753-83EBCF968BD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31768" y="6036481"/>
            <a:ext cx="2928463" cy="356315"/>
          </a:xfrm>
          <a:prstGeom prst="rect">
            <a:avLst/>
          </a:prstGeom>
        </p:spPr>
      </p:pic>
      <p:sp>
        <p:nvSpPr>
          <p:cNvPr id="17" name="Rectangle 16">
            <a:extLst>
              <a:ext uri="{FF2B5EF4-FFF2-40B4-BE49-F238E27FC236}">
                <a16:creationId xmlns:a16="http://schemas.microsoft.com/office/drawing/2014/main" id="{4211C8DC-619D-A962-2C2B-5C3F40735AB2}"/>
              </a:ext>
            </a:extLst>
          </p:cNvPr>
          <p:cNvSpPr/>
          <p:nvPr/>
        </p:nvSpPr>
        <p:spPr>
          <a:xfrm>
            <a:off x="4693756" y="4376725"/>
            <a:ext cx="1231784" cy="847288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Jeremy Pardy</a:t>
            </a:r>
          </a:p>
          <a:p>
            <a:pPr lvl="0" algn="ctr">
              <a:defRPr/>
            </a:pP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Solent Hotel GM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CB15EBDC-A19C-7DC1-56E6-82C785A9AAF0}"/>
              </a:ext>
            </a:extLst>
          </p:cNvPr>
          <p:cNvSpPr/>
          <p:nvPr/>
        </p:nvSpPr>
        <p:spPr>
          <a:xfrm>
            <a:off x="3304117" y="4369950"/>
            <a:ext cx="1231784" cy="847288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Nadine Rees</a:t>
            </a:r>
          </a:p>
          <a:p>
            <a:pPr lvl="0" algn="ctr">
              <a:defRPr/>
            </a:pP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Aztec Hotel GM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3EBF3096-9E63-A94A-0CB4-6C166A6B9022}"/>
              </a:ext>
            </a:extLst>
          </p:cNvPr>
          <p:cNvSpPr/>
          <p:nvPr/>
        </p:nvSpPr>
        <p:spPr>
          <a:xfrm>
            <a:off x="7466742" y="4363175"/>
            <a:ext cx="1231784" cy="847288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Andrew Hollett</a:t>
            </a:r>
          </a:p>
          <a:p>
            <a:pPr lvl="0" algn="ctr">
              <a:defRPr/>
            </a:pP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Kettering Park Hotel GM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9B282723-9244-0B8E-51C9-3A867E0DAA89}"/>
              </a:ext>
            </a:extLst>
          </p:cNvPr>
          <p:cNvSpPr/>
          <p:nvPr/>
        </p:nvSpPr>
        <p:spPr>
          <a:xfrm>
            <a:off x="1861964" y="4376725"/>
            <a:ext cx="1231784" cy="847288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Mike Vincent</a:t>
            </a:r>
          </a:p>
          <a:p>
            <a:pPr lvl="0" algn="ctr">
              <a:defRPr/>
            </a:pP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Langdale Hotel GM</a:t>
            </a: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3DFCC670-5505-FFA2-07AD-3884174EB2D4}"/>
              </a:ext>
            </a:extLst>
          </p:cNvPr>
          <p:cNvSpPr/>
          <p:nvPr/>
        </p:nvSpPr>
        <p:spPr>
          <a:xfrm>
            <a:off x="472325" y="4376725"/>
            <a:ext cx="1231784" cy="847288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Paul Nixon</a:t>
            </a:r>
          </a:p>
          <a:p>
            <a:pPr lvl="0" algn="ctr">
              <a:defRPr/>
            </a:pP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Thorpe Park Hotel GM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69613294-E8C2-AD9C-BA3C-A9490BC15E73}"/>
              </a:ext>
            </a:extLst>
          </p:cNvPr>
          <p:cNvSpPr/>
          <p:nvPr/>
        </p:nvSpPr>
        <p:spPr>
          <a:xfrm>
            <a:off x="8850089" y="4363175"/>
            <a:ext cx="1231784" cy="847288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Jose Gomez</a:t>
            </a:r>
          </a:p>
          <a:p>
            <a:pPr lvl="0" algn="ctr">
              <a:defRPr/>
            </a:pP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North Lakes Hotel GM</a:t>
            </a: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30F2BDA2-B160-5C5F-2155-F8073B45A13A}"/>
              </a:ext>
            </a:extLst>
          </p:cNvPr>
          <p:cNvSpPr/>
          <p:nvPr/>
        </p:nvSpPr>
        <p:spPr>
          <a:xfrm>
            <a:off x="6083395" y="4369950"/>
            <a:ext cx="1231784" cy="847288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Barbara Simms</a:t>
            </a:r>
          </a:p>
          <a:p>
            <a:pPr lvl="0" algn="ctr">
              <a:defRPr/>
            </a:pP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Cottons Hotel GM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AA0083A6-CDD5-30D5-F941-F5DE77E90A1D}"/>
              </a:ext>
            </a:extLst>
          </p:cNvPr>
          <p:cNvSpPr/>
          <p:nvPr/>
        </p:nvSpPr>
        <p:spPr>
          <a:xfrm>
            <a:off x="10233436" y="4363175"/>
            <a:ext cx="1231784" cy="847288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Nova Light" panose="020B0302020104020203" pitchFamily="34" charset="0"/>
                <a:cs typeface="Arial" panose="020B0604020202020204" pitchFamily="34" charset="0"/>
              </a:rPr>
              <a:t>Oliver Stott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Middletons GM</a:t>
            </a:r>
            <a:endParaRPr kumimoji="0" lang="en-GB" sz="100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</p:txBody>
      </p: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EF511BF4-3317-7341-2516-2A15ACA0B342}"/>
              </a:ext>
            </a:extLst>
          </p:cNvPr>
          <p:cNvCxnSpPr>
            <a:cxnSpLocks/>
          </p:cNvCxnSpPr>
          <p:nvPr/>
        </p:nvCxnSpPr>
        <p:spPr>
          <a:xfrm>
            <a:off x="1088217" y="4132584"/>
            <a:ext cx="9826973" cy="6775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E0A75CBA-491D-1B2B-B3BA-45792737EA0A}"/>
              </a:ext>
            </a:extLst>
          </p:cNvPr>
          <p:cNvCxnSpPr>
            <a:cxnSpLocks/>
          </p:cNvCxnSpPr>
          <p:nvPr/>
        </p:nvCxnSpPr>
        <p:spPr>
          <a:xfrm>
            <a:off x="1088217" y="4128014"/>
            <a:ext cx="0" cy="241936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52B20202-2F00-4CFC-CC40-996C5C31AAAB}"/>
              </a:ext>
            </a:extLst>
          </p:cNvPr>
          <p:cNvCxnSpPr>
            <a:cxnSpLocks/>
          </p:cNvCxnSpPr>
          <p:nvPr/>
        </p:nvCxnSpPr>
        <p:spPr>
          <a:xfrm>
            <a:off x="9535531" y="4121239"/>
            <a:ext cx="0" cy="241936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id="{C742EE87-7687-34EB-916C-ADA7EF4C01C7}"/>
              </a:ext>
            </a:extLst>
          </p:cNvPr>
          <p:cNvCxnSpPr>
            <a:cxnSpLocks/>
          </p:cNvCxnSpPr>
          <p:nvPr/>
        </p:nvCxnSpPr>
        <p:spPr>
          <a:xfrm>
            <a:off x="5321734" y="4121239"/>
            <a:ext cx="0" cy="241936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>
            <a:extLst>
              <a:ext uri="{FF2B5EF4-FFF2-40B4-BE49-F238E27FC236}">
                <a16:creationId xmlns:a16="http://schemas.microsoft.com/office/drawing/2014/main" id="{4A84D027-DC51-C0D5-AED6-76971E4B3F83}"/>
              </a:ext>
            </a:extLst>
          </p:cNvPr>
          <p:cNvCxnSpPr>
            <a:cxnSpLocks/>
          </p:cNvCxnSpPr>
          <p:nvPr/>
        </p:nvCxnSpPr>
        <p:spPr>
          <a:xfrm>
            <a:off x="2493053" y="4135971"/>
            <a:ext cx="0" cy="241936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>
            <a:extLst>
              <a:ext uri="{FF2B5EF4-FFF2-40B4-BE49-F238E27FC236}">
                <a16:creationId xmlns:a16="http://schemas.microsoft.com/office/drawing/2014/main" id="{53173E3D-61A8-9D77-05C5-D73BB4A7F964}"/>
              </a:ext>
            </a:extLst>
          </p:cNvPr>
          <p:cNvCxnSpPr>
            <a:cxnSpLocks/>
          </p:cNvCxnSpPr>
          <p:nvPr/>
        </p:nvCxnSpPr>
        <p:spPr>
          <a:xfrm>
            <a:off x="6717594" y="4128014"/>
            <a:ext cx="0" cy="241936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>
            <a:extLst>
              <a:ext uri="{FF2B5EF4-FFF2-40B4-BE49-F238E27FC236}">
                <a16:creationId xmlns:a16="http://schemas.microsoft.com/office/drawing/2014/main" id="{9C9BAD78-AF74-BB4D-7BE9-EFE0507F4304}"/>
              </a:ext>
            </a:extLst>
          </p:cNvPr>
          <p:cNvCxnSpPr>
            <a:cxnSpLocks/>
          </p:cNvCxnSpPr>
          <p:nvPr/>
        </p:nvCxnSpPr>
        <p:spPr>
          <a:xfrm>
            <a:off x="3920009" y="4134789"/>
            <a:ext cx="0" cy="241936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>
            <a:extLst>
              <a:ext uri="{FF2B5EF4-FFF2-40B4-BE49-F238E27FC236}">
                <a16:creationId xmlns:a16="http://schemas.microsoft.com/office/drawing/2014/main" id="{CE152059-48D4-4E43-4113-F32B55AC95EA}"/>
              </a:ext>
            </a:extLst>
          </p:cNvPr>
          <p:cNvCxnSpPr>
            <a:cxnSpLocks/>
          </p:cNvCxnSpPr>
          <p:nvPr/>
        </p:nvCxnSpPr>
        <p:spPr>
          <a:xfrm>
            <a:off x="8082634" y="4135971"/>
            <a:ext cx="0" cy="241936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>
            <a:extLst>
              <a:ext uri="{FF2B5EF4-FFF2-40B4-BE49-F238E27FC236}">
                <a16:creationId xmlns:a16="http://schemas.microsoft.com/office/drawing/2014/main" id="{67F9A748-D01A-52D1-495A-0AEF25E3B683}"/>
              </a:ext>
            </a:extLst>
          </p:cNvPr>
          <p:cNvCxnSpPr>
            <a:cxnSpLocks/>
          </p:cNvCxnSpPr>
          <p:nvPr/>
        </p:nvCxnSpPr>
        <p:spPr>
          <a:xfrm>
            <a:off x="10915190" y="4121239"/>
            <a:ext cx="0" cy="241936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Rectangle 52">
            <a:extLst>
              <a:ext uri="{FF2B5EF4-FFF2-40B4-BE49-F238E27FC236}">
                <a16:creationId xmlns:a16="http://schemas.microsoft.com/office/drawing/2014/main" id="{C9A8F529-DF01-374C-2D93-47F4CB5679A8}"/>
              </a:ext>
            </a:extLst>
          </p:cNvPr>
          <p:cNvSpPr/>
          <p:nvPr/>
        </p:nvSpPr>
        <p:spPr>
          <a:xfrm>
            <a:off x="4050009" y="2942517"/>
            <a:ext cx="1259639" cy="847288"/>
          </a:xfrm>
          <a:prstGeom prst="rect">
            <a:avLst/>
          </a:prstGeom>
          <a:solidFill>
            <a:srgbClr val="F7F2EB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sz="1000" b="1" dirty="0">
              <a:solidFill>
                <a:prstClr val="black"/>
              </a:solidFill>
              <a:latin typeface="Gill Sans Nova Light" panose="020B03020201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Joanne McHugh</a:t>
            </a:r>
            <a:endParaRPr kumimoji="0" lang="en-GB" sz="1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Sales Director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305469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7F2E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7B6C1A-D24D-487C-8C21-EB4650FC30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2308" y="209009"/>
            <a:ext cx="10515600" cy="672105"/>
          </a:xfrm>
        </p:spPr>
        <p:txBody>
          <a:bodyPr>
            <a:normAutofit/>
          </a:bodyPr>
          <a:lstStyle/>
          <a:p>
            <a:r>
              <a:rPr lang="en-GB" sz="3600" dirty="0">
                <a:solidFill>
                  <a:srgbClr val="A68732"/>
                </a:solidFill>
                <a:latin typeface="Tangier Light" panose="02000607090000020003" pitchFamily="50" charset="0"/>
                <a:cs typeface="Arial" panose="020B0604020202020204" pitchFamily="34" charset="0"/>
              </a:rPr>
              <a:t>Inns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741E9D5-EEE7-4304-8EB0-BF89CE528C05}"/>
              </a:ext>
            </a:extLst>
          </p:cNvPr>
          <p:cNvSpPr/>
          <p:nvPr/>
        </p:nvSpPr>
        <p:spPr>
          <a:xfrm>
            <a:off x="4959194" y="1265355"/>
            <a:ext cx="1467125" cy="847288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Mick Horan</a:t>
            </a:r>
            <a:endParaRPr kumimoji="0" lang="en-GB" sz="1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Nova Light" panose="020B0302020104020203" pitchFamily="34" charset="0"/>
                <a:cs typeface="Arial" panose="020B0604020202020204" pitchFamily="34" charset="0"/>
              </a:rPr>
              <a:t>Operations Director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Nova Light" panose="020B0302020104020203" pitchFamily="34" charset="0"/>
                <a:cs typeface="Arial" panose="020B0604020202020204" pitchFamily="34" charset="0"/>
              </a:rPr>
              <a:t>Inns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F4F57ADA-BC0E-4F2F-9115-7D4EABF53DD2}"/>
              </a:ext>
            </a:extLst>
          </p:cNvPr>
          <p:cNvSpPr/>
          <p:nvPr/>
        </p:nvSpPr>
        <p:spPr>
          <a:xfrm>
            <a:off x="1119990" y="3982644"/>
            <a:ext cx="1480355" cy="847289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Chantell Dickinson </a:t>
            </a: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Beverley &amp;</a:t>
            </a: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 </a:t>
            </a: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Judges Lodging Multi-Property GM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0830DD2F-52D7-46F3-A740-713C8D7B5D44}"/>
              </a:ext>
            </a:extLst>
          </p:cNvPr>
          <p:cNvSpPr/>
          <p:nvPr/>
        </p:nvSpPr>
        <p:spPr>
          <a:xfrm>
            <a:off x="3103826" y="3990707"/>
            <a:ext cx="1166468" cy="847288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Rachael Andrews</a:t>
            </a:r>
            <a:endParaRPr kumimoji="0" lang="en-GB" sz="1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Millstone GM</a:t>
            </a:r>
            <a:endParaRPr kumimoji="0" lang="en-GB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40F311DE-7540-4F6C-83D3-481573250907}"/>
              </a:ext>
            </a:extLst>
          </p:cNvPr>
          <p:cNvSpPr/>
          <p:nvPr/>
        </p:nvSpPr>
        <p:spPr>
          <a:xfrm>
            <a:off x="4779669" y="3964772"/>
            <a:ext cx="1163340" cy="847288"/>
          </a:xfrm>
          <a:prstGeom prst="rect">
            <a:avLst/>
          </a:prstGeom>
          <a:solidFill>
            <a:srgbClr val="F7F2EB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Claire Warman</a:t>
            </a:r>
            <a:endParaRPr kumimoji="0" lang="en-GB" sz="1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Royal Oak GM</a:t>
            </a:r>
            <a:endParaRPr kumimoji="0" lang="en-GB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5112F63-C8DE-4F02-A7C6-DCBED353CA50}"/>
              </a:ext>
            </a:extLst>
          </p:cNvPr>
          <p:cNvSpPr/>
          <p:nvPr/>
        </p:nvSpPr>
        <p:spPr>
          <a:xfrm>
            <a:off x="9894971" y="3964772"/>
            <a:ext cx="1141355" cy="847288"/>
          </a:xfrm>
          <a:prstGeom prst="rect">
            <a:avLst/>
          </a:prstGeom>
          <a:solidFill>
            <a:srgbClr val="F7F2EB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Chris Denning</a:t>
            </a:r>
            <a:endParaRPr kumimoji="0" lang="en-GB" sz="1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Nova Light" panose="020B0302020104020203" pitchFamily="34" charset="0"/>
                <a:cs typeface="Arial" panose="020B0604020202020204" pitchFamily="34" charset="0"/>
              </a:rPr>
              <a:t>Lister Arms &amp;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Nova Light" panose="020B0302020104020203" pitchFamily="34" charset="0"/>
                <a:cs typeface="Arial" panose="020B0604020202020204" pitchFamily="34" charset="0"/>
              </a:rPr>
              <a:t>The Buck Inn GM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9D009656-8BC4-42ED-B8EB-88B4DCD57BEB}"/>
              </a:ext>
            </a:extLst>
          </p:cNvPr>
          <p:cNvSpPr/>
          <p:nvPr/>
        </p:nvSpPr>
        <p:spPr>
          <a:xfrm>
            <a:off x="6445795" y="3990707"/>
            <a:ext cx="1158219" cy="847288"/>
          </a:xfrm>
          <a:prstGeom prst="rect">
            <a:avLst/>
          </a:prstGeom>
          <a:solidFill>
            <a:srgbClr val="F7F2EB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Joe Ruddock</a:t>
            </a:r>
            <a:endParaRPr kumimoji="0" lang="en-GB" sz="1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Toll House Inn GM</a:t>
            </a:r>
            <a:endParaRPr kumimoji="0" lang="en-GB" sz="1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9DD412B7-1D21-47F9-9BD0-73D3ABCF451B}"/>
              </a:ext>
            </a:extLst>
          </p:cNvPr>
          <p:cNvSpPr/>
          <p:nvPr/>
        </p:nvSpPr>
        <p:spPr>
          <a:xfrm>
            <a:off x="3907768" y="5191418"/>
            <a:ext cx="1231784" cy="760208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Lucy Burrows</a:t>
            </a:r>
            <a:endParaRPr kumimoji="0" lang="en-GB" sz="1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Nova Light" panose="020B0302020104020203" pitchFamily="34" charset="0"/>
                <a:cs typeface="Arial" panose="020B0604020202020204" pitchFamily="34" charset="0"/>
              </a:rPr>
              <a:t>Bulls Head GM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34940D99-3036-49C7-93EE-B4E824DCC020}"/>
              </a:ext>
            </a:extLst>
          </p:cNvPr>
          <p:cNvSpPr/>
          <p:nvPr/>
        </p:nvSpPr>
        <p:spPr>
          <a:xfrm>
            <a:off x="2247766" y="5180590"/>
            <a:ext cx="1275201" cy="771036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sz="1000" b="1" dirty="0">
              <a:solidFill>
                <a:prstClr val="black"/>
              </a:solidFill>
              <a:latin typeface="Gill Sans Nova Light" panose="020B03020201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Samantha Ascroft</a:t>
            </a:r>
            <a:endParaRPr kumimoji="0" lang="en-GB" sz="1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Nova Light" panose="020B0302020104020203" pitchFamily="34" charset="0"/>
                <a:cs typeface="Arial" panose="020B0604020202020204" pitchFamily="34" charset="0"/>
              </a:rPr>
              <a:t>Fleece GM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</p:txBody>
      </p: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9689F4D3-38FF-4A4F-AC9A-A06C3BFF3390}"/>
              </a:ext>
            </a:extLst>
          </p:cNvPr>
          <p:cNvCxnSpPr>
            <a:cxnSpLocks/>
            <a:stCxn id="5" idx="2"/>
          </p:cNvCxnSpPr>
          <p:nvPr/>
        </p:nvCxnSpPr>
        <p:spPr>
          <a:xfrm>
            <a:off x="5692757" y="2112643"/>
            <a:ext cx="0" cy="1630733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EA41B598-AAA0-4307-876C-7FBA3B8D5D9B}"/>
              </a:ext>
            </a:extLst>
          </p:cNvPr>
          <p:cNvCxnSpPr>
            <a:cxnSpLocks/>
          </p:cNvCxnSpPr>
          <p:nvPr/>
        </p:nvCxnSpPr>
        <p:spPr>
          <a:xfrm flipV="1">
            <a:off x="1769871" y="3742589"/>
            <a:ext cx="8725336" cy="2963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7B38C2A4-14F0-4292-A268-3FD2BC34A0D0}"/>
              </a:ext>
            </a:extLst>
          </p:cNvPr>
          <p:cNvCxnSpPr>
            <a:cxnSpLocks/>
          </p:cNvCxnSpPr>
          <p:nvPr/>
        </p:nvCxnSpPr>
        <p:spPr>
          <a:xfrm>
            <a:off x="1769871" y="3762794"/>
            <a:ext cx="0" cy="20197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id="{84D460D3-A1C5-47FE-96F0-4AD536D7E24D}"/>
              </a:ext>
            </a:extLst>
          </p:cNvPr>
          <p:cNvCxnSpPr>
            <a:cxnSpLocks/>
          </p:cNvCxnSpPr>
          <p:nvPr/>
        </p:nvCxnSpPr>
        <p:spPr>
          <a:xfrm>
            <a:off x="4091722" y="3772221"/>
            <a:ext cx="0" cy="20197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>
            <a:extLst>
              <a:ext uri="{FF2B5EF4-FFF2-40B4-BE49-F238E27FC236}">
                <a16:creationId xmlns:a16="http://schemas.microsoft.com/office/drawing/2014/main" id="{5065D066-352B-4D26-8C61-F7602E9707F8}"/>
              </a:ext>
            </a:extLst>
          </p:cNvPr>
          <p:cNvCxnSpPr>
            <a:cxnSpLocks/>
          </p:cNvCxnSpPr>
          <p:nvPr/>
        </p:nvCxnSpPr>
        <p:spPr>
          <a:xfrm>
            <a:off x="5362896" y="3762794"/>
            <a:ext cx="0" cy="20197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>
            <a:extLst>
              <a:ext uri="{FF2B5EF4-FFF2-40B4-BE49-F238E27FC236}">
                <a16:creationId xmlns:a16="http://schemas.microsoft.com/office/drawing/2014/main" id="{EE9D5793-17D7-44B5-AA17-2327D9F78CEF}"/>
              </a:ext>
            </a:extLst>
          </p:cNvPr>
          <p:cNvCxnSpPr>
            <a:cxnSpLocks/>
          </p:cNvCxnSpPr>
          <p:nvPr/>
        </p:nvCxnSpPr>
        <p:spPr>
          <a:xfrm>
            <a:off x="10479527" y="3742589"/>
            <a:ext cx="0" cy="20197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3E966AE6-3B3A-4D13-843C-F007AFCE7D47}"/>
              </a:ext>
            </a:extLst>
          </p:cNvPr>
          <p:cNvCxnSpPr>
            <a:cxnSpLocks/>
          </p:cNvCxnSpPr>
          <p:nvPr/>
        </p:nvCxnSpPr>
        <p:spPr>
          <a:xfrm>
            <a:off x="7479216" y="3762794"/>
            <a:ext cx="0" cy="20197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>
            <a:extLst>
              <a:ext uri="{FF2B5EF4-FFF2-40B4-BE49-F238E27FC236}">
                <a16:creationId xmlns:a16="http://schemas.microsoft.com/office/drawing/2014/main" id="{4A820B79-6D9F-4671-B32C-87DC39B597B5}"/>
              </a:ext>
            </a:extLst>
          </p:cNvPr>
          <p:cNvCxnSpPr>
            <a:cxnSpLocks/>
          </p:cNvCxnSpPr>
          <p:nvPr/>
        </p:nvCxnSpPr>
        <p:spPr>
          <a:xfrm>
            <a:off x="4525561" y="3763775"/>
            <a:ext cx="0" cy="144000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>
            <a:extLst>
              <a:ext uri="{FF2B5EF4-FFF2-40B4-BE49-F238E27FC236}">
                <a16:creationId xmlns:a16="http://schemas.microsoft.com/office/drawing/2014/main" id="{B1FF56D6-A8BC-4DE7-A878-6D4B6766FADD}"/>
              </a:ext>
            </a:extLst>
          </p:cNvPr>
          <p:cNvCxnSpPr>
            <a:cxnSpLocks/>
          </p:cNvCxnSpPr>
          <p:nvPr/>
        </p:nvCxnSpPr>
        <p:spPr>
          <a:xfrm>
            <a:off x="2847906" y="3742756"/>
            <a:ext cx="0" cy="144000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Rectangle 25">
            <a:extLst>
              <a:ext uri="{FF2B5EF4-FFF2-40B4-BE49-F238E27FC236}">
                <a16:creationId xmlns:a16="http://schemas.microsoft.com/office/drawing/2014/main" id="{D8C1E7E8-EAFB-401D-BF83-3C8B5E4D1790}"/>
              </a:ext>
            </a:extLst>
          </p:cNvPr>
          <p:cNvSpPr/>
          <p:nvPr/>
        </p:nvSpPr>
        <p:spPr>
          <a:xfrm>
            <a:off x="8179031" y="3973218"/>
            <a:ext cx="1123177" cy="847288"/>
          </a:xfrm>
          <a:prstGeom prst="rect">
            <a:avLst/>
          </a:prstGeom>
          <a:solidFill>
            <a:srgbClr val="F7F2EB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sz="1000" b="1" dirty="0">
              <a:solidFill>
                <a:prstClr val="black"/>
              </a:solidFill>
              <a:latin typeface="Gill Sans Nova Light" panose="020B03020201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Nova Light" panose="020B0302020104020203" pitchFamily="34" charset="0"/>
                <a:cs typeface="Arial" panose="020B0604020202020204" pitchFamily="34" charset="0"/>
              </a:rPr>
              <a:t>Jamie Wrighton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Golden Lion GM</a:t>
            </a:r>
            <a:endParaRPr kumimoji="0" lang="en-GB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</p:txBody>
      </p: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96D96D46-306A-4A88-9E64-9A1D2689E8B3}"/>
              </a:ext>
            </a:extLst>
          </p:cNvPr>
          <p:cNvCxnSpPr>
            <a:cxnSpLocks/>
          </p:cNvCxnSpPr>
          <p:nvPr/>
        </p:nvCxnSpPr>
        <p:spPr>
          <a:xfrm>
            <a:off x="8755935" y="3763775"/>
            <a:ext cx="0" cy="20197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Rectangle 27">
            <a:extLst>
              <a:ext uri="{FF2B5EF4-FFF2-40B4-BE49-F238E27FC236}">
                <a16:creationId xmlns:a16="http://schemas.microsoft.com/office/drawing/2014/main" id="{F5EE07A5-39E3-4D18-9E85-F8099A15D38F}"/>
              </a:ext>
            </a:extLst>
          </p:cNvPr>
          <p:cNvSpPr/>
          <p:nvPr/>
        </p:nvSpPr>
        <p:spPr>
          <a:xfrm>
            <a:off x="5567769" y="5179483"/>
            <a:ext cx="1231784" cy="772143"/>
          </a:xfrm>
          <a:prstGeom prst="rect">
            <a:avLst/>
          </a:prstGeom>
          <a:solidFill>
            <a:srgbClr val="F7F2EB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Aimee Ollerenshaw </a:t>
            </a: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Crown GM</a:t>
            </a:r>
            <a:endParaRPr kumimoji="0" lang="en-GB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</p:txBody>
      </p: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2D454B1E-279C-4A9D-9F27-754C43AE94CF}"/>
              </a:ext>
            </a:extLst>
          </p:cNvPr>
          <p:cNvCxnSpPr>
            <a:cxnSpLocks/>
            <a:endCxn id="28" idx="0"/>
          </p:cNvCxnSpPr>
          <p:nvPr/>
        </p:nvCxnSpPr>
        <p:spPr>
          <a:xfrm flipH="1">
            <a:off x="6183661" y="3772221"/>
            <a:ext cx="18215" cy="140726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Rectangle 29">
            <a:extLst>
              <a:ext uri="{FF2B5EF4-FFF2-40B4-BE49-F238E27FC236}">
                <a16:creationId xmlns:a16="http://schemas.microsoft.com/office/drawing/2014/main" id="{B878C114-AD63-40A2-9D50-2C8B47BF4DDF}"/>
              </a:ext>
            </a:extLst>
          </p:cNvPr>
          <p:cNvSpPr/>
          <p:nvPr/>
        </p:nvSpPr>
        <p:spPr>
          <a:xfrm>
            <a:off x="7204469" y="5181703"/>
            <a:ext cx="1317712" cy="779638"/>
          </a:xfrm>
          <a:prstGeom prst="rect">
            <a:avLst/>
          </a:prstGeom>
          <a:solidFill>
            <a:srgbClr val="F7F2EB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sz="1000" b="1" dirty="0">
              <a:solidFill>
                <a:prstClr val="black"/>
              </a:solidFill>
              <a:latin typeface="Gill Sans Nova Light" panose="020B03020201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Will Kitchen</a:t>
            </a:r>
            <a:endParaRPr kumimoji="0" lang="en-GB" sz="1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Royal Heysham GM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</p:txBody>
      </p: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F72D462E-B5B1-46D5-8540-1A31008AD981}"/>
              </a:ext>
            </a:extLst>
          </p:cNvPr>
          <p:cNvCxnSpPr>
            <a:cxnSpLocks/>
          </p:cNvCxnSpPr>
          <p:nvPr/>
        </p:nvCxnSpPr>
        <p:spPr>
          <a:xfrm>
            <a:off x="7888833" y="3742589"/>
            <a:ext cx="0" cy="144000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Rectangle 32">
            <a:extLst>
              <a:ext uri="{FF2B5EF4-FFF2-40B4-BE49-F238E27FC236}">
                <a16:creationId xmlns:a16="http://schemas.microsoft.com/office/drawing/2014/main" id="{795225D6-7EEF-4979-B18B-9A8737183FDB}"/>
              </a:ext>
            </a:extLst>
          </p:cNvPr>
          <p:cNvSpPr/>
          <p:nvPr/>
        </p:nvSpPr>
        <p:spPr>
          <a:xfrm>
            <a:off x="2202842" y="2721232"/>
            <a:ext cx="1455196" cy="769568"/>
          </a:xfrm>
          <a:prstGeom prst="rect">
            <a:avLst/>
          </a:prstGeom>
          <a:solidFill>
            <a:srgbClr val="F7F2EB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Nova Light" panose="020B0302020104020203" pitchFamily="34" charset="0"/>
                <a:cs typeface="Arial" panose="020B0604020202020204" pitchFamily="34" charset="0"/>
              </a:rPr>
              <a:t>Lorna Hollings-Tennant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Cluster Revenue Manager</a:t>
            </a:r>
            <a:endParaRPr kumimoji="0" lang="en-GB" sz="100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</p:txBody>
      </p:sp>
      <p:cxnSp>
        <p:nvCxnSpPr>
          <p:cNvPr id="47" name="Straight Connector 46">
            <a:extLst>
              <a:ext uri="{FF2B5EF4-FFF2-40B4-BE49-F238E27FC236}">
                <a16:creationId xmlns:a16="http://schemas.microsoft.com/office/drawing/2014/main" id="{0822DA87-76D8-4B97-91F7-EF3240DE091A}"/>
              </a:ext>
            </a:extLst>
          </p:cNvPr>
          <p:cNvCxnSpPr>
            <a:cxnSpLocks/>
          </p:cNvCxnSpPr>
          <p:nvPr/>
        </p:nvCxnSpPr>
        <p:spPr>
          <a:xfrm>
            <a:off x="2952668" y="2519254"/>
            <a:ext cx="3833072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Rectangle 52">
            <a:extLst>
              <a:ext uri="{FF2B5EF4-FFF2-40B4-BE49-F238E27FC236}">
                <a16:creationId xmlns:a16="http://schemas.microsoft.com/office/drawing/2014/main" id="{6CD58E65-4230-4AD8-8950-1E72892BA5A2}"/>
              </a:ext>
            </a:extLst>
          </p:cNvPr>
          <p:cNvSpPr/>
          <p:nvPr/>
        </p:nvSpPr>
        <p:spPr>
          <a:xfrm>
            <a:off x="8952605" y="5191418"/>
            <a:ext cx="1317712" cy="788300"/>
          </a:xfrm>
          <a:prstGeom prst="rect">
            <a:avLst/>
          </a:prstGeom>
          <a:solidFill>
            <a:srgbClr val="F7F2EB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sz="1000" b="1" dirty="0">
              <a:solidFill>
                <a:prstClr val="black"/>
              </a:solidFill>
              <a:latin typeface="Gill Sans Nova Light" panose="020B03020201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James Burke</a:t>
            </a:r>
            <a:endParaRPr kumimoji="0" lang="en-GB" sz="1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Red Lion GM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</p:txBody>
      </p:sp>
      <p:cxnSp>
        <p:nvCxnSpPr>
          <p:cNvPr id="54" name="Straight Connector 53">
            <a:extLst>
              <a:ext uri="{FF2B5EF4-FFF2-40B4-BE49-F238E27FC236}">
                <a16:creationId xmlns:a16="http://schemas.microsoft.com/office/drawing/2014/main" id="{8EE81EB7-BAC7-4B1D-BD66-34CD2ED90CBE}"/>
              </a:ext>
            </a:extLst>
          </p:cNvPr>
          <p:cNvCxnSpPr>
            <a:cxnSpLocks/>
          </p:cNvCxnSpPr>
          <p:nvPr/>
        </p:nvCxnSpPr>
        <p:spPr>
          <a:xfrm>
            <a:off x="9598589" y="3763608"/>
            <a:ext cx="0" cy="1440167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Picture 2">
            <a:extLst>
              <a:ext uri="{FF2B5EF4-FFF2-40B4-BE49-F238E27FC236}">
                <a16:creationId xmlns:a16="http://schemas.microsoft.com/office/drawing/2014/main" id="{E64E1751-F0E5-AFF6-46A6-09361D6EED1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31768" y="6292676"/>
            <a:ext cx="2928463" cy="356315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D9C7985C-77F2-45D0-9E30-04953106DE8D}"/>
              </a:ext>
            </a:extLst>
          </p:cNvPr>
          <p:cNvSpPr/>
          <p:nvPr/>
        </p:nvSpPr>
        <p:spPr>
          <a:xfrm>
            <a:off x="6024719" y="2737521"/>
            <a:ext cx="1455196" cy="762674"/>
          </a:xfrm>
          <a:prstGeom prst="rect">
            <a:avLst/>
          </a:prstGeom>
          <a:solidFill>
            <a:srgbClr val="F7F2EB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Rodney Jones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Nova Light" panose="020B0302020104020203" pitchFamily="34" charset="0"/>
                <a:cs typeface="Arial" panose="020B0604020202020204" pitchFamily="34" charset="0"/>
              </a:rPr>
              <a:t>Head </a:t>
            </a: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of Food</a:t>
            </a:r>
            <a:endParaRPr kumimoji="0" lang="en-GB" sz="100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5F61BEF2-FD92-8960-7370-4E94A75FCAFF}"/>
              </a:ext>
            </a:extLst>
          </p:cNvPr>
          <p:cNvSpPr/>
          <p:nvPr/>
        </p:nvSpPr>
        <p:spPr>
          <a:xfrm>
            <a:off x="3933913" y="2737521"/>
            <a:ext cx="1449963" cy="762674"/>
          </a:xfrm>
          <a:prstGeom prst="rect">
            <a:avLst/>
          </a:prstGeom>
          <a:solidFill>
            <a:srgbClr val="F7F2EB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David Nixon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Nova Light" panose="020B0302020104020203" pitchFamily="34" charset="0"/>
                <a:cs typeface="Arial" panose="020B0604020202020204" pitchFamily="34" charset="0"/>
              </a:rPr>
              <a:t>Relief Manager</a:t>
            </a:r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BE302FEB-C678-E5F9-20C2-46C1D56AF7D4}"/>
              </a:ext>
            </a:extLst>
          </p:cNvPr>
          <p:cNvCxnSpPr>
            <a:cxnSpLocks/>
          </p:cNvCxnSpPr>
          <p:nvPr/>
        </p:nvCxnSpPr>
        <p:spPr>
          <a:xfrm>
            <a:off x="6767042" y="2519254"/>
            <a:ext cx="0" cy="20197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083C5D1D-D84C-4BD0-B24E-72DAD524E739}"/>
              </a:ext>
            </a:extLst>
          </p:cNvPr>
          <p:cNvCxnSpPr>
            <a:cxnSpLocks/>
          </p:cNvCxnSpPr>
          <p:nvPr/>
        </p:nvCxnSpPr>
        <p:spPr>
          <a:xfrm>
            <a:off x="4709640" y="2528231"/>
            <a:ext cx="0" cy="20197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ctangle 5">
            <a:extLst>
              <a:ext uri="{FF2B5EF4-FFF2-40B4-BE49-F238E27FC236}">
                <a16:creationId xmlns:a16="http://schemas.microsoft.com/office/drawing/2014/main" id="{300B9390-9181-0760-5D16-2C83B4DF6A1F}"/>
              </a:ext>
            </a:extLst>
          </p:cNvPr>
          <p:cNvSpPr/>
          <p:nvPr/>
        </p:nvSpPr>
        <p:spPr>
          <a:xfrm>
            <a:off x="7775810" y="2728126"/>
            <a:ext cx="1449963" cy="762674"/>
          </a:xfrm>
          <a:prstGeom prst="rect">
            <a:avLst/>
          </a:prstGeom>
          <a:solidFill>
            <a:srgbClr val="F7F2EB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Fredrick </a:t>
            </a:r>
            <a:r>
              <a:rPr lang="en-GB" sz="1000" b="1" dirty="0" err="1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Ommatera</a:t>
            </a:r>
            <a:endParaRPr lang="en-GB" sz="1000" b="1" dirty="0">
              <a:solidFill>
                <a:prstClr val="black"/>
              </a:solidFill>
              <a:latin typeface="Gill Sans Nova Light" panose="020B03020201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Nova Light" panose="020B0302020104020203" pitchFamily="34" charset="0"/>
                <a:cs typeface="Arial" panose="020B0604020202020204" pitchFamily="34" charset="0"/>
              </a:rPr>
              <a:t>Roaming Head Chef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ABF7B64C-01F4-BEB3-4A0F-8BE8B20FFBC2}"/>
              </a:ext>
            </a:extLst>
          </p:cNvPr>
          <p:cNvCxnSpPr>
            <a:cxnSpLocks/>
          </p:cNvCxnSpPr>
          <p:nvPr/>
        </p:nvCxnSpPr>
        <p:spPr>
          <a:xfrm>
            <a:off x="2952668" y="2519254"/>
            <a:ext cx="0" cy="20197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9B1FA1FE-0AFD-FD5D-1663-6F274CC74310}"/>
              </a:ext>
            </a:extLst>
          </p:cNvPr>
          <p:cNvCxnSpPr>
            <a:cxnSpLocks/>
          </p:cNvCxnSpPr>
          <p:nvPr/>
        </p:nvCxnSpPr>
        <p:spPr>
          <a:xfrm>
            <a:off x="7479216" y="3100458"/>
            <a:ext cx="307324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7052191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7F2E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7B6C1A-D24D-487C-8C21-EB4650FC30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2308" y="295248"/>
            <a:ext cx="10515600" cy="672105"/>
          </a:xfrm>
        </p:spPr>
        <p:txBody>
          <a:bodyPr>
            <a:normAutofit/>
          </a:bodyPr>
          <a:lstStyle/>
          <a:p>
            <a:r>
              <a:rPr lang="en-GB" sz="3600" dirty="0">
                <a:solidFill>
                  <a:srgbClr val="A68732"/>
                </a:solidFill>
                <a:latin typeface="Tangier Light" panose="02000607090000020003" pitchFamily="50" charset="0"/>
                <a:cs typeface="Arial" panose="020B0604020202020204" pitchFamily="34" charset="0"/>
              </a:rPr>
              <a:t>Managed Houses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741E9D5-EEE7-4304-8EB0-BF89CE528C05}"/>
              </a:ext>
            </a:extLst>
          </p:cNvPr>
          <p:cNvSpPr/>
          <p:nvPr/>
        </p:nvSpPr>
        <p:spPr>
          <a:xfrm>
            <a:off x="5172893" y="1690459"/>
            <a:ext cx="1837507" cy="847288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Andrew Buchanan</a:t>
            </a:r>
            <a:endParaRPr kumimoji="0" lang="en-GB" sz="1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Nova Light" panose="020B0302020104020203" pitchFamily="34" charset="0"/>
                <a:cs typeface="Arial" panose="020B0604020202020204" pitchFamily="34" charset="0"/>
              </a:rPr>
              <a:t>Operations Director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Pubs &amp; Brewing</a:t>
            </a:r>
            <a:endParaRPr kumimoji="0" lang="en-GB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40F311DE-7540-4F6C-83D3-481573250907}"/>
              </a:ext>
            </a:extLst>
          </p:cNvPr>
          <p:cNvSpPr/>
          <p:nvPr/>
        </p:nvSpPr>
        <p:spPr>
          <a:xfrm>
            <a:off x="5390605" y="3254634"/>
            <a:ext cx="1449977" cy="847288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Neil Rutherford</a:t>
            </a:r>
            <a:endParaRPr kumimoji="0" lang="en-GB" sz="1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Nova Light" panose="020B0302020104020203" pitchFamily="34" charset="0"/>
                <a:cs typeface="Arial" panose="020B0604020202020204" pitchFamily="34" charset="0"/>
              </a:rPr>
              <a:t>The Flying Handbag GM</a:t>
            </a:r>
          </a:p>
        </p:txBody>
      </p: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9689F4D3-38FF-4A4F-AC9A-A06C3BFF3390}"/>
              </a:ext>
            </a:extLst>
          </p:cNvPr>
          <p:cNvCxnSpPr>
            <a:cxnSpLocks/>
            <a:stCxn id="5" idx="2"/>
          </p:cNvCxnSpPr>
          <p:nvPr/>
        </p:nvCxnSpPr>
        <p:spPr>
          <a:xfrm>
            <a:off x="6091647" y="2537747"/>
            <a:ext cx="4353" cy="716887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Picture 2">
            <a:extLst>
              <a:ext uri="{FF2B5EF4-FFF2-40B4-BE49-F238E27FC236}">
                <a16:creationId xmlns:a16="http://schemas.microsoft.com/office/drawing/2014/main" id="{974AFA25-1888-24F3-3608-D5040C74924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31768" y="6036481"/>
            <a:ext cx="2928463" cy="3563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71750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7F2EB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9F956C8-2327-70E6-0F8A-E1AF9A41E17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3C9737-D2C0-C2FD-06A7-636489410A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3462" y="292177"/>
            <a:ext cx="10515600" cy="672105"/>
          </a:xfrm>
        </p:spPr>
        <p:txBody>
          <a:bodyPr>
            <a:normAutofit/>
          </a:bodyPr>
          <a:lstStyle/>
          <a:p>
            <a:r>
              <a:rPr lang="en-GB" sz="3600" dirty="0">
                <a:solidFill>
                  <a:srgbClr val="A68732"/>
                </a:solidFill>
                <a:latin typeface="Tangier Light" panose="02000607090000020003" pitchFamily="50" charset="0"/>
                <a:cs typeface="Arial" panose="020B0604020202020204" pitchFamily="34" charset="0"/>
              </a:rPr>
              <a:t>Horse Team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BF8A9F1-CC40-8AAE-8ABF-1907144F2B3B}"/>
              </a:ext>
            </a:extLst>
          </p:cNvPr>
          <p:cNvSpPr/>
          <p:nvPr/>
        </p:nvSpPr>
        <p:spPr>
          <a:xfrm>
            <a:off x="4748834" y="1533385"/>
            <a:ext cx="1622290" cy="894047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Leah Richardson</a:t>
            </a:r>
          </a:p>
          <a:p>
            <a:pPr lvl="0" algn="ctr">
              <a:defRPr/>
            </a:pP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Executive Assistant &amp; Internal Comms Support</a:t>
            </a:r>
          </a:p>
        </p:txBody>
      </p: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421B4134-7813-AFD6-AA98-BA3C33796F37}"/>
              </a:ext>
            </a:extLst>
          </p:cNvPr>
          <p:cNvCxnSpPr>
            <a:cxnSpLocks/>
            <a:stCxn id="5" idx="2"/>
            <a:endCxn id="4" idx="0"/>
          </p:cNvCxnSpPr>
          <p:nvPr/>
        </p:nvCxnSpPr>
        <p:spPr>
          <a:xfrm>
            <a:off x="5559979" y="2427432"/>
            <a:ext cx="0" cy="569103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AAAC091B-152D-E225-3F85-CB167E2F0B74}"/>
              </a:ext>
            </a:extLst>
          </p:cNvPr>
          <p:cNvCxnSpPr>
            <a:cxnSpLocks/>
          </p:cNvCxnSpPr>
          <p:nvPr/>
        </p:nvCxnSpPr>
        <p:spPr>
          <a:xfrm>
            <a:off x="4844901" y="4070136"/>
            <a:ext cx="1414152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>
            <a:extLst>
              <a:ext uri="{FF2B5EF4-FFF2-40B4-BE49-F238E27FC236}">
                <a16:creationId xmlns:a16="http://schemas.microsoft.com/office/drawing/2014/main" id="{9F4EFD0B-CB31-4F69-AECD-E1A043048651}"/>
              </a:ext>
            </a:extLst>
          </p:cNvPr>
          <p:cNvCxnSpPr>
            <a:cxnSpLocks/>
          </p:cNvCxnSpPr>
          <p:nvPr/>
        </p:nvCxnSpPr>
        <p:spPr>
          <a:xfrm>
            <a:off x="4844901" y="4048600"/>
            <a:ext cx="0" cy="20197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>
            <a:extLst>
              <a:ext uri="{FF2B5EF4-FFF2-40B4-BE49-F238E27FC236}">
                <a16:creationId xmlns:a16="http://schemas.microsoft.com/office/drawing/2014/main" id="{AB7EFD83-7CE7-5226-E1D5-AEFABFCD494A}"/>
              </a:ext>
            </a:extLst>
          </p:cNvPr>
          <p:cNvCxnSpPr>
            <a:cxnSpLocks/>
          </p:cNvCxnSpPr>
          <p:nvPr/>
        </p:nvCxnSpPr>
        <p:spPr>
          <a:xfrm>
            <a:off x="6259053" y="4073807"/>
            <a:ext cx="0" cy="20197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Picture 6">
            <a:extLst>
              <a:ext uri="{FF2B5EF4-FFF2-40B4-BE49-F238E27FC236}">
                <a16:creationId xmlns:a16="http://schemas.microsoft.com/office/drawing/2014/main" id="{7E2368A4-8E26-4E1B-C537-CF38E9D4C4D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31768" y="6036481"/>
            <a:ext cx="2928463" cy="356315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36BF3730-6921-8FF9-3EC4-A3D416BEC4C4}"/>
              </a:ext>
            </a:extLst>
          </p:cNvPr>
          <p:cNvSpPr/>
          <p:nvPr/>
        </p:nvSpPr>
        <p:spPr>
          <a:xfrm>
            <a:off x="4748834" y="2996535"/>
            <a:ext cx="1622289" cy="772162"/>
          </a:xfrm>
          <a:prstGeom prst="rect">
            <a:avLst/>
          </a:prstGeom>
          <a:solidFill>
            <a:srgbClr val="F7F2EB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Richard Green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Head Horseman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5B9492E9-8008-DF6A-3CAF-3C7113AE7CDE}"/>
              </a:ext>
            </a:extLst>
          </p:cNvPr>
          <p:cNvSpPr/>
          <p:nvPr/>
        </p:nvSpPr>
        <p:spPr>
          <a:xfrm>
            <a:off x="4208111" y="4250577"/>
            <a:ext cx="1187638" cy="799575"/>
          </a:xfrm>
          <a:prstGeom prst="rect">
            <a:avLst/>
          </a:prstGeom>
          <a:solidFill>
            <a:srgbClr val="F7F2EB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Jonathan Jones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Horseman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59F798B3-A876-940E-B632-8E7F70B572B6}"/>
              </a:ext>
            </a:extLst>
          </p:cNvPr>
          <p:cNvSpPr/>
          <p:nvPr/>
        </p:nvSpPr>
        <p:spPr>
          <a:xfrm>
            <a:off x="5632127" y="4275785"/>
            <a:ext cx="1253853" cy="784843"/>
          </a:xfrm>
          <a:prstGeom prst="rect">
            <a:avLst/>
          </a:prstGeom>
          <a:solidFill>
            <a:srgbClr val="F7F2EB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Bev Holland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Horsewoman</a:t>
            </a:r>
          </a:p>
        </p:txBody>
      </p: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EC743A20-7A5D-0064-6EE7-4F0CDD54F21E}"/>
              </a:ext>
            </a:extLst>
          </p:cNvPr>
          <p:cNvCxnSpPr>
            <a:cxnSpLocks/>
          </p:cNvCxnSpPr>
          <p:nvPr/>
        </p:nvCxnSpPr>
        <p:spPr>
          <a:xfrm>
            <a:off x="5551977" y="3779887"/>
            <a:ext cx="0" cy="29392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422980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7F2E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7B6C1A-D24D-487C-8C21-EB4650FC30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448" y="234253"/>
            <a:ext cx="10515600" cy="672105"/>
          </a:xfrm>
        </p:spPr>
        <p:txBody>
          <a:bodyPr>
            <a:normAutofit/>
          </a:bodyPr>
          <a:lstStyle/>
          <a:p>
            <a:r>
              <a:rPr lang="en-GB" sz="3600" dirty="0">
                <a:solidFill>
                  <a:srgbClr val="A68732"/>
                </a:solidFill>
                <a:latin typeface="Tangier Light" panose="02000607090000020003" pitchFamily="50" charset="0"/>
                <a:cs typeface="Arial" panose="020B0604020202020204" pitchFamily="34" charset="0"/>
              </a:rPr>
              <a:t>Pub Operations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741E9D5-EEE7-4304-8EB0-BF89CE528C05}"/>
              </a:ext>
            </a:extLst>
          </p:cNvPr>
          <p:cNvSpPr/>
          <p:nvPr/>
        </p:nvSpPr>
        <p:spPr>
          <a:xfrm>
            <a:off x="5254100" y="1240615"/>
            <a:ext cx="1683799" cy="847288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Andrew Buchanan</a:t>
            </a:r>
            <a:endParaRPr kumimoji="0" lang="en-GB" sz="1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Operations Director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Pubs &amp; Brewing</a:t>
            </a:r>
            <a:endParaRPr kumimoji="0" lang="en-GB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F4F57ADA-BC0E-4F2F-9115-7D4EABF53DD2}"/>
              </a:ext>
            </a:extLst>
          </p:cNvPr>
          <p:cNvSpPr/>
          <p:nvPr/>
        </p:nvSpPr>
        <p:spPr>
          <a:xfrm>
            <a:off x="2837745" y="2487109"/>
            <a:ext cx="1231784" cy="847288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Rachel Myers</a:t>
            </a:r>
            <a:endParaRPr kumimoji="0" lang="en-GB" sz="1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Nova Light" panose="020B0302020104020203" pitchFamily="34" charset="0"/>
                <a:cs typeface="Arial" panose="020B0604020202020204" pitchFamily="34" charset="0"/>
              </a:rPr>
              <a:t>Pub Recruitment Manager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0830DD2F-52D7-46F3-A740-713C8D7B5D44}"/>
              </a:ext>
            </a:extLst>
          </p:cNvPr>
          <p:cNvSpPr/>
          <p:nvPr/>
        </p:nvSpPr>
        <p:spPr>
          <a:xfrm>
            <a:off x="850436" y="2476224"/>
            <a:ext cx="1311644" cy="847288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Mark O’Sullivan</a:t>
            </a:r>
            <a:endParaRPr kumimoji="0" lang="en-GB" sz="1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Head Brewer</a:t>
            </a:r>
            <a:endParaRPr kumimoji="0" lang="en-GB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D644EE9-64D8-43BC-ACB1-5317298AE1F3}"/>
              </a:ext>
            </a:extLst>
          </p:cNvPr>
          <p:cNvSpPr/>
          <p:nvPr/>
        </p:nvSpPr>
        <p:spPr>
          <a:xfrm>
            <a:off x="9003044" y="2514662"/>
            <a:ext cx="1231784" cy="847288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sz="1000" b="1" dirty="0">
              <a:solidFill>
                <a:prstClr val="black"/>
              </a:solidFill>
              <a:latin typeface="Gill Sans Nova Light" panose="020B03020201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Simone Gardner</a:t>
            </a:r>
            <a:endParaRPr kumimoji="0" lang="en-GB" sz="1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Nova Light" panose="020B0302020104020203" pitchFamily="34" charset="0"/>
                <a:cs typeface="Arial" panose="020B0604020202020204" pitchFamily="34" charset="0"/>
              </a:rPr>
              <a:t>Drinks Development Manager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40F311DE-7540-4F6C-83D3-481573250907}"/>
              </a:ext>
            </a:extLst>
          </p:cNvPr>
          <p:cNvSpPr/>
          <p:nvPr/>
        </p:nvSpPr>
        <p:spPr>
          <a:xfrm>
            <a:off x="4631942" y="2506310"/>
            <a:ext cx="1231784" cy="847288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Nova Light" panose="020B0302020104020203" pitchFamily="34" charset="0"/>
                <a:cs typeface="Arial" panose="020B0604020202020204" pitchFamily="34" charset="0"/>
              </a:rPr>
              <a:t>Nicola Underwood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Food Support Manager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5112F63-C8DE-4F02-A7C6-DCBED353CA50}"/>
              </a:ext>
            </a:extLst>
          </p:cNvPr>
          <p:cNvSpPr/>
          <p:nvPr/>
        </p:nvSpPr>
        <p:spPr>
          <a:xfrm>
            <a:off x="6969518" y="2487109"/>
            <a:ext cx="1231784" cy="888765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Louise Watson</a:t>
            </a:r>
            <a:endParaRPr kumimoji="0" lang="en-GB" sz="1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Customer Contact Manager</a:t>
            </a:r>
            <a:endParaRPr kumimoji="0" lang="en-GB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34940D99-3036-49C7-93EE-B4E824DCC020}"/>
              </a:ext>
            </a:extLst>
          </p:cNvPr>
          <p:cNvSpPr/>
          <p:nvPr/>
        </p:nvSpPr>
        <p:spPr>
          <a:xfrm>
            <a:off x="10774000" y="2512508"/>
            <a:ext cx="1081562" cy="1638263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sz="1000" b="1" dirty="0">
              <a:solidFill>
                <a:prstClr val="black"/>
              </a:solidFill>
              <a:latin typeface="Gill Sans Nova Light" panose="020B03020201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sz="1000" b="1" dirty="0">
              <a:solidFill>
                <a:prstClr val="black"/>
              </a:solidFill>
              <a:latin typeface="Gill Sans Nova Light" panose="020B03020201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sz="1000" b="1" dirty="0">
              <a:solidFill>
                <a:prstClr val="black"/>
              </a:solidFill>
              <a:latin typeface="Gill Sans Nova Light" panose="020B03020201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David Bigio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Linda Goodfellow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Carolyn Goodwin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Paul Murphy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Julia Mitchell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Area Business Manager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Nova Light" panose="020B0302020104020203" pitchFamily="34" charset="0"/>
                <a:cs typeface="Arial" panose="020B0604020202020204" pitchFamily="34" charset="0"/>
              </a:rPr>
              <a:t>        </a:t>
            </a:r>
          </a:p>
        </p:txBody>
      </p: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F7DAAD72-F12A-4FCA-899C-A61507F20BE7}"/>
              </a:ext>
            </a:extLst>
          </p:cNvPr>
          <p:cNvCxnSpPr>
            <a:cxnSpLocks/>
          </p:cNvCxnSpPr>
          <p:nvPr/>
        </p:nvCxnSpPr>
        <p:spPr>
          <a:xfrm>
            <a:off x="1442798" y="2274246"/>
            <a:ext cx="9921532" cy="34835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9689F4D3-38FF-4A4F-AC9A-A06C3BFF3390}"/>
              </a:ext>
            </a:extLst>
          </p:cNvPr>
          <p:cNvCxnSpPr>
            <a:cxnSpLocks/>
          </p:cNvCxnSpPr>
          <p:nvPr/>
        </p:nvCxnSpPr>
        <p:spPr>
          <a:xfrm>
            <a:off x="6092857" y="2087903"/>
            <a:ext cx="0" cy="20197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7B38C2A4-14F0-4292-A268-3FD2BC34A0D0}"/>
              </a:ext>
            </a:extLst>
          </p:cNvPr>
          <p:cNvCxnSpPr>
            <a:cxnSpLocks/>
          </p:cNvCxnSpPr>
          <p:nvPr/>
        </p:nvCxnSpPr>
        <p:spPr>
          <a:xfrm>
            <a:off x="3496657" y="2285131"/>
            <a:ext cx="0" cy="20197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id="{84D460D3-A1C5-47FE-96F0-4AD536D7E24D}"/>
              </a:ext>
            </a:extLst>
          </p:cNvPr>
          <p:cNvCxnSpPr>
            <a:cxnSpLocks/>
          </p:cNvCxnSpPr>
          <p:nvPr/>
        </p:nvCxnSpPr>
        <p:spPr>
          <a:xfrm>
            <a:off x="1442798" y="2274246"/>
            <a:ext cx="0" cy="20197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>
            <a:extLst>
              <a:ext uri="{FF2B5EF4-FFF2-40B4-BE49-F238E27FC236}">
                <a16:creationId xmlns:a16="http://schemas.microsoft.com/office/drawing/2014/main" id="{9A2C59E8-4808-4C3C-B5D2-CF2B844651CD}"/>
              </a:ext>
            </a:extLst>
          </p:cNvPr>
          <p:cNvCxnSpPr>
            <a:cxnSpLocks/>
          </p:cNvCxnSpPr>
          <p:nvPr/>
        </p:nvCxnSpPr>
        <p:spPr>
          <a:xfrm>
            <a:off x="7617947" y="2304332"/>
            <a:ext cx="0" cy="20197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>
            <a:extLst>
              <a:ext uri="{FF2B5EF4-FFF2-40B4-BE49-F238E27FC236}">
                <a16:creationId xmlns:a16="http://schemas.microsoft.com/office/drawing/2014/main" id="{5065D066-352B-4D26-8C61-F7602E9707F8}"/>
              </a:ext>
            </a:extLst>
          </p:cNvPr>
          <p:cNvCxnSpPr>
            <a:cxnSpLocks/>
          </p:cNvCxnSpPr>
          <p:nvPr/>
        </p:nvCxnSpPr>
        <p:spPr>
          <a:xfrm>
            <a:off x="5254100" y="2294137"/>
            <a:ext cx="0" cy="20197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>
            <a:extLst>
              <a:ext uri="{FF2B5EF4-FFF2-40B4-BE49-F238E27FC236}">
                <a16:creationId xmlns:a16="http://schemas.microsoft.com/office/drawing/2014/main" id="{EE9D5793-17D7-44B5-AA17-2327D9F78CEF}"/>
              </a:ext>
            </a:extLst>
          </p:cNvPr>
          <p:cNvCxnSpPr>
            <a:cxnSpLocks/>
          </p:cNvCxnSpPr>
          <p:nvPr/>
        </p:nvCxnSpPr>
        <p:spPr>
          <a:xfrm>
            <a:off x="9591899" y="2304332"/>
            <a:ext cx="0" cy="20197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Connector 60">
            <a:extLst>
              <a:ext uri="{FF2B5EF4-FFF2-40B4-BE49-F238E27FC236}">
                <a16:creationId xmlns:a16="http://schemas.microsoft.com/office/drawing/2014/main" id="{F353A5DD-142A-479D-8C04-8E9B2608DBA8}"/>
              </a:ext>
            </a:extLst>
          </p:cNvPr>
          <p:cNvCxnSpPr>
            <a:cxnSpLocks/>
          </p:cNvCxnSpPr>
          <p:nvPr/>
        </p:nvCxnSpPr>
        <p:spPr>
          <a:xfrm>
            <a:off x="11336864" y="2305543"/>
            <a:ext cx="4217" cy="196433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Rectangle 49">
            <a:extLst>
              <a:ext uri="{FF2B5EF4-FFF2-40B4-BE49-F238E27FC236}">
                <a16:creationId xmlns:a16="http://schemas.microsoft.com/office/drawing/2014/main" id="{9534438C-E47D-42C1-9ED1-871BFF7CA00F}"/>
              </a:ext>
            </a:extLst>
          </p:cNvPr>
          <p:cNvSpPr/>
          <p:nvPr/>
        </p:nvSpPr>
        <p:spPr>
          <a:xfrm>
            <a:off x="8205381" y="4629772"/>
            <a:ext cx="1081562" cy="1471268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Amanda Liddiard</a:t>
            </a:r>
          </a:p>
          <a:p>
            <a:pPr algn="ctr">
              <a:defRPr/>
            </a:pPr>
            <a:r>
              <a:rPr kumimoji="0" lang="en-GB" sz="1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Nova Light" panose="020B0302020104020203" pitchFamily="34" charset="0"/>
                <a:cs typeface="Arial" panose="020B0604020202020204" pitchFamily="34" charset="0"/>
              </a:rPr>
              <a:t>Carol Swarbrick</a:t>
            </a:r>
          </a:p>
          <a:p>
            <a:pPr algn="ctr"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Chris Bolton</a:t>
            </a:r>
          </a:p>
          <a:p>
            <a:pPr algn="ctr"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Samantha Patrick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Customer Contact Advisors</a:t>
            </a: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81208FFE-B7FB-4F6D-9A17-8D655DBDEC32}"/>
              </a:ext>
            </a:extLst>
          </p:cNvPr>
          <p:cNvSpPr/>
          <p:nvPr/>
        </p:nvSpPr>
        <p:spPr>
          <a:xfrm>
            <a:off x="808144" y="3889414"/>
            <a:ext cx="1287968" cy="1804771"/>
          </a:xfrm>
          <a:prstGeom prst="rect">
            <a:avLst/>
          </a:prstGeom>
          <a:solidFill>
            <a:srgbClr val="F7F2EB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sz="1000" b="1" dirty="0">
              <a:solidFill>
                <a:prstClr val="black"/>
              </a:solidFill>
              <a:latin typeface="Gill Sans Nova Light" panose="020B0302020104020203" pitchFamily="34" charset="0"/>
              <a:cs typeface="Arial" panose="020B0604020202020204" pitchFamily="34" charset="0"/>
            </a:endParaRPr>
          </a:p>
          <a:p>
            <a:pPr algn="ctr"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Harry Brunt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Stuart Smith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Benjamin Taylor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Ethan Salt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Brewers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sz="1000" dirty="0">
              <a:solidFill>
                <a:prstClr val="black"/>
              </a:solidFill>
              <a:latin typeface="Gill Sans Nova Light" panose="020B03020201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sz="1000" b="1" dirty="0">
              <a:solidFill>
                <a:prstClr val="black"/>
              </a:solidFill>
              <a:latin typeface="Gill Sans Nova Light" panose="020B03020201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Pete Shepherd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General Assistant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6D645203-6DA6-4CFF-B641-713513BF7BEB}"/>
              </a:ext>
            </a:extLst>
          </p:cNvPr>
          <p:cNvSpPr/>
          <p:nvPr/>
        </p:nvSpPr>
        <p:spPr>
          <a:xfrm>
            <a:off x="7262195" y="4633852"/>
            <a:ext cx="813633" cy="1213450"/>
          </a:xfrm>
          <a:prstGeom prst="rect">
            <a:avLst/>
          </a:prstGeom>
          <a:solidFill>
            <a:srgbClr val="F7F2EB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Leanne Mason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Nova Light" panose="020B0302020104020203" pitchFamily="34" charset="0"/>
                <a:cs typeface="Arial" panose="020B0604020202020204" pitchFamily="34" charset="0"/>
              </a:rPr>
              <a:t>Admin</a:t>
            </a: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 Assistant</a:t>
            </a:r>
          </a:p>
        </p:txBody>
      </p: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0FF6992A-1795-434C-8AAF-B29816BAD87A}"/>
              </a:ext>
            </a:extLst>
          </p:cNvPr>
          <p:cNvCxnSpPr>
            <a:cxnSpLocks/>
          </p:cNvCxnSpPr>
          <p:nvPr/>
        </p:nvCxnSpPr>
        <p:spPr>
          <a:xfrm flipV="1">
            <a:off x="7617947" y="3375874"/>
            <a:ext cx="0" cy="96890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810F12F3-1FC7-4F8A-87D8-A78AE9C70461}"/>
              </a:ext>
            </a:extLst>
          </p:cNvPr>
          <p:cNvCxnSpPr>
            <a:cxnSpLocks/>
          </p:cNvCxnSpPr>
          <p:nvPr/>
        </p:nvCxnSpPr>
        <p:spPr>
          <a:xfrm>
            <a:off x="6619939" y="4376124"/>
            <a:ext cx="1996015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>
            <a:extLst>
              <a:ext uri="{FF2B5EF4-FFF2-40B4-BE49-F238E27FC236}">
                <a16:creationId xmlns:a16="http://schemas.microsoft.com/office/drawing/2014/main" id="{D9DB154A-8650-4D11-A0BE-A42DEC56EFB9}"/>
              </a:ext>
            </a:extLst>
          </p:cNvPr>
          <p:cNvCxnSpPr>
            <a:cxnSpLocks/>
          </p:cNvCxnSpPr>
          <p:nvPr/>
        </p:nvCxnSpPr>
        <p:spPr>
          <a:xfrm>
            <a:off x="6619939" y="4373017"/>
            <a:ext cx="0" cy="313235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Rectangle 37">
            <a:extLst>
              <a:ext uri="{FF2B5EF4-FFF2-40B4-BE49-F238E27FC236}">
                <a16:creationId xmlns:a16="http://schemas.microsoft.com/office/drawing/2014/main" id="{8390F66B-9C2E-4F54-8DA0-50B0D6A235E0}"/>
              </a:ext>
            </a:extLst>
          </p:cNvPr>
          <p:cNvSpPr/>
          <p:nvPr/>
        </p:nvSpPr>
        <p:spPr>
          <a:xfrm>
            <a:off x="2951557" y="3508510"/>
            <a:ext cx="1003208" cy="915727"/>
          </a:xfrm>
          <a:prstGeom prst="rect">
            <a:avLst/>
          </a:prstGeom>
          <a:solidFill>
            <a:srgbClr val="F7F2EB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GB" sz="1000" b="1" dirty="0">
                <a:solidFill>
                  <a:schemeClr val="tx1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Rachel Thomas</a:t>
            </a:r>
          </a:p>
          <a:p>
            <a:pPr algn="ctr">
              <a:defRPr/>
            </a:pPr>
            <a:r>
              <a:rPr lang="en-GB" sz="1000" dirty="0">
                <a:solidFill>
                  <a:schemeClr val="tx1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Pub Recruitment Consultant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0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</p:txBody>
      </p:sp>
      <p:cxnSp>
        <p:nvCxnSpPr>
          <p:cNvPr id="52" name="Straight Connector 51">
            <a:extLst>
              <a:ext uri="{FF2B5EF4-FFF2-40B4-BE49-F238E27FC236}">
                <a16:creationId xmlns:a16="http://schemas.microsoft.com/office/drawing/2014/main" id="{F41134F2-8B6D-4EAB-B9EA-71CC8D7B9029}"/>
              </a:ext>
            </a:extLst>
          </p:cNvPr>
          <p:cNvCxnSpPr>
            <a:cxnSpLocks/>
          </p:cNvCxnSpPr>
          <p:nvPr/>
        </p:nvCxnSpPr>
        <p:spPr>
          <a:xfrm>
            <a:off x="3453637" y="3347036"/>
            <a:ext cx="0" cy="16392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Connector 53">
            <a:extLst>
              <a:ext uri="{FF2B5EF4-FFF2-40B4-BE49-F238E27FC236}">
                <a16:creationId xmlns:a16="http://schemas.microsoft.com/office/drawing/2014/main" id="{4C3A513A-CEAB-4BAD-9FBF-49904B80B9AA}"/>
              </a:ext>
            </a:extLst>
          </p:cNvPr>
          <p:cNvCxnSpPr>
            <a:cxnSpLocks/>
            <a:stCxn id="9" idx="2"/>
          </p:cNvCxnSpPr>
          <p:nvPr/>
        </p:nvCxnSpPr>
        <p:spPr>
          <a:xfrm>
            <a:off x="1506258" y="3323512"/>
            <a:ext cx="0" cy="555435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Rectangle 33">
            <a:extLst>
              <a:ext uri="{FF2B5EF4-FFF2-40B4-BE49-F238E27FC236}">
                <a16:creationId xmlns:a16="http://schemas.microsoft.com/office/drawing/2014/main" id="{BB731623-3E61-4745-8D9B-FFB12D1624B5}"/>
              </a:ext>
            </a:extLst>
          </p:cNvPr>
          <p:cNvSpPr/>
          <p:nvPr/>
        </p:nvSpPr>
        <p:spPr>
          <a:xfrm>
            <a:off x="4779073" y="3676969"/>
            <a:ext cx="950053" cy="1213451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Nova Light" panose="020B0302020104020203" pitchFamily="34" charset="0"/>
                <a:cs typeface="Arial" panose="020B0604020202020204" pitchFamily="34" charset="0"/>
              </a:rPr>
              <a:t>Adam Kershaw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Food Development Coordinator</a:t>
            </a:r>
            <a:endParaRPr kumimoji="0" lang="en-GB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456C00B5-653F-4596-AEE9-7A966D919A31}"/>
              </a:ext>
            </a:extLst>
          </p:cNvPr>
          <p:cNvSpPr/>
          <p:nvPr/>
        </p:nvSpPr>
        <p:spPr>
          <a:xfrm>
            <a:off x="6237762" y="4633851"/>
            <a:ext cx="840060" cy="1213451"/>
          </a:xfrm>
          <a:prstGeom prst="rect">
            <a:avLst/>
          </a:prstGeom>
          <a:solidFill>
            <a:srgbClr val="F7F2EB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Sandra Snape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Nova Light" panose="020B0302020104020203" pitchFamily="34" charset="0"/>
                <a:cs typeface="Arial" panose="020B0604020202020204" pitchFamily="34" charset="0"/>
              </a:rPr>
              <a:t>Receptionist</a:t>
            </a:r>
            <a:endParaRPr lang="en-GB" sz="1000" dirty="0">
              <a:solidFill>
                <a:prstClr val="black"/>
              </a:solidFill>
              <a:latin typeface="Gill Sans Nova Light" panose="020B0302020104020203" pitchFamily="34" charset="0"/>
              <a:cs typeface="Arial" panose="020B0604020202020204" pitchFamily="34" charset="0"/>
            </a:endParaRPr>
          </a:p>
        </p:txBody>
      </p:sp>
      <p:cxnSp>
        <p:nvCxnSpPr>
          <p:cNvPr id="56" name="Straight Connector 55">
            <a:extLst>
              <a:ext uri="{FF2B5EF4-FFF2-40B4-BE49-F238E27FC236}">
                <a16:creationId xmlns:a16="http://schemas.microsoft.com/office/drawing/2014/main" id="{7D2FAD20-7657-4694-97BB-EBDE9C223FF7}"/>
              </a:ext>
            </a:extLst>
          </p:cNvPr>
          <p:cNvCxnSpPr>
            <a:cxnSpLocks/>
          </p:cNvCxnSpPr>
          <p:nvPr/>
        </p:nvCxnSpPr>
        <p:spPr>
          <a:xfrm>
            <a:off x="7618240" y="4347958"/>
            <a:ext cx="3858" cy="30687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>
            <a:extLst>
              <a:ext uri="{FF2B5EF4-FFF2-40B4-BE49-F238E27FC236}">
                <a16:creationId xmlns:a16="http://schemas.microsoft.com/office/drawing/2014/main" id="{67F51307-4B62-4341-A077-126FFCA4B376}"/>
              </a:ext>
            </a:extLst>
          </p:cNvPr>
          <p:cNvCxnSpPr>
            <a:cxnSpLocks/>
          </p:cNvCxnSpPr>
          <p:nvPr/>
        </p:nvCxnSpPr>
        <p:spPr>
          <a:xfrm flipH="1">
            <a:off x="5239333" y="3361950"/>
            <a:ext cx="1757" cy="31883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Picture 2">
            <a:extLst>
              <a:ext uri="{FF2B5EF4-FFF2-40B4-BE49-F238E27FC236}">
                <a16:creationId xmlns:a16="http://schemas.microsoft.com/office/drawing/2014/main" id="{3CA683B1-A4C2-C6D6-B881-E230EF30566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89484" y="6136375"/>
            <a:ext cx="2928463" cy="356315"/>
          </a:xfrm>
          <a:prstGeom prst="rect">
            <a:avLst/>
          </a:prstGeom>
        </p:spPr>
      </p:pic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DFD2010D-B7C5-3DD4-D00C-9E5EB71758FD}"/>
              </a:ext>
            </a:extLst>
          </p:cNvPr>
          <p:cNvCxnSpPr>
            <a:cxnSpLocks/>
          </p:cNvCxnSpPr>
          <p:nvPr/>
        </p:nvCxnSpPr>
        <p:spPr>
          <a:xfrm>
            <a:off x="9618936" y="3353598"/>
            <a:ext cx="0" cy="270253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ctangle 5">
            <a:extLst>
              <a:ext uri="{FF2B5EF4-FFF2-40B4-BE49-F238E27FC236}">
                <a16:creationId xmlns:a16="http://schemas.microsoft.com/office/drawing/2014/main" id="{F17175C3-4863-83B9-81D6-95D22B24AA96}"/>
              </a:ext>
            </a:extLst>
          </p:cNvPr>
          <p:cNvSpPr/>
          <p:nvPr/>
        </p:nvSpPr>
        <p:spPr>
          <a:xfrm>
            <a:off x="9045590" y="3638516"/>
            <a:ext cx="1205963" cy="752063"/>
          </a:xfrm>
          <a:prstGeom prst="rect">
            <a:avLst/>
          </a:prstGeom>
          <a:solidFill>
            <a:srgbClr val="F7F2EB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sz="1000" b="1" dirty="0">
              <a:solidFill>
                <a:prstClr val="black"/>
              </a:solidFill>
              <a:latin typeface="Gill Sans Nova Light" panose="020B03020201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Kelvin Armiger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Drinks Quality Advisor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780095E7-B2E5-467A-8FA9-10658EB377F5}"/>
              </a:ext>
            </a:extLst>
          </p:cNvPr>
          <p:cNvCxnSpPr>
            <a:cxnSpLocks/>
          </p:cNvCxnSpPr>
          <p:nvPr/>
        </p:nvCxnSpPr>
        <p:spPr>
          <a:xfrm>
            <a:off x="8615954" y="4373017"/>
            <a:ext cx="0" cy="256755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593110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7F2E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7" name="Straight Connector 56">
            <a:extLst>
              <a:ext uri="{FF2B5EF4-FFF2-40B4-BE49-F238E27FC236}">
                <a16:creationId xmlns:a16="http://schemas.microsoft.com/office/drawing/2014/main" id="{55668995-3F35-1628-FB87-3A6F6F1EAA57}"/>
              </a:ext>
            </a:extLst>
          </p:cNvPr>
          <p:cNvCxnSpPr>
            <a:cxnSpLocks/>
          </p:cNvCxnSpPr>
          <p:nvPr/>
        </p:nvCxnSpPr>
        <p:spPr>
          <a:xfrm>
            <a:off x="6541251" y="4479418"/>
            <a:ext cx="0" cy="10282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>
            <a:extLst>
              <a:ext uri="{FF2B5EF4-FFF2-40B4-BE49-F238E27FC236}">
                <a16:creationId xmlns:a16="http://schemas.microsoft.com/office/drawing/2014/main" id="{0D7B6C1A-D24D-487C-8C21-EB4650FC30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3462" y="292177"/>
            <a:ext cx="10515600" cy="672105"/>
          </a:xfrm>
        </p:spPr>
        <p:txBody>
          <a:bodyPr>
            <a:normAutofit/>
          </a:bodyPr>
          <a:lstStyle/>
          <a:p>
            <a:r>
              <a:rPr lang="en-GB" sz="3600" dirty="0">
                <a:solidFill>
                  <a:srgbClr val="A68732"/>
                </a:solidFill>
                <a:latin typeface="Tangier Light" panose="02000607090000020003" pitchFamily="50" charset="0"/>
                <a:cs typeface="Arial" panose="020B0604020202020204" pitchFamily="34" charset="0"/>
              </a:rPr>
              <a:t>Property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741E9D5-EEE7-4304-8EB0-BF89CE528C05}"/>
              </a:ext>
            </a:extLst>
          </p:cNvPr>
          <p:cNvSpPr/>
          <p:nvPr/>
        </p:nvSpPr>
        <p:spPr>
          <a:xfrm>
            <a:off x="5542451" y="1652752"/>
            <a:ext cx="1231784" cy="847288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Jim Francis</a:t>
            </a:r>
            <a:endParaRPr kumimoji="0" lang="en-GB" sz="1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Property Director</a:t>
            </a:r>
            <a:endParaRPr kumimoji="0" lang="en-GB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F4F57ADA-BC0E-4F2F-9115-7D4EABF53DD2}"/>
              </a:ext>
            </a:extLst>
          </p:cNvPr>
          <p:cNvSpPr/>
          <p:nvPr/>
        </p:nvSpPr>
        <p:spPr>
          <a:xfrm>
            <a:off x="143062" y="3451035"/>
            <a:ext cx="1231784" cy="847288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Jonny Firth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Property Manager - Pubs</a:t>
            </a:r>
            <a:endParaRPr kumimoji="0" lang="en-GB" sz="100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0830DD2F-52D7-46F3-A740-713C8D7B5D44}"/>
              </a:ext>
            </a:extLst>
          </p:cNvPr>
          <p:cNvSpPr/>
          <p:nvPr/>
        </p:nvSpPr>
        <p:spPr>
          <a:xfrm>
            <a:off x="1500774" y="3459480"/>
            <a:ext cx="1045071" cy="822675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Nova Light" panose="020B0302020104020203" pitchFamily="34" charset="0"/>
                <a:cs typeface="Arial" panose="020B0604020202020204" pitchFamily="34" charset="0"/>
              </a:rPr>
              <a:t>Wayne Hunt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Property Manager – Pubs &amp; Inns</a:t>
            </a:r>
            <a:endParaRPr kumimoji="0" lang="en-GB" sz="100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D644EE9-64D8-43BC-ACB1-5317298AE1F3}"/>
              </a:ext>
            </a:extLst>
          </p:cNvPr>
          <p:cNvSpPr/>
          <p:nvPr/>
        </p:nvSpPr>
        <p:spPr>
          <a:xfrm>
            <a:off x="3832979" y="3436012"/>
            <a:ext cx="1231784" cy="847288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Will Day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Nova Light" panose="020B0302020104020203" pitchFamily="34" charset="0"/>
                <a:cs typeface="Arial" panose="020B0604020202020204" pitchFamily="34" charset="0"/>
              </a:rPr>
              <a:t>Property Manager – Hotels 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40F311DE-7540-4F6C-83D3-481573250907}"/>
              </a:ext>
            </a:extLst>
          </p:cNvPr>
          <p:cNvSpPr/>
          <p:nvPr/>
        </p:nvSpPr>
        <p:spPr>
          <a:xfrm>
            <a:off x="5221185" y="3434867"/>
            <a:ext cx="1231784" cy="847288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Gareth Hine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Nova Light" panose="020B0302020104020203" pitchFamily="34" charset="0"/>
                <a:cs typeface="Arial" panose="020B0604020202020204" pitchFamily="34" charset="0"/>
              </a:rPr>
              <a:t>Property Manager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5112F63-C8DE-4F02-A7C6-DCBED353CA50}"/>
              </a:ext>
            </a:extLst>
          </p:cNvPr>
          <p:cNvSpPr/>
          <p:nvPr/>
        </p:nvSpPr>
        <p:spPr>
          <a:xfrm>
            <a:off x="6604025" y="3448179"/>
            <a:ext cx="1231784" cy="847288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Chris Hassall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Nova Light" panose="020B0302020104020203" pitchFamily="34" charset="0"/>
                <a:cs typeface="Arial" panose="020B0604020202020204" pitchFamily="34" charset="0"/>
              </a:rPr>
              <a:t>Head of Health &amp; Safety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9D009656-8BC4-42ED-B8EB-88B4DCD57BEB}"/>
              </a:ext>
            </a:extLst>
          </p:cNvPr>
          <p:cNvSpPr/>
          <p:nvPr/>
        </p:nvSpPr>
        <p:spPr>
          <a:xfrm>
            <a:off x="7999565" y="3443726"/>
            <a:ext cx="1128167" cy="847288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Nova Light" panose="020B0302020104020203" pitchFamily="34" charset="0"/>
                <a:cs typeface="Arial" panose="020B0604020202020204" pitchFamily="34" charset="0"/>
              </a:rPr>
              <a:t>Matthew Linton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Nova Light" panose="020B0302020104020203" pitchFamily="34" charset="0"/>
                <a:cs typeface="Arial" panose="020B0604020202020204" pitchFamily="34" charset="0"/>
              </a:rPr>
              <a:t>Sustainability &amp; Energy Manager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9DD412B7-1D21-47F9-9BD0-73D3ABCF451B}"/>
              </a:ext>
            </a:extLst>
          </p:cNvPr>
          <p:cNvSpPr/>
          <p:nvPr/>
        </p:nvSpPr>
        <p:spPr>
          <a:xfrm>
            <a:off x="10571110" y="3434867"/>
            <a:ext cx="1128166" cy="847288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Bill Holt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Nova Light" panose="020B0302020104020203" pitchFamily="34" charset="0"/>
                <a:cs typeface="Arial" panose="020B0604020202020204" pitchFamily="34" charset="0"/>
              </a:rPr>
              <a:t>Site Manager</a:t>
            </a:r>
          </a:p>
        </p:txBody>
      </p: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9689F4D3-38FF-4A4F-AC9A-A06C3BFF3390}"/>
              </a:ext>
            </a:extLst>
          </p:cNvPr>
          <p:cNvCxnSpPr>
            <a:cxnSpLocks/>
          </p:cNvCxnSpPr>
          <p:nvPr/>
        </p:nvCxnSpPr>
        <p:spPr>
          <a:xfrm>
            <a:off x="6158342" y="2500040"/>
            <a:ext cx="0" cy="716887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EA41B598-AAA0-4307-876C-7FBA3B8D5D9B}"/>
              </a:ext>
            </a:extLst>
          </p:cNvPr>
          <p:cNvCxnSpPr>
            <a:cxnSpLocks/>
          </p:cNvCxnSpPr>
          <p:nvPr/>
        </p:nvCxnSpPr>
        <p:spPr>
          <a:xfrm flipV="1">
            <a:off x="736117" y="3225785"/>
            <a:ext cx="10434821" cy="13726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7B38C2A4-14F0-4292-A268-3FD2BC34A0D0}"/>
              </a:ext>
            </a:extLst>
          </p:cNvPr>
          <p:cNvCxnSpPr>
            <a:cxnSpLocks/>
          </p:cNvCxnSpPr>
          <p:nvPr/>
        </p:nvCxnSpPr>
        <p:spPr>
          <a:xfrm>
            <a:off x="736117" y="3249057"/>
            <a:ext cx="0" cy="20197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id="{84D460D3-A1C5-47FE-96F0-4AD536D7E24D}"/>
              </a:ext>
            </a:extLst>
          </p:cNvPr>
          <p:cNvCxnSpPr>
            <a:cxnSpLocks/>
          </p:cNvCxnSpPr>
          <p:nvPr/>
        </p:nvCxnSpPr>
        <p:spPr>
          <a:xfrm>
            <a:off x="2131657" y="3257502"/>
            <a:ext cx="0" cy="20197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>
            <a:extLst>
              <a:ext uri="{FF2B5EF4-FFF2-40B4-BE49-F238E27FC236}">
                <a16:creationId xmlns:a16="http://schemas.microsoft.com/office/drawing/2014/main" id="{9A2C59E8-4808-4C3C-B5D2-CF2B844651CD}"/>
              </a:ext>
            </a:extLst>
          </p:cNvPr>
          <p:cNvCxnSpPr>
            <a:cxnSpLocks/>
          </p:cNvCxnSpPr>
          <p:nvPr/>
        </p:nvCxnSpPr>
        <p:spPr>
          <a:xfrm>
            <a:off x="4500899" y="3216043"/>
            <a:ext cx="0" cy="20197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>
            <a:extLst>
              <a:ext uri="{FF2B5EF4-FFF2-40B4-BE49-F238E27FC236}">
                <a16:creationId xmlns:a16="http://schemas.microsoft.com/office/drawing/2014/main" id="{5065D066-352B-4D26-8C61-F7602E9707F8}"/>
              </a:ext>
            </a:extLst>
          </p:cNvPr>
          <p:cNvCxnSpPr>
            <a:cxnSpLocks/>
          </p:cNvCxnSpPr>
          <p:nvPr/>
        </p:nvCxnSpPr>
        <p:spPr>
          <a:xfrm>
            <a:off x="5831309" y="3224488"/>
            <a:ext cx="0" cy="20197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>
            <a:extLst>
              <a:ext uri="{FF2B5EF4-FFF2-40B4-BE49-F238E27FC236}">
                <a16:creationId xmlns:a16="http://schemas.microsoft.com/office/drawing/2014/main" id="{EE9D5793-17D7-44B5-AA17-2327D9F78CEF}"/>
              </a:ext>
            </a:extLst>
          </p:cNvPr>
          <p:cNvCxnSpPr>
            <a:cxnSpLocks/>
          </p:cNvCxnSpPr>
          <p:nvPr/>
        </p:nvCxnSpPr>
        <p:spPr>
          <a:xfrm>
            <a:off x="7210402" y="3232889"/>
            <a:ext cx="0" cy="20197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3E966AE6-3B3A-4D13-843C-F007AFCE7D47}"/>
              </a:ext>
            </a:extLst>
          </p:cNvPr>
          <p:cNvCxnSpPr>
            <a:cxnSpLocks/>
          </p:cNvCxnSpPr>
          <p:nvPr/>
        </p:nvCxnSpPr>
        <p:spPr>
          <a:xfrm>
            <a:off x="8563648" y="3232889"/>
            <a:ext cx="0" cy="20197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>
            <a:extLst>
              <a:ext uri="{FF2B5EF4-FFF2-40B4-BE49-F238E27FC236}">
                <a16:creationId xmlns:a16="http://schemas.microsoft.com/office/drawing/2014/main" id="{4A820B79-6D9F-4671-B32C-87DC39B597B5}"/>
              </a:ext>
            </a:extLst>
          </p:cNvPr>
          <p:cNvCxnSpPr>
            <a:cxnSpLocks/>
          </p:cNvCxnSpPr>
          <p:nvPr/>
        </p:nvCxnSpPr>
        <p:spPr>
          <a:xfrm>
            <a:off x="11170938" y="3216043"/>
            <a:ext cx="0" cy="20197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Picture 6">
            <a:extLst>
              <a:ext uri="{FF2B5EF4-FFF2-40B4-BE49-F238E27FC236}">
                <a16:creationId xmlns:a16="http://schemas.microsoft.com/office/drawing/2014/main" id="{E23B6951-E79B-A04F-E92B-C43FA3C4118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31768" y="5960615"/>
            <a:ext cx="2928463" cy="356315"/>
          </a:xfrm>
          <a:prstGeom prst="rect">
            <a:avLst/>
          </a:prstGeom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C4AF3C27-7A40-F4F6-CFA5-9E377FFF5213}"/>
              </a:ext>
            </a:extLst>
          </p:cNvPr>
          <p:cNvSpPr/>
          <p:nvPr/>
        </p:nvSpPr>
        <p:spPr>
          <a:xfrm>
            <a:off x="10571110" y="4480514"/>
            <a:ext cx="1128166" cy="847288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Michael Jones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Nova Light" panose="020B0302020104020203" pitchFamily="34" charset="0"/>
                <a:cs typeface="Arial" panose="020B0604020202020204" pitchFamily="34" charset="0"/>
              </a:rPr>
              <a:t>Maintenance Assistant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140A24AA-8E73-2880-4F3C-B1285FCDD90E}"/>
              </a:ext>
            </a:extLst>
          </p:cNvPr>
          <p:cNvSpPr/>
          <p:nvPr/>
        </p:nvSpPr>
        <p:spPr>
          <a:xfrm>
            <a:off x="4548987" y="4595814"/>
            <a:ext cx="1231784" cy="847288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Kendra Milburn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Rent &amp; Agreement Admin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97F5572-4C9E-FB39-6BCB-3E83517AC80A}"/>
              </a:ext>
            </a:extLst>
          </p:cNvPr>
          <p:cNvSpPr/>
          <p:nvPr/>
        </p:nvSpPr>
        <p:spPr>
          <a:xfrm>
            <a:off x="5905450" y="4595814"/>
            <a:ext cx="1231784" cy="847288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Niamh O’Boyle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Nova Light" panose="020B0302020104020203" pitchFamily="34" charset="0"/>
                <a:cs typeface="Arial" panose="020B0604020202020204" pitchFamily="34" charset="0"/>
              </a:rPr>
              <a:t>Property Assistant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ED6AAC87-CD66-D377-F357-20A5A14849EA}"/>
              </a:ext>
            </a:extLst>
          </p:cNvPr>
          <p:cNvSpPr/>
          <p:nvPr/>
        </p:nvSpPr>
        <p:spPr>
          <a:xfrm>
            <a:off x="143063" y="4526006"/>
            <a:ext cx="1231784" cy="847288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Laura Waters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Samantha Currell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Nova Light" panose="020B0302020104020203" pitchFamily="34" charset="0"/>
                <a:cs typeface="Arial" panose="020B0604020202020204" pitchFamily="34" charset="0"/>
              </a:rPr>
              <a:t>Property Admin</a:t>
            </a:r>
          </a:p>
        </p:txBody>
      </p: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04D46AF7-9CDE-AB24-0FFD-7A1EF202B0C6}"/>
              </a:ext>
            </a:extLst>
          </p:cNvPr>
          <p:cNvCxnSpPr>
            <a:cxnSpLocks/>
            <a:stCxn id="19" idx="2"/>
            <a:endCxn id="13" idx="0"/>
          </p:cNvCxnSpPr>
          <p:nvPr/>
        </p:nvCxnSpPr>
        <p:spPr>
          <a:xfrm>
            <a:off x="11135193" y="4282155"/>
            <a:ext cx="0" cy="198359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D5A78CC1-8918-25A6-5FD9-0B6973379037}"/>
              </a:ext>
            </a:extLst>
          </p:cNvPr>
          <p:cNvCxnSpPr>
            <a:cxnSpLocks/>
          </p:cNvCxnSpPr>
          <p:nvPr/>
        </p:nvCxnSpPr>
        <p:spPr>
          <a:xfrm>
            <a:off x="5845234" y="4291014"/>
            <a:ext cx="0" cy="20197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E9E2DD6F-55DE-5756-714A-250D523F2867}"/>
              </a:ext>
            </a:extLst>
          </p:cNvPr>
          <p:cNvCxnSpPr>
            <a:cxnSpLocks/>
          </p:cNvCxnSpPr>
          <p:nvPr/>
        </p:nvCxnSpPr>
        <p:spPr>
          <a:xfrm>
            <a:off x="5177346" y="4485438"/>
            <a:ext cx="0" cy="10282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8E361EC8-2DBA-A2E0-14DC-5899FA8152B0}"/>
              </a:ext>
            </a:extLst>
          </p:cNvPr>
          <p:cNvCxnSpPr>
            <a:cxnSpLocks/>
          </p:cNvCxnSpPr>
          <p:nvPr/>
        </p:nvCxnSpPr>
        <p:spPr>
          <a:xfrm>
            <a:off x="5177346" y="4492992"/>
            <a:ext cx="1363905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Rectangle 21">
            <a:extLst>
              <a:ext uri="{FF2B5EF4-FFF2-40B4-BE49-F238E27FC236}">
                <a16:creationId xmlns:a16="http://schemas.microsoft.com/office/drawing/2014/main" id="{2C03FFB2-EF8F-679C-D5EE-2A9DA084B689}"/>
              </a:ext>
            </a:extLst>
          </p:cNvPr>
          <p:cNvSpPr/>
          <p:nvPr/>
        </p:nvSpPr>
        <p:spPr>
          <a:xfrm>
            <a:off x="9285338" y="3443726"/>
            <a:ext cx="1128166" cy="847288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Rachel Wootton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Nova Light" panose="020B0302020104020203" pitchFamily="34" charset="0"/>
                <a:cs typeface="Arial" panose="020B0604020202020204" pitchFamily="34" charset="0"/>
              </a:rPr>
              <a:t>Head of Interior Design</a:t>
            </a:r>
          </a:p>
        </p:txBody>
      </p: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1BBC2EED-51D7-E9B5-7095-B8722055EC4D}"/>
              </a:ext>
            </a:extLst>
          </p:cNvPr>
          <p:cNvCxnSpPr>
            <a:cxnSpLocks/>
          </p:cNvCxnSpPr>
          <p:nvPr/>
        </p:nvCxnSpPr>
        <p:spPr>
          <a:xfrm>
            <a:off x="9831941" y="3216043"/>
            <a:ext cx="0" cy="20197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70CC4FB0-F800-05D4-4650-90163AA6B314}"/>
              </a:ext>
            </a:extLst>
          </p:cNvPr>
          <p:cNvCxnSpPr>
            <a:cxnSpLocks/>
            <a:stCxn id="8" idx="2"/>
            <a:endCxn id="17" idx="0"/>
          </p:cNvCxnSpPr>
          <p:nvPr/>
        </p:nvCxnSpPr>
        <p:spPr>
          <a:xfrm>
            <a:off x="758954" y="4298323"/>
            <a:ext cx="1" cy="227683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EABCDF18-7882-BCF8-97BC-BF2F26CC3369}"/>
              </a:ext>
            </a:extLst>
          </p:cNvPr>
          <p:cNvCxnSpPr>
            <a:cxnSpLocks/>
          </p:cNvCxnSpPr>
          <p:nvPr/>
        </p:nvCxnSpPr>
        <p:spPr>
          <a:xfrm>
            <a:off x="3180169" y="3258312"/>
            <a:ext cx="0" cy="18541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ectangle 17">
            <a:extLst>
              <a:ext uri="{FF2B5EF4-FFF2-40B4-BE49-F238E27FC236}">
                <a16:creationId xmlns:a16="http://schemas.microsoft.com/office/drawing/2014/main" id="{5F87A074-A057-A3BC-5A6F-82CF39A0D49E}"/>
              </a:ext>
            </a:extLst>
          </p:cNvPr>
          <p:cNvSpPr/>
          <p:nvPr/>
        </p:nvSpPr>
        <p:spPr>
          <a:xfrm>
            <a:off x="2649848" y="3456032"/>
            <a:ext cx="1045071" cy="822675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Nova Light" panose="020B0302020104020203" pitchFamily="34" charset="0"/>
                <a:cs typeface="Arial" panose="020B0604020202020204" pitchFamily="34" charset="0"/>
              </a:rPr>
              <a:t>Stuart Wenman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Property Manager</a:t>
            </a:r>
            <a:endParaRPr kumimoji="0" lang="en-GB" sz="100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076826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7F2E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7B6C1A-D24D-487C-8C21-EB4650FC30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6255" y="233835"/>
            <a:ext cx="10515600" cy="672105"/>
          </a:xfrm>
        </p:spPr>
        <p:txBody>
          <a:bodyPr>
            <a:normAutofit/>
          </a:bodyPr>
          <a:lstStyle/>
          <a:p>
            <a:r>
              <a:rPr lang="en-GB" sz="3600" dirty="0">
                <a:solidFill>
                  <a:srgbClr val="A68732"/>
                </a:solidFill>
                <a:latin typeface="Tangier Light" panose="02000607090000020003" pitchFamily="50" charset="0"/>
                <a:cs typeface="Arial" panose="020B0604020202020204" pitchFamily="34" charset="0"/>
              </a:rPr>
              <a:t>Finance</a:t>
            </a:r>
            <a:r>
              <a:rPr lang="en-GB" sz="2400" dirty="0">
                <a:cs typeface="Arial" panose="020B0604020202020204" pitchFamily="34" charset="0"/>
              </a:rPr>
              <a:t> 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741E9D5-EEE7-4304-8EB0-BF89CE528C05}"/>
              </a:ext>
            </a:extLst>
          </p:cNvPr>
          <p:cNvSpPr/>
          <p:nvPr/>
        </p:nvSpPr>
        <p:spPr>
          <a:xfrm>
            <a:off x="5480108" y="1224022"/>
            <a:ext cx="1231784" cy="847288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Kevin Wood</a:t>
            </a:r>
            <a:endParaRPr kumimoji="0" lang="en-GB" sz="1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Finance </a:t>
            </a:r>
            <a:r>
              <a:rPr kumimoji="0" lang="en-GB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Nova Light" panose="020B0302020104020203" pitchFamily="34" charset="0"/>
                <a:cs typeface="Arial" panose="020B0604020202020204" pitchFamily="34" charset="0"/>
              </a:rPr>
              <a:t>Director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F4F57ADA-BC0E-4F2F-9115-7D4EABF53DD2}"/>
              </a:ext>
            </a:extLst>
          </p:cNvPr>
          <p:cNvSpPr/>
          <p:nvPr/>
        </p:nvSpPr>
        <p:spPr>
          <a:xfrm>
            <a:off x="4067890" y="2510551"/>
            <a:ext cx="1231784" cy="847288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Nova Light" panose="020B0302020104020203" pitchFamily="34" charset="0"/>
                <a:cs typeface="Arial" panose="020B0604020202020204" pitchFamily="34" charset="0"/>
              </a:rPr>
              <a:t>Jayne Kirkham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Company Secretary &amp; Finance Manager</a:t>
            </a:r>
            <a:endParaRPr kumimoji="0" lang="en-GB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5112F63-C8DE-4F02-A7C6-DCBED353CA50}"/>
              </a:ext>
            </a:extLst>
          </p:cNvPr>
          <p:cNvSpPr/>
          <p:nvPr/>
        </p:nvSpPr>
        <p:spPr>
          <a:xfrm>
            <a:off x="9179547" y="2495377"/>
            <a:ext cx="1231784" cy="847288"/>
          </a:xfrm>
          <a:prstGeom prst="rect">
            <a:avLst/>
          </a:prstGeom>
          <a:solidFill>
            <a:srgbClr val="F7F2EB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Vacancy</a:t>
            </a:r>
            <a:endParaRPr kumimoji="0" lang="en-GB" sz="1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Head of Purchasing</a:t>
            </a:r>
            <a:endParaRPr kumimoji="0" lang="en-GB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2177F34F-D583-431F-A072-C95CCB14FB9E}"/>
              </a:ext>
            </a:extLst>
          </p:cNvPr>
          <p:cNvSpPr/>
          <p:nvPr/>
        </p:nvSpPr>
        <p:spPr>
          <a:xfrm>
            <a:off x="6643060" y="2499047"/>
            <a:ext cx="1231784" cy="847288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Andy Hassall</a:t>
            </a:r>
            <a:endParaRPr kumimoji="0" lang="en-GB" sz="1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Nova Light" panose="020B0302020104020203" pitchFamily="34" charset="0"/>
                <a:cs typeface="Arial" panose="020B0604020202020204" pitchFamily="34" charset="0"/>
              </a:rPr>
              <a:t>Dan Rawlinson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Business Analyst</a:t>
            </a:r>
            <a:endParaRPr kumimoji="0" lang="en-GB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B7229051-9347-406B-A05F-7693F3E676C9}"/>
              </a:ext>
            </a:extLst>
          </p:cNvPr>
          <p:cNvSpPr/>
          <p:nvPr/>
        </p:nvSpPr>
        <p:spPr>
          <a:xfrm>
            <a:off x="8504908" y="3911726"/>
            <a:ext cx="1231784" cy="847288"/>
          </a:xfrm>
          <a:prstGeom prst="rect">
            <a:avLst/>
          </a:prstGeom>
          <a:solidFill>
            <a:srgbClr val="F7F2EB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Steve Lord</a:t>
            </a:r>
            <a:endParaRPr kumimoji="0" lang="en-GB" sz="1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Purchasing Manager</a:t>
            </a:r>
            <a:endParaRPr kumimoji="0" lang="en-GB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9DD412B7-1D21-47F9-9BD0-73D3ABCF451B}"/>
              </a:ext>
            </a:extLst>
          </p:cNvPr>
          <p:cNvSpPr/>
          <p:nvPr/>
        </p:nvSpPr>
        <p:spPr>
          <a:xfrm>
            <a:off x="2944688" y="3891616"/>
            <a:ext cx="1154547" cy="850573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Joe Lynch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Sophie Wood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Nova Light" panose="020B0302020104020203" pitchFamily="34" charset="0"/>
                <a:cs typeface="Arial" panose="020B0604020202020204" pitchFamily="34" charset="0"/>
              </a:rPr>
              <a:t>Financial Accountant</a:t>
            </a:r>
            <a:r>
              <a:rPr kumimoji="0" lang="en-GB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 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34940D99-3036-49C7-93EE-B4E824DCC020}"/>
              </a:ext>
            </a:extLst>
          </p:cNvPr>
          <p:cNvSpPr/>
          <p:nvPr/>
        </p:nvSpPr>
        <p:spPr>
          <a:xfrm>
            <a:off x="1565339" y="3891616"/>
            <a:ext cx="1231784" cy="847288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sz="1000" b="1" dirty="0">
              <a:solidFill>
                <a:prstClr val="black"/>
              </a:solidFill>
              <a:latin typeface="Gill Sans Nova Light" panose="020B03020201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Caroline Cockshott</a:t>
            </a:r>
            <a:endParaRPr kumimoji="0" lang="en-GB" sz="1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Purchase Ledger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 Team leader</a:t>
            </a:r>
            <a:endParaRPr kumimoji="0" lang="en-GB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5E25FEC3-7941-4D67-9626-B43E33F58FD8}"/>
              </a:ext>
            </a:extLst>
          </p:cNvPr>
          <p:cNvSpPr/>
          <p:nvPr/>
        </p:nvSpPr>
        <p:spPr>
          <a:xfrm>
            <a:off x="1571838" y="4940882"/>
            <a:ext cx="1231784" cy="847288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Nova Light" panose="020B0302020104020203" pitchFamily="34" charset="0"/>
                <a:cs typeface="Arial" panose="020B0604020202020204" pitchFamily="34" charset="0"/>
              </a:rPr>
              <a:t>Katy-Ann Wilson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Purchase Ledger Clerk</a:t>
            </a:r>
            <a:endParaRPr kumimoji="0" lang="en-GB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</p:txBody>
      </p: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3043A8DA-C9B9-4D39-80BE-D71940D7EBE3}"/>
              </a:ext>
            </a:extLst>
          </p:cNvPr>
          <p:cNvCxnSpPr>
            <a:cxnSpLocks/>
          </p:cNvCxnSpPr>
          <p:nvPr/>
        </p:nvCxnSpPr>
        <p:spPr>
          <a:xfrm>
            <a:off x="6096000" y="2071310"/>
            <a:ext cx="0" cy="20197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EA41B598-AAA0-4307-876C-7FBA3B8D5D9B}"/>
              </a:ext>
            </a:extLst>
          </p:cNvPr>
          <p:cNvCxnSpPr>
            <a:cxnSpLocks/>
          </p:cNvCxnSpPr>
          <p:nvPr/>
        </p:nvCxnSpPr>
        <p:spPr>
          <a:xfrm flipV="1">
            <a:off x="4683782" y="2273288"/>
            <a:ext cx="5136110" cy="11665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7B38C2A4-14F0-4292-A268-3FD2BC34A0D0}"/>
              </a:ext>
            </a:extLst>
          </p:cNvPr>
          <p:cNvCxnSpPr>
            <a:cxnSpLocks/>
          </p:cNvCxnSpPr>
          <p:nvPr/>
        </p:nvCxnSpPr>
        <p:spPr>
          <a:xfrm>
            <a:off x="4683782" y="2294523"/>
            <a:ext cx="0" cy="232823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>
            <a:extLst>
              <a:ext uri="{FF2B5EF4-FFF2-40B4-BE49-F238E27FC236}">
                <a16:creationId xmlns:a16="http://schemas.microsoft.com/office/drawing/2014/main" id="{EE9D5793-17D7-44B5-AA17-2327D9F78CEF}"/>
              </a:ext>
            </a:extLst>
          </p:cNvPr>
          <p:cNvCxnSpPr>
            <a:cxnSpLocks/>
          </p:cNvCxnSpPr>
          <p:nvPr/>
        </p:nvCxnSpPr>
        <p:spPr>
          <a:xfrm>
            <a:off x="9795441" y="2284953"/>
            <a:ext cx="0" cy="20197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56">
            <a:extLst>
              <a:ext uri="{FF2B5EF4-FFF2-40B4-BE49-F238E27FC236}">
                <a16:creationId xmlns:a16="http://schemas.microsoft.com/office/drawing/2014/main" id="{782C4A43-5CFF-4EC8-8480-024FC62657D1}"/>
              </a:ext>
            </a:extLst>
          </p:cNvPr>
          <p:cNvCxnSpPr>
            <a:cxnSpLocks/>
          </p:cNvCxnSpPr>
          <p:nvPr/>
        </p:nvCxnSpPr>
        <p:spPr>
          <a:xfrm>
            <a:off x="7295680" y="2294523"/>
            <a:ext cx="0" cy="20197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>
            <a:extLst>
              <a:ext uri="{FF2B5EF4-FFF2-40B4-BE49-F238E27FC236}">
                <a16:creationId xmlns:a16="http://schemas.microsoft.com/office/drawing/2014/main" id="{6EB25C11-85D0-4088-92DF-6A500560B717}"/>
              </a:ext>
            </a:extLst>
          </p:cNvPr>
          <p:cNvCxnSpPr>
            <a:cxnSpLocks/>
          </p:cNvCxnSpPr>
          <p:nvPr/>
        </p:nvCxnSpPr>
        <p:spPr>
          <a:xfrm>
            <a:off x="3506965" y="3689638"/>
            <a:ext cx="0" cy="20197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Connector 60">
            <a:extLst>
              <a:ext uri="{FF2B5EF4-FFF2-40B4-BE49-F238E27FC236}">
                <a16:creationId xmlns:a16="http://schemas.microsoft.com/office/drawing/2014/main" id="{F353A5DD-142A-479D-8C04-8E9B2608DBA8}"/>
              </a:ext>
            </a:extLst>
          </p:cNvPr>
          <p:cNvCxnSpPr>
            <a:cxnSpLocks/>
          </p:cNvCxnSpPr>
          <p:nvPr/>
        </p:nvCxnSpPr>
        <p:spPr>
          <a:xfrm>
            <a:off x="2248052" y="3671348"/>
            <a:ext cx="0" cy="20197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Connector 63">
            <a:extLst>
              <a:ext uri="{FF2B5EF4-FFF2-40B4-BE49-F238E27FC236}">
                <a16:creationId xmlns:a16="http://schemas.microsoft.com/office/drawing/2014/main" id="{A126351A-BD5B-4C94-8469-EB7B70A31A50}"/>
              </a:ext>
            </a:extLst>
          </p:cNvPr>
          <p:cNvCxnSpPr>
            <a:cxnSpLocks/>
          </p:cNvCxnSpPr>
          <p:nvPr/>
        </p:nvCxnSpPr>
        <p:spPr>
          <a:xfrm>
            <a:off x="2248052" y="4729758"/>
            <a:ext cx="0" cy="20197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27D02039-B809-4E61-9C8C-D5BBD0F6DC07}"/>
              </a:ext>
            </a:extLst>
          </p:cNvPr>
          <p:cNvCxnSpPr>
            <a:cxnSpLocks/>
          </p:cNvCxnSpPr>
          <p:nvPr/>
        </p:nvCxnSpPr>
        <p:spPr>
          <a:xfrm>
            <a:off x="2248052" y="3671348"/>
            <a:ext cx="4045477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Rectangle 49">
            <a:extLst>
              <a:ext uri="{FF2B5EF4-FFF2-40B4-BE49-F238E27FC236}">
                <a16:creationId xmlns:a16="http://schemas.microsoft.com/office/drawing/2014/main" id="{6BBDFCD6-96E2-4AAA-A1BD-34DC5EDBFCB8}"/>
              </a:ext>
            </a:extLst>
          </p:cNvPr>
          <p:cNvSpPr/>
          <p:nvPr/>
        </p:nvSpPr>
        <p:spPr>
          <a:xfrm>
            <a:off x="4217435" y="3891616"/>
            <a:ext cx="1099664" cy="847288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Nova Light" panose="020B0302020104020203" pitchFamily="34" charset="0"/>
                <a:cs typeface="Arial" panose="020B0604020202020204" pitchFamily="34" charset="0"/>
              </a:rPr>
              <a:t>Claire Buck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Credit Control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Nova Light" panose="020B0302020104020203" pitchFamily="34" charset="0"/>
                <a:cs typeface="Arial" panose="020B0604020202020204" pitchFamily="34" charset="0"/>
              </a:rPr>
              <a:t>Team Leader </a:t>
            </a:r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21685449-741C-49C5-A8C4-BAB4CAAC3523}"/>
              </a:ext>
            </a:extLst>
          </p:cNvPr>
          <p:cNvSpPr/>
          <p:nvPr/>
        </p:nvSpPr>
        <p:spPr>
          <a:xfrm>
            <a:off x="4231702" y="4935021"/>
            <a:ext cx="1106655" cy="847288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Andrea Jepson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Nova Light" panose="020B0302020104020203" pitchFamily="34" charset="0"/>
                <a:cs typeface="Arial" panose="020B0604020202020204" pitchFamily="34" charset="0"/>
              </a:rPr>
              <a:t>Pam Smith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Credit Controllers</a:t>
            </a:r>
            <a:endParaRPr kumimoji="0" lang="en-GB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</p:txBody>
      </p:sp>
      <p:cxnSp>
        <p:nvCxnSpPr>
          <p:cNvPr id="52" name="Straight Connector 51">
            <a:extLst>
              <a:ext uri="{FF2B5EF4-FFF2-40B4-BE49-F238E27FC236}">
                <a16:creationId xmlns:a16="http://schemas.microsoft.com/office/drawing/2014/main" id="{E1CDD0C7-DEDF-41F9-9137-D75D47BE7451}"/>
              </a:ext>
            </a:extLst>
          </p:cNvPr>
          <p:cNvCxnSpPr>
            <a:cxnSpLocks/>
          </p:cNvCxnSpPr>
          <p:nvPr/>
        </p:nvCxnSpPr>
        <p:spPr>
          <a:xfrm>
            <a:off x="4785029" y="3693287"/>
            <a:ext cx="0" cy="20197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>
            <a:extLst>
              <a:ext uri="{FF2B5EF4-FFF2-40B4-BE49-F238E27FC236}">
                <a16:creationId xmlns:a16="http://schemas.microsoft.com/office/drawing/2014/main" id="{28096E7C-7876-485D-BB72-EF013562C399}"/>
              </a:ext>
            </a:extLst>
          </p:cNvPr>
          <p:cNvCxnSpPr>
            <a:cxnSpLocks/>
          </p:cNvCxnSpPr>
          <p:nvPr/>
        </p:nvCxnSpPr>
        <p:spPr>
          <a:xfrm>
            <a:off x="4767267" y="4738904"/>
            <a:ext cx="0" cy="20197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>
            <a:extLst>
              <a:ext uri="{FF2B5EF4-FFF2-40B4-BE49-F238E27FC236}">
                <a16:creationId xmlns:a16="http://schemas.microsoft.com/office/drawing/2014/main" id="{C08FED02-A24C-4217-AD7C-CDB09FA84C29}"/>
              </a:ext>
            </a:extLst>
          </p:cNvPr>
          <p:cNvCxnSpPr>
            <a:cxnSpLocks/>
          </p:cNvCxnSpPr>
          <p:nvPr/>
        </p:nvCxnSpPr>
        <p:spPr>
          <a:xfrm>
            <a:off x="6008788" y="3689638"/>
            <a:ext cx="0" cy="20197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Connector 64">
            <a:extLst>
              <a:ext uri="{FF2B5EF4-FFF2-40B4-BE49-F238E27FC236}">
                <a16:creationId xmlns:a16="http://schemas.microsoft.com/office/drawing/2014/main" id="{C67BB1F3-FEC3-4B1B-B795-944EDFA6BFD8}"/>
              </a:ext>
            </a:extLst>
          </p:cNvPr>
          <p:cNvCxnSpPr>
            <a:cxnSpLocks/>
          </p:cNvCxnSpPr>
          <p:nvPr/>
        </p:nvCxnSpPr>
        <p:spPr>
          <a:xfrm>
            <a:off x="4631768" y="3383348"/>
            <a:ext cx="0" cy="28800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Rectangle 33">
            <a:extLst>
              <a:ext uri="{FF2B5EF4-FFF2-40B4-BE49-F238E27FC236}">
                <a16:creationId xmlns:a16="http://schemas.microsoft.com/office/drawing/2014/main" id="{1B2816F4-F2E2-4681-A9F5-E9A76146CA94}"/>
              </a:ext>
            </a:extLst>
          </p:cNvPr>
          <p:cNvSpPr/>
          <p:nvPr/>
        </p:nvSpPr>
        <p:spPr>
          <a:xfrm>
            <a:off x="5435299" y="3891616"/>
            <a:ext cx="1099666" cy="847288"/>
          </a:xfrm>
          <a:prstGeom prst="rect">
            <a:avLst/>
          </a:prstGeom>
          <a:solidFill>
            <a:srgbClr val="F7F2EB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Nova Light" panose="020B0302020104020203" pitchFamily="34" charset="0"/>
                <a:cs typeface="Arial" panose="020B0604020202020204" pitchFamily="34" charset="0"/>
              </a:rPr>
              <a:t>Emma Dewhurst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Accounts Assistant</a:t>
            </a:r>
            <a:endParaRPr kumimoji="0" lang="en-GB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</p:txBody>
      </p: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5CDA251A-1D13-4144-B38E-41B06A990E91}"/>
              </a:ext>
            </a:extLst>
          </p:cNvPr>
          <p:cNvCxnSpPr>
            <a:cxnSpLocks/>
          </p:cNvCxnSpPr>
          <p:nvPr/>
        </p:nvCxnSpPr>
        <p:spPr>
          <a:xfrm>
            <a:off x="7295680" y="3671348"/>
            <a:ext cx="0" cy="20197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ED51420F-FC1A-490B-85A7-85E3FEF8E214}"/>
              </a:ext>
            </a:extLst>
          </p:cNvPr>
          <p:cNvCxnSpPr>
            <a:cxnSpLocks/>
          </p:cNvCxnSpPr>
          <p:nvPr/>
        </p:nvCxnSpPr>
        <p:spPr>
          <a:xfrm flipV="1">
            <a:off x="6301921" y="3671348"/>
            <a:ext cx="993759" cy="3285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Rectangle 38">
            <a:extLst>
              <a:ext uri="{FF2B5EF4-FFF2-40B4-BE49-F238E27FC236}">
                <a16:creationId xmlns:a16="http://schemas.microsoft.com/office/drawing/2014/main" id="{48509198-C14D-4D02-8336-D47BFC8DF552}"/>
              </a:ext>
            </a:extLst>
          </p:cNvPr>
          <p:cNvSpPr/>
          <p:nvPr/>
        </p:nvSpPr>
        <p:spPr>
          <a:xfrm>
            <a:off x="6709119" y="3891616"/>
            <a:ext cx="1099666" cy="847288"/>
          </a:xfrm>
          <a:prstGeom prst="rect">
            <a:avLst/>
          </a:prstGeom>
          <a:solidFill>
            <a:srgbClr val="F7F2EB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Nova Light" panose="020B0302020104020203" pitchFamily="34" charset="0"/>
                <a:cs typeface="Arial" panose="020B0604020202020204" pitchFamily="34" charset="0"/>
              </a:rPr>
              <a:t>Christopher Wilson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Trainee Accountant</a:t>
            </a:r>
            <a:endParaRPr kumimoji="0" lang="en-GB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E22F09F7-459A-A631-1E55-28A098360B0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31768" y="6036481"/>
            <a:ext cx="2928463" cy="356315"/>
          </a:xfrm>
          <a:prstGeom prst="rect">
            <a:avLst/>
          </a:prstGeom>
        </p:spPr>
      </p:pic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0E0750DF-7634-1208-CD20-61FFF9C973CB}"/>
              </a:ext>
            </a:extLst>
          </p:cNvPr>
          <p:cNvCxnSpPr>
            <a:cxnSpLocks/>
          </p:cNvCxnSpPr>
          <p:nvPr/>
        </p:nvCxnSpPr>
        <p:spPr>
          <a:xfrm>
            <a:off x="10561415" y="3689638"/>
            <a:ext cx="0" cy="20197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988F326A-108A-BFD9-1E59-83B32D2FF3E4}"/>
              </a:ext>
            </a:extLst>
          </p:cNvPr>
          <p:cNvCxnSpPr>
            <a:cxnSpLocks/>
          </p:cNvCxnSpPr>
          <p:nvPr/>
        </p:nvCxnSpPr>
        <p:spPr>
          <a:xfrm>
            <a:off x="9120800" y="3689638"/>
            <a:ext cx="0" cy="20197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>
            <a:extLst>
              <a:ext uri="{FF2B5EF4-FFF2-40B4-BE49-F238E27FC236}">
                <a16:creationId xmlns:a16="http://schemas.microsoft.com/office/drawing/2014/main" id="{C2F74B45-C145-AF3F-2662-D1E3403BAF15}"/>
              </a:ext>
            </a:extLst>
          </p:cNvPr>
          <p:cNvSpPr/>
          <p:nvPr/>
        </p:nvSpPr>
        <p:spPr>
          <a:xfrm>
            <a:off x="9943948" y="3915362"/>
            <a:ext cx="1231784" cy="847288"/>
          </a:xfrm>
          <a:prstGeom prst="rect">
            <a:avLst/>
          </a:prstGeom>
          <a:solidFill>
            <a:srgbClr val="F7F2EB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Nancy  Brown</a:t>
            </a:r>
            <a:endParaRPr kumimoji="0" lang="en-GB" sz="1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Purchasing Assistant</a:t>
            </a:r>
            <a:endParaRPr kumimoji="0" lang="en-GB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53E641A4-56C2-4C89-95E1-1B64EF074A29}"/>
              </a:ext>
            </a:extLst>
          </p:cNvPr>
          <p:cNvCxnSpPr>
            <a:cxnSpLocks/>
          </p:cNvCxnSpPr>
          <p:nvPr/>
        </p:nvCxnSpPr>
        <p:spPr>
          <a:xfrm>
            <a:off x="9120800" y="3689638"/>
            <a:ext cx="1440615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1FC6D21F-190E-EA86-287F-124253746331}"/>
              </a:ext>
            </a:extLst>
          </p:cNvPr>
          <p:cNvCxnSpPr>
            <a:cxnSpLocks/>
          </p:cNvCxnSpPr>
          <p:nvPr/>
        </p:nvCxnSpPr>
        <p:spPr>
          <a:xfrm>
            <a:off x="9771053" y="3342665"/>
            <a:ext cx="0" cy="346973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443900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7F2E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7B6C1A-D24D-487C-8C21-EB4650FC30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2308" y="377623"/>
            <a:ext cx="10515600" cy="672105"/>
          </a:xfrm>
        </p:spPr>
        <p:txBody>
          <a:bodyPr>
            <a:normAutofit/>
          </a:bodyPr>
          <a:lstStyle/>
          <a:p>
            <a:r>
              <a:rPr lang="en-GB" sz="3600" dirty="0">
                <a:solidFill>
                  <a:srgbClr val="A68732"/>
                </a:solidFill>
                <a:latin typeface="Tangier Light" panose="02000607090000020003" pitchFamily="50" charset="0"/>
                <a:cs typeface="Arial" panose="020B0604020202020204" pitchFamily="34" charset="0"/>
              </a:rPr>
              <a:t>IT</a:t>
            </a:r>
            <a:r>
              <a:rPr lang="en-GB" sz="2400" dirty="0">
                <a:cs typeface="Arial" panose="020B0604020202020204" pitchFamily="34" charset="0"/>
              </a:rPr>
              <a:t> 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741E9D5-EEE7-4304-8EB0-BF89CE528C05}"/>
              </a:ext>
            </a:extLst>
          </p:cNvPr>
          <p:cNvSpPr/>
          <p:nvPr/>
        </p:nvSpPr>
        <p:spPr>
          <a:xfrm>
            <a:off x="5467613" y="2111544"/>
            <a:ext cx="1436910" cy="847288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Karen Glachan</a:t>
            </a:r>
            <a:endParaRPr kumimoji="0" lang="en-GB" sz="1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Nova Light" panose="020B0302020104020203" pitchFamily="34" charset="0"/>
                <a:cs typeface="Arial" panose="020B0604020202020204" pitchFamily="34" charset="0"/>
              </a:rPr>
              <a:t>Head of IT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F4F57ADA-BC0E-4F2F-9115-7D4EABF53DD2}"/>
              </a:ext>
            </a:extLst>
          </p:cNvPr>
          <p:cNvSpPr/>
          <p:nvPr/>
        </p:nvSpPr>
        <p:spPr>
          <a:xfrm>
            <a:off x="2431228" y="3444819"/>
            <a:ext cx="1646726" cy="847288"/>
          </a:xfrm>
          <a:prstGeom prst="rect">
            <a:avLst/>
          </a:prstGeom>
          <a:solidFill>
            <a:srgbClr val="F7F2EB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Damien Little</a:t>
            </a:r>
            <a:endParaRPr kumimoji="0" lang="en-GB" sz="1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Nova Light" panose="020B0302020104020203" pitchFamily="34" charset="0"/>
                <a:cs typeface="Arial" panose="020B0604020202020204" pitchFamily="34" charset="0"/>
              </a:rPr>
              <a:t>IT Business Systems Manager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9D009656-8BC4-42ED-B8EB-88B4DCD57BEB}"/>
              </a:ext>
            </a:extLst>
          </p:cNvPr>
          <p:cNvSpPr/>
          <p:nvPr/>
        </p:nvSpPr>
        <p:spPr>
          <a:xfrm>
            <a:off x="3397643" y="4828868"/>
            <a:ext cx="1296203" cy="847288"/>
          </a:xfrm>
          <a:prstGeom prst="rect">
            <a:avLst/>
          </a:prstGeom>
          <a:solidFill>
            <a:srgbClr val="F7F2EB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Nova Light" panose="020B0302020104020203" pitchFamily="34" charset="0"/>
                <a:cs typeface="Arial" panose="020B0604020202020204" pitchFamily="34" charset="0"/>
              </a:rPr>
              <a:t>Michael Abrahams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Nova Light" panose="020B0302020104020203" pitchFamily="34" charset="0"/>
                <a:cs typeface="Arial" panose="020B0604020202020204" pitchFamily="34" charset="0"/>
              </a:rPr>
              <a:t>EPOS &amp; Business Systems Administrator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34940D99-3036-49C7-93EE-B4E824DCC020}"/>
              </a:ext>
            </a:extLst>
          </p:cNvPr>
          <p:cNvSpPr/>
          <p:nvPr/>
        </p:nvSpPr>
        <p:spPr>
          <a:xfrm>
            <a:off x="1795475" y="4806979"/>
            <a:ext cx="1296199" cy="847288"/>
          </a:xfrm>
          <a:prstGeom prst="rect">
            <a:avLst/>
          </a:prstGeom>
          <a:solidFill>
            <a:srgbClr val="F7F2EB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sz="1000" b="1" dirty="0">
              <a:solidFill>
                <a:prstClr val="black"/>
              </a:solidFill>
              <a:latin typeface="Gill Sans Nova Light" panose="020B03020201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Nova Light" panose="020B0302020104020203" pitchFamily="34" charset="0"/>
                <a:cs typeface="Arial" panose="020B0604020202020204" pitchFamily="34" charset="0"/>
              </a:rPr>
              <a:t>Brad Juliff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Nova Light" panose="020B0302020104020203" pitchFamily="34" charset="0"/>
                <a:cs typeface="Arial" panose="020B0604020202020204" pitchFamily="34" charset="0"/>
              </a:rPr>
              <a:t>IT Business Analyst</a:t>
            </a:r>
            <a:endParaRPr lang="en-GB" sz="1000" dirty="0">
              <a:solidFill>
                <a:prstClr val="black"/>
              </a:solidFill>
              <a:latin typeface="Gill Sans Nova Light" panose="020B03020201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</p:txBody>
      </p: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3043A8DA-C9B9-4D39-80BE-D71940D7EBE3}"/>
              </a:ext>
            </a:extLst>
          </p:cNvPr>
          <p:cNvCxnSpPr>
            <a:cxnSpLocks/>
            <a:stCxn id="5" idx="2"/>
          </p:cNvCxnSpPr>
          <p:nvPr/>
        </p:nvCxnSpPr>
        <p:spPr>
          <a:xfrm>
            <a:off x="6186068" y="2958832"/>
            <a:ext cx="0" cy="21535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EA41B598-AAA0-4307-876C-7FBA3B8D5D9B}"/>
              </a:ext>
            </a:extLst>
          </p:cNvPr>
          <p:cNvCxnSpPr>
            <a:cxnSpLocks/>
          </p:cNvCxnSpPr>
          <p:nvPr/>
        </p:nvCxnSpPr>
        <p:spPr>
          <a:xfrm flipV="1">
            <a:off x="3289306" y="3162520"/>
            <a:ext cx="5234615" cy="11666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7B38C2A4-14F0-4292-A268-3FD2BC34A0D0}"/>
              </a:ext>
            </a:extLst>
          </p:cNvPr>
          <p:cNvCxnSpPr>
            <a:cxnSpLocks/>
          </p:cNvCxnSpPr>
          <p:nvPr/>
        </p:nvCxnSpPr>
        <p:spPr>
          <a:xfrm>
            <a:off x="3289306" y="3162520"/>
            <a:ext cx="0" cy="264126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>
            <a:extLst>
              <a:ext uri="{FF2B5EF4-FFF2-40B4-BE49-F238E27FC236}">
                <a16:creationId xmlns:a16="http://schemas.microsoft.com/office/drawing/2014/main" id="{5065D066-352B-4D26-8C61-F7602E9707F8}"/>
              </a:ext>
            </a:extLst>
          </p:cNvPr>
          <p:cNvCxnSpPr>
            <a:cxnSpLocks/>
          </p:cNvCxnSpPr>
          <p:nvPr/>
        </p:nvCxnSpPr>
        <p:spPr>
          <a:xfrm>
            <a:off x="8523921" y="3150228"/>
            <a:ext cx="0" cy="31158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Connector 60">
            <a:extLst>
              <a:ext uri="{FF2B5EF4-FFF2-40B4-BE49-F238E27FC236}">
                <a16:creationId xmlns:a16="http://schemas.microsoft.com/office/drawing/2014/main" id="{F353A5DD-142A-479D-8C04-8E9B2608DBA8}"/>
              </a:ext>
            </a:extLst>
          </p:cNvPr>
          <p:cNvCxnSpPr>
            <a:cxnSpLocks/>
          </p:cNvCxnSpPr>
          <p:nvPr/>
        </p:nvCxnSpPr>
        <p:spPr>
          <a:xfrm>
            <a:off x="2431228" y="4572053"/>
            <a:ext cx="0" cy="23688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>
            <a:extLst>
              <a:ext uri="{FF2B5EF4-FFF2-40B4-BE49-F238E27FC236}">
                <a16:creationId xmlns:a16="http://schemas.microsoft.com/office/drawing/2014/main" id="{C008665E-12DF-4D53-BF2A-6CC1B2D12299}"/>
              </a:ext>
            </a:extLst>
          </p:cNvPr>
          <p:cNvCxnSpPr>
            <a:cxnSpLocks/>
          </p:cNvCxnSpPr>
          <p:nvPr/>
        </p:nvCxnSpPr>
        <p:spPr>
          <a:xfrm>
            <a:off x="4077954" y="4572053"/>
            <a:ext cx="0" cy="24371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27D02039-B809-4E61-9C8C-D5BBD0F6DC07}"/>
              </a:ext>
            </a:extLst>
          </p:cNvPr>
          <p:cNvCxnSpPr>
            <a:cxnSpLocks/>
          </p:cNvCxnSpPr>
          <p:nvPr/>
        </p:nvCxnSpPr>
        <p:spPr>
          <a:xfrm>
            <a:off x="2431228" y="4572053"/>
            <a:ext cx="1646726" cy="14967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Rectangle 53">
            <a:extLst>
              <a:ext uri="{FF2B5EF4-FFF2-40B4-BE49-F238E27FC236}">
                <a16:creationId xmlns:a16="http://schemas.microsoft.com/office/drawing/2014/main" id="{D76D3888-87BE-48C6-A8D5-D41191C3C808}"/>
              </a:ext>
            </a:extLst>
          </p:cNvPr>
          <p:cNvSpPr/>
          <p:nvPr/>
        </p:nvSpPr>
        <p:spPr>
          <a:xfrm>
            <a:off x="5074564" y="3485768"/>
            <a:ext cx="1646726" cy="847288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Ben Birkenhead</a:t>
            </a:r>
            <a:endParaRPr lang="en-GB" sz="1000" dirty="0">
              <a:solidFill>
                <a:prstClr val="black"/>
              </a:solidFill>
              <a:latin typeface="Gill Sans Nova Light" panose="020B03020201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Nova Light" panose="020B0302020104020203" pitchFamily="34" charset="0"/>
                <a:cs typeface="Arial" panose="020B0604020202020204" pitchFamily="34" charset="0"/>
              </a:rPr>
              <a:t>IT Infrastructure &amp; Security Manager</a:t>
            </a:r>
          </a:p>
        </p:txBody>
      </p:sp>
      <p:cxnSp>
        <p:nvCxnSpPr>
          <p:cNvPr id="65" name="Straight Connector 64">
            <a:extLst>
              <a:ext uri="{FF2B5EF4-FFF2-40B4-BE49-F238E27FC236}">
                <a16:creationId xmlns:a16="http://schemas.microsoft.com/office/drawing/2014/main" id="{C67BB1F3-FEC3-4B1B-B795-944EDFA6BFD8}"/>
              </a:ext>
            </a:extLst>
          </p:cNvPr>
          <p:cNvCxnSpPr>
            <a:cxnSpLocks/>
          </p:cNvCxnSpPr>
          <p:nvPr/>
        </p:nvCxnSpPr>
        <p:spPr>
          <a:xfrm>
            <a:off x="3266720" y="4284053"/>
            <a:ext cx="0" cy="28800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415AC64C-708D-4F22-872F-4B71836B1DE7}"/>
              </a:ext>
            </a:extLst>
          </p:cNvPr>
          <p:cNvCxnSpPr>
            <a:cxnSpLocks/>
            <a:stCxn id="6" idx="2"/>
          </p:cNvCxnSpPr>
          <p:nvPr/>
        </p:nvCxnSpPr>
        <p:spPr>
          <a:xfrm flipH="1">
            <a:off x="8502871" y="4280555"/>
            <a:ext cx="1949" cy="291499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Rectangle 21">
            <a:extLst>
              <a:ext uri="{FF2B5EF4-FFF2-40B4-BE49-F238E27FC236}">
                <a16:creationId xmlns:a16="http://schemas.microsoft.com/office/drawing/2014/main" id="{B0CB3DC6-AA6A-4921-86E7-217ABA929491}"/>
              </a:ext>
            </a:extLst>
          </p:cNvPr>
          <p:cNvSpPr/>
          <p:nvPr/>
        </p:nvSpPr>
        <p:spPr>
          <a:xfrm>
            <a:off x="9291739" y="4806979"/>
            <a:ext cx="1231784" cy="847288"/>
          </a:xfrm>
          <a:prstGeom prst="rect">
            <a:avLst/>
          </a:prstGeom>
          <a:solidFill>
            <a:srgbClr val="F7F2EB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Toby Hawker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Nova Light" panose="020B0302020104020203" pitchFamily="34" charset="0"/>
                <a:cs typeface="Arial" panose="020B0604020202020204" pitchFamily="34" charset="0"/>
              </a:rPr>
              <a:t>IT Helpdesk Support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3BE8F09B-56F5-4691-9406-5AAB4DFB515E}"/>
              </a:ext>
            </a:extLst>
          </p:cNvPr>
          <p:cNvSpPr/>
          <p:nvPr/>
        </p:nvSpPr>
        <p:spPr>
          <a:xfrm>
            <a:off x="6450402" y="4806979"/>
            <a:ext cx="1296203" cy="847288"/>
          </a:xfrm>
          <a:prstGeom prst="rect">
            <a:avLst/>
          </a:prstGeom>
          <a:solidFill>
            <a:srgbClr val="F7F2EB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Nova Light" panose="020B0302020104020203" pitchFamily="34" charset="0"/>
                <a:cs typeface="Arial" panose="020B0604020202020204" pitchFamily="34" charset="0"/>
              </a:rPr>
              <a:t>Laura Delaney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IT Support Analyst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87D3411B-7683-425A-A4F4-1F47E5B019FC}"/>
              </a:ext>
            </a:extLst>
          </p:cNvPr>
          <p:cNvSpPr/>
          <p:nvPr/>
        </p:nvSpPr>
        <p:spPr>
          <a:xfrm>
            <a:off x="7902282" y="4810423"/>
            <a:ext cx="1231784" cy="847288"/>
          </a:xfrm>
          <a:prstGeom prst="rect">
            <a:avLst/>
          </a:prstGeom>
          <a:solidFill>
            <a:srgbClr val="F7F2EB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sz="1000" b="1" dirty="0">
              <a:solidFill>
                <a:prstClr val="black"/>
              </a:solidFill>
              <a:latin typeface="Gill Sans Nova Light" panose="020B03020201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April Lancashire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Nova Light" panose="020B0302020104020203" pitchFamily="34" charset="0"/>
                <a:cs typeface="Arial" panose="020B0604020202020204" pitchFamily="34" charset="0"/>
              </a:rPr>
              <a:t>IT Support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FC9D9F0B-EE4D-4369-9FC1-85BE282AABB1}"/>
              </a:ext>
            </a:extLst>
          </p:cNvPr>
          <p:cNvCxnSpPr>
            <a:cxnSpLocks/>
          </p:cNvCxnSpPr>
          <p:nvPr/>
        </p:nvCxnSpPr>
        <p:spPr>
          <a:xfrm>
            <a:off x="7086498" y="4592268"/>
            <a:ext cx="2841357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73B55462-D4C2-4632-B490-990D6A48B7AB}"/>
              </a:ext>
            </a:extLst>
          </p:cNvPr>
          <p:cNvCxnSpPr>
            <a:cxnSpLocks/>
          </p:cNvCxnSpPr>
          <p:nvPr/>
        </p:nvCxnSpPr>
        <p:spPr>
          <a:xfrm>
            <a:off x="8498787" y="4587600"/>
            <a:ext cx="0" cy="22817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482FC77D-65B0-46A8-92D7-E6C4D63E61BD}"/>
              </a:ext>
            </a:extLst>
          </p:cNvPr>
          <p:cNvCxnSpPr>
            <a:cxnSpLocks/>
            <a:endCxn id="22" idx="0"/>
          </p:cNvCxnSpPr>
          <p:nvPr/>
        </p:nvCxnSpPr>
        <p:spPr>
          <a:xfrm>
            <a:off x="9907631" y="4579536"/>
            <a:ext cx="0" cy="227443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Rectangle 27">
            <a:extLst>
              <a:ext uri="{FF2B5EF4-FFF2-40B4-BE49-F238E27FC236}">
                <a16:creationId xmlns:a16="http://schemas.microsoft.com/office/drawing/2014/main" id="{4111947B-8960-4D85-AB23-513983CDB833}"/>
              </a:ext>
            </a:extLst>
          </p:cNvPr>
          <p:cNvSpPr/>
          <p:nvPr/>
        </p:nvSpPr>
        <p:spPr>
          <a:xfrm>
            <a:off x="5503643" y="1003971"/>
            <a:ext cx="1436910" cy="885422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Kevin Wood</a:t>
            </a:r>
            <a:endParaRPr kumimoji="0" lang="en-GB" sz="1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Finance </a:t>
            </a:r>
            <a:r>
              <a:rPr kumimoji="0" lang="en-GB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Nova Light" panose="020B0302020104020203" pitchFamily="34" charset="0"/>
                <a:cs typeface="Arial" panose="020B0604020202020204" pitchFamily="34" charset="0"/>
              </a:rPr>
              <a:t>Director</a:t>
            </a:r>
          </a:p>
        </p:txBody>
      </p: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DBDA7960-C047-4AC0-82BB-7F5958A04394}"/>
              </a:ext>
            </a:extLst>
          </p:cNvPr>
          <p:cNvCxnSpPr>
            <a:cxnSpLocks/>
            <a:endCxn id="5" idx="0"/>
          </p:cNvCxnSpPr>
          <p:nvPr/>
        </p:nvCxnSpPr>
        <p:spPr>
          <a:xfrm>
            <a:off x="6186068" y="1877987"/>
            <a:ext cx="0" cy="233557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Picture 2">
            <a:extLst>
              <a:ext uri="{FF2B5EF4-FFF2-40B4-BE49-F238E27FC236}">
                <a16:creationId xmlns:a16="http://schemas.microsoft.com/office/drawing/2014/main" id="{CB5B8A44-9444-CE94-87BD-C4A96A8DEF8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31768" y="6036481"/>
            <a:ext cx="2928463" cy="356315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0FE908B8-7B5E-0870-DD20-7CA511489FE0}"/>
              </a:ext>
            </a:extLst>
          </p:cNvPr>
          <p:cNvSpPr/>
          <p:nvPr/>
        </p:nvSpPr>
        <p:spPr>
          <a:xfrm>
            <a:off x="7717900" y="3433267"/>
            <a:ext cx="1573839" cy="847288"/>
          </a:xfrm>
          <a:prstGeom prst="rect">
            <a:avLst/>
          </a:prstGeom>
          <a:solidFill>
            <a:srgbClr val="F7F2EB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Nova Light" panose="020B0302020104020203" pitchFamily="34" charset="0"/>
                <a:cs typeface="Arial" panose="020B0604020202020204" pitchFamily="34" charset="0"/>
              </a:rPr>
              <a:t>Kane Worden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IT Support Team Leader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BB8E768D-4887-B7F3-0C4B-D18D3D272D84}"/>
              </a:ext>
            </a:extLst>
          </p:cNvPr>
          <p:cNvCxnSpPr>
            <a:cxnSpLocks/>
          </p:cNvCxnSpPr>
          <p:nvPr/>
        </p:nvCxnSpPr>
        <p:spPr>
          <a:xfrm>
            <a:off x="7086498" y="4596722"/>
            <a:ext cx="0" cy="219049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B68CE8F0-85F3-41A3-2A4E-885E173D9F99}"/>
              </a:ext>
            </a:extLst>
          </p:cNvPr>
          <p:cNvCxnSpPr>
            <a:cxnSpLocks/>
          </p:cNvCxnSpPr>
          <p:nvPr/>
        </p:nvCxnSpPr>
        <p:spPr>
          <a:xfrm>
            <a:off x="5897927" y="3174186"/>
            <a:ext cx="0" cy="31158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342561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7F2E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7B6C1A-D24D-487C-8C21-EB4650FC30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6943" y="255368"/>
            <a:ext cx="10515600" cy="672105"/>
          </a:xfrm>
        </p:spPr>
        <p:txBody>
          <a:bodyPr>
            <a:noAutofit/>
          </a:bodyPr>
          <a:lstStyle/>
          <a:p>
            <a:br>
              <a:rPr lang="en-GB" sz="2400" dirty="0">
                <a:cs typeface="Arial" panose="020B0604020202020204" pitchFamily="34" charset="0"/>
              </a:rPr>
            </a:br>
            <a:r>
              <a:rPr lang="en-GB" sz="3600" dirty="0">
                <a:solidFill>
                  <a:srgbClr val="A68732"/>
                </a:solidFill>
                <a:latin typeface="Tangier Light" panose="02000607090000020003" pitchFamily="50" charset="0"/>
                <a:cs typeface="Arial" panose="020B0604020202020204" pitchFamily="34" charset="0"/>
              </a:rPr>
              <a:t>People Team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741E9D5-EEE7-4304-8EB0-BF89CE528C05}"/>
              </a:ext>
            </a:extLst>
          </p:cNvPr>
          <p:cNvSpPr/>
          <p:nvPr/>
        </p:nvSpPr>
        <p:spPr>
          <a:xfrm>
            <a:off x="5138057" y="1470440"/>
            <a:ext cx="1907177" cy="847288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Nova Light" panose="020B0302020104020203" pitchFamily="34" charset="0"/>
                <a:cs typeface="Arial" panose="020B0604020202020204" pitchFamily="34" charset="0"/>
              </a:rPr>
              <a:t>Jason Royal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Nova Light" panose="020B0302020104020203" pitchFamily="34" charset="0"/>
                <a:cs typeface="Arial" panose="020B0604020202020204" pitchFamily="34" charset="0"/>
              </a:rPr>
              <a:t>Director of People </a:t>
            </a: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&amp; Development</a:t>
            </a:r>
            <a:endParaRPr kumimoji="0" lang="en-GB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0830DD2F-52D7-46F3-A740-713C8D7B5D44}"/>
              </a:ext>
            </a:extLst>
          </p:cNvPr>
          <p:cNvSpPr/>
          <p:nvPr/>
        </p:nvSpPr>
        <p:spPr>
          <a:xfrm>
            <a:off x="1480985" y="3252107"/>
            <a:ext cx="1231784" cy="847288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Elizabeth Renzulli</a:t>
            </a:r>
            <a:endParaRPr kumimoji="0" lang="en-GB" sz="1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Talent &amp; Development Partner</a:t>
            </a:r>
          </a:p>
        </p:txBody>
      </p: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9689F4D3-38FF-4A4F-AC9A-A06C3BFF3390}"/>
              </a:ext>
            </a:extLst>
          </p:cNvPr>
          <p:cNvCxnSpPr>
            <a:cxnSpLocks/>
            <a:stCxn id="5" idx="2"/>
          </p:cNvCxnSpPr>
          <p:nvPr/>
        </p:nvCxnSpPr>
        <p:spPr>
          <a:xfrm>
            <a:off x="6091646" y="2317728"/>
            <a:ext cx="4354" cy="716887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EA41B598-AAA0-4307-876C-7FBA3B8D5D9B}"/>
              </a:ext>
            </a:extLst>
          </p:cNvPr>
          <p:cNvCxnSpPr>
            <a:cxnSpLocks/>
          </p:cNvCxnSpPr>
          <p:nvPr/>
        </p:nvCxnSpPr>
        <p:spPr>
          <a:xfrm>
            <a:off x="2087999" y="3031296"/>
            <a:ext cx="7998295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7B38C2A4-14F0-4292-A268-3FD2BC34A0D0}"/>
              </a:ext>
            </a:extLst>
          </p:cNvPr>
          <p:cNvCxnSpPr>
            <a:cxnSpLocks/>
          </p:cNvCxnSpPr>
          <p:nvPr/>
        </p:nvCxnSpPr>
        <p:spPr>
          <a:xfrm>
            <a:off x="2096877" y="3033731"/>
            <a:ext cx="0" cy="20197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>
            <a:extLst>
              <a:ext uri="{FF2B5EF4-FFF2-40B4-BE49-F238E27FC236}">
                <a16:creationId xmlns:a16="http://schemas.microsoft.com/office/drawing/2014/main" id="{5065D066-352B-4D26-8C61-F7602E9707F8}"/>
              </a:ext>
            </a:extLst>
          </p:cNvPr>
          <p:cNvCxnSpPr>
            <a:cxnSpLocks/>
          </p:cNvCxnSpPr>
          <p:nvPr/>
        </p:nvCxnSpPr>
        <p:spPr>
          <a:xfrm>
            <a:off x="8543584" y="3039248"/>
            <a:ext cx="0" cy="212859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Rectangle 21">
            <a:extLst>
              <a:ext uri="{FF2B5EF4-FFF2-40B4-BE49-F238E27FC236}">
                <a16:creationId xmlns:a16="http://schemas.microsoft.com/office/drawing/2014/main" id="{BD40722A-330D-47FD-931D-E7F87F9D0DC6}"/>
              </a:ext>
            </a:extLst>
          </p:cNvPr>
          <p:cNvSpPr/>
          <p:nvPr/>
        </p:nvSpPr>
        <p:spPr>
          <a:xfrm>
            <a:off x="1472107" y="4304301"/>
            <a:ext cx="1231784" cy="847288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Nova Light" panose="020B0302020104020203" pitchFamily="34" charset="0"/>
                <a:cs typeface="Arial" panose="020B0604020202020204" pitchFamily="34" charset="0"/>
              </a:rPr>
              <a:t>Stephanie Atkinson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Talent &amp; Development Adviser</a:t>
            </a:r>
            <a:endParaRPr kumimoji="0" lang="en-GB" sz="100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</p:txBody>
      </p: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1807B5A7-3DAA-44E0-8964-FE3F4D008F6B}"/>
              </a:ext>
            </a:extLst>
          </p:cNvPr>
          <p:cNvCxnSpPr>
            <a:cxnSpLocks/>
          </p:cNvCxnSpPr>
          <p:nvPr/>
        </p:nvCxnSpPr>
        <p:spPr>
          <a:xfrm>
            <a:off x="2120423" y="4102323"/>
            <a:ext cx="0" cy="20197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Rectangle 29">
            <a:extLst>
              <a:ext uri="{FF2B5EF4-FFF2-40B4-BE49-F238E27FC236}">
                <a16:creationId xmlns:a16="http://schemas.microsoft.com/office/drawing/2014/main" id="{C83EC1EE-0B93-4F63-ADFE-59238B3D35A6}"/>
              </a:ext>
            </a:extLst>
          </p:cNvPr>
          <p:cNvSpPr/>
          <p:nvPr/>
        </p:nvSpPr>
        <p:spPr>
          <a:xfrm>
            <a:off x="3089206" y="3252107"/>
            <a:ext cx="1231784" cy="847288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Linda Midgley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People Partner, Inns</a:t>
            </a:r>
            <a:endParaRPr kumimoji="0" lang="en-GB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4B3FA0CF-62AB-4ED3-82DD-CA15AF1AB0FD}"/>
              </a:ext>
            </a:extLst>
          </p:cNvPr>
          <p:cNvSpPr/>
          <p:nvPr/>
        </p:nvSpPr>
        <p:spPr>
          <a:xfrm>
            <a:off x="4728915" y="3235709"/>
            <a:ext cx="1302363" cy="847288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Lottie Clifford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People Partner, Hotels</a:t>
            </a:r>
            <a:endParaRPr kumimoji="0" lang="en-GB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</p:txBody>
      </p: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CCDFD7B0-ECF3-4B78-B727-407A1F731FD1}"/>
              </a:ext>
            </a:extLst>
          </p:cNvPr>
          <p:cNvCxnSpPr>
            <a:cxnSpLocks/>
          </p:cNvCxnSpPr>
          <p:nvPr/>
        </p:nvCxnSpPr>
        <p:spPr>
          <a:xfrm>
            <a:off x="5397969" y="3031296"/>
            <a:ext cx="0" cy="212859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304A6F78-98E4-42A8-8904-E316CBC65E30}"/>
              </a:ext>
            </a:extLst>
          </p:cNvPr>
          <p:cNvCxnSpPr>
            <a:cxnSpLocks/>
          </p:cNvCxnSpPr>
          <p:nvPr/>
        </p:nvCxnSpPr>
        <p:spPr>
          <a:xfrm>
            <a:off x="3771906" y="3050129"/>
            <a:ext cx="0" cy="20197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Rectangle 2">
            <a:extLst>
              <a:ext uri="{FF2B5EF4-FFF2-40B4-BE49-F238E27FC236}">
                <a16:creationId xmlns:a16="http://schemas.microsoft.com/office/drawing/2014/main" id="{07BAF600-F704-462D-AE27-843C9756A029}"/>
              </a:ext>
            </a:extLst>
          </p:cNvPr>
          <p:cNvSpPr/>
          <p:nvPr/>
        </p:nvSpPr>
        <p:spPr>
          <a:xfrm>
            <a:off x="7927692" y="3235709"/>
            <a:ext cx="1231784" cy="847288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Helen McNevin</a:t>
            </a:r>
            <a:endParaRPr kumimoji="0" lang="en-GB" sz="1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People Adviser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628270CB-E1C9-4200-8C4A-FCF0BF9748FA}"/>
              </a:ext>
            </a:extLst>
          </p:cNvPr>
          <p:cNvSpPr/>
          <p:nvPr/>
        </p:nvSpPr>
        <p:spPr>
          <a:xfrm>
            <a:off x="6354791" y="3244155"/>
            <a:ext cx="1231784" cy="847288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Carol Manley</a:t>
            </a:r>
            <a:endParaRPr kumimoji="0" lang="en-GB" sz="1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Payroll &amp; Management Information Manager</a:t>
            </a:r>
            <a:endParaRPr kumimoji="0" lang="en-GB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759732C8-AF13-41CE-94A2-C871ED747E5C}"/>
              </a:ext>
            </a:extLst>
          </p:cNvPr>
          <p:cNvCxnSpPr>
            <a:cxnSpLocks/>
          </p:cNvCxnSpPr>
          <p:nvPr/>
        </p:nvCxnSpPr>
        <p:spPr>
          <a:xfrm>
            <a:off x="6970683" y="3031296"/>
            <a:ext cx="0" cy="20197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Picture 3">
            <a:extLst>
              <a:ext uri="{FF2B5EF4-FFF2-40B4-BE49-F238E27FC236}">
                <a16:creationId xmlns:a16="http://schemas.microsoft.com/office/drawing/2014/main" id="{8BA29908-7F0B-EDAA-622A-4447CEA36B4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31768" y="6036481"/>
            <a:ext cx="2928463" cy="356315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4938FF9B-7787-C184-AB3E-B9BC7E416155}"/>
              </a:ext>
            </a:extLst>
          </p:cNvPr>
          <p:cNvSpPr/>
          <p:nvPr/>
        </p:nvSpPr>
        <p:spPr>
          <a:xfrm>
            <a:off x="9482989" y="3244155"/>
            <a:ext cx="1231784" cy="847288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Jess Vincent</a:t>
            </a:r>
            <a:endParaRPr kumimoji="0" lang="en-GB" sz="1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Group Training Support Manager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21C2D10B-45B0-87DE-CA44-89CB036CA545}"/>
              </a:ext>
            </a:extLst>
          </p:cNvPr>
          <p:cNvCxnSpPr>
            <a:cxnSpLocks/>
          </p:cNvCxnSpPr>
          <p:nvPr/>
        </p:nvCxnSpPr>
        <p:spPr>
          <a:xfrm>
            <a:off x="10086294" y="3032093"/>
            <a:ext cx="0" cy="212859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ctangle 7">
            <a:extLst>
              <a:ext uri="{FF2B5EF4-FFF2-40B4-BE49-F238E27FC236}">
                <a16:creationId xmlns:a16="http://schemas.microsoft.com/office/drawing/2014/main" id="{B32DB6B3-DD4F-7D8F-179D-52D4BC354E52}"/>
              </a:ext>
            </a:extLst>
          </p:cNvPr>
          <p:cNvSpPr/>
          <p:nvPr/>
        </p:nvSpPr>
        <p:spPr>
          <a:xfrm>
            <a:off x="6354791" y="4304301"/>
            <a:ext cx="1231784" cy="847288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Chloe Carter</a:t>
            </a:r>
            <a:endParaRPr kumimoji="0" lang="en-GB" sz="1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Payroll Trainee &amp; HR Admin</a:t>
            </a:r>
            <a:endParaRPr kumimoji="0" lang="en-GB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F865FFFF-66BC-EA3F-0F74-E78926C556E4}"/>
              </a:ext>
            </a:extLst>
          </p:cNvPr>
          <p:cNvSpPr/>
          <p:nvPr/>
        </p:nvSpPr>
        <p:spPr>
          <a:xfrm>
            <a:off x="9482989" y="4304301"/>
            <a:ext cx="1231784" cy="847288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Nova Light" panose="020B0302020104020203" pitchFamily="34" charset="0"/>
                <a:cs typeface="Arial" panose="020B0604020202020204" pitchFamily="34" charset="0"/>
              </a:rPr>
              <a:t>Cheryl Davey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Guest Service &amp; Operational Trainer</a:t>
            </a:r>
            <a:endParaRPr kumimoji="0" lang="en-GB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489A61AC-8C08-D29E-B84B-E2D4B59E6604}"/>
              </a:ext>
            </a:extLst>
          </p:cNvPr>
          <p:cNvCxnSpPr>
            <a:cxnSpLocks/>
          </p:cNvCxnSpPr>
          <p:nvPr/>
        </p:nvCxnSpPr>
        <p:spPr>
          <a:xfrm>
            <a:off x="10082261" y="4099395"/>
            <a:ext cx="0" cy="20197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1CBF7561-EA27-3026-D8FA-47B2F33E5313}"/>
              </a:ext>
            </a:extLst>
          </p:cNvPr>
          <p:cNvCxnSpPr>
            <a:cxnSpLocks/>
          </p:cNvCxnSpPr>
          <p:nvPr/>
        </p:nvCxnSpPr>
        <p:spPr>
          <a:xfrm>
            <a:off x="6970683" y="4099395"/>
            <a:ext cx="0" cy="20197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674526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7F2E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7B6C1A-D24D-487C-8C21-EB4650FC30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2308" y="229146"/>
            <a:ext cx="10515600" cy="672105"/>
          </a:xfrm>
        </p:spPr>
        <p:txBody>
          <a:bodyPr>
            <a:normAutofit/>
          </a:bodyPr>
          <a:lstStyle/>
          <a:p>
            <a:r>
              <a:rPr lang="en-GB" sz="3600" dirty="0">
                <a:solidFill>
                  <a:srgbClr val="A68732"/>
                </a:solidFill>
                <a:latin typeface="Tangier Light" panose="02000607090000020003" pitchFamily="50" charset="0"/>
                <a:cs typeface="Arial" panose="020B0604020202020204" pitchFamily="34" charset="0"/>
              </a:rPr>
              <a:t>Marketing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741E9D5-EEE7-4304-8EB0-BF89CE528C05}"/>
              </a:ext>
            </a:extLst>
          </p:cNvPr>
          <p:cNvSpPr/>
          <p:nvPr/>
        </p:nvSpPr>
        <p:spPr>
          <a:xfrm>
            <a:off x="5026151" y="1238866"/>
            <a:ext cx="1463040" cy="847288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Danny Martin</a:t>
            </a:r>
            <a:endParaRPr kumimoji="0" lang="en-GB" sz="1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Nova Light" panose="020B0302020104020203" pitchFamily="34" charset="0"/>
                <a:cs typeface="Arial" panose="020B0604020202020204" pitchFamily="34" charset="0"/>
              </a:rPr>
              <a:t>Marketing Director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9DD412B7-1D21-47F9-9BD0-73D3ABCF451B}"/>
              </a:ext>
            </a:extLst>
          </p:cNvPr>
          <p:cNvSpPr/>
          <p:nvPr/>
        </p:nvSpPr>
        <p:spPr>
          <a:xfrm>
            <a:off x="6710322" y="2523532"/>
            <a:ext cx="976544" cy="838821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Nova Light" panose="020B0302020104020203" pitchFamily="34" charset="0"/>
                <a:cs typeface="Arial" panose="020B0604020202020204" pitchFamily="34" charset="0"/>
              </a:rPr>
              <a:t>Tasha Hibbert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Social Lead</a:t>
            </a:r>
            <a:endParaRPr kumimoji="0" lang="en-GB" sz="100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</p:txBody>
      </p: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3043A8DA-C9B9-4D39-80BE-D71940D7EBE3}"/>
              </a:ext>
            </a:extLst>
          </p:cNvPr>
          <p:cNvCxnSpPr>
            <a:cxnSpLocks/>
          </p:cNvCxnSpPr>
          <p:nvPr/>
        </p:nvCxnSpPr>
        <p:spPr>
          <a:xfrm>
            <a:off x="5757671" y="2093885"/>
            <a:ext cx="0" cy="20197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EA41B598-AAA0-4307-876C-7FBA3B8D5D9B}"/>
              </a:ext>
            </a:extLst>
          </p:cNvPr>
          <p:cNvCxnSpPr>
            <a:cxnSpLocks/>
          </p:cNvCxnSpPr>
          <p:nvPr/>
        </p:nvCxnSpPr>
        <p:spPr>
          <a:xfrm flipV="1">
            <a:off x="1283182" y="2307557"/>
            <a:ext cx="9636671" cy="21727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>
            <a:extLst>
              <a:ext uri="{FF2B5EF4-FFF2-40B4-BE49-F238E27FC236}">
                <a16:creationId xmlns:a16="http://schemas.microsoft.com/office/drawing/2014/main" id="{5065D066-352B-4D26-8C61-F7602E9707F8}"/>
              </a:ext>
            </a:extLst>
          </p:cNvPr>
          <p:cNvCxnSpPr>
            <a:cxnSpLocks/>
          </p:cNvCxnSpPr>
          <p:nvPr/>
        </p:nvCxnSpPr>
        <p:spPr>
          <a:xfrm>
            <a:off x="1283182" y="2324267"/>
            <a:ext cx="0" cy="23269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>
            <a:extLst>
              <a:ext uri="{FF2B5EF4-FFF2-40B4-BE49-F238E27FC236}">
                <a16:creationId xmlns:a16="http://schemas.microsoft.com/office/drawing/2014/main" id="{E1CDD0C7-DEDF-41F9-9137-D75D47BE7451}"/>
              </a:ext>
            </a:extLst>
          </p:cNvPr>
          <p:cNvCxnSpPr>
            <a:cxnSpLocks/>
          </p:cNvCxnSpPr>
          <p:nvPr/>
        </p:nvCxnSpPr>
        <p:spPr>
          <a:xfrm flipH="1">
            <a:off x="5757671" y="3704340"/>
            <a:ext cx="7004" cy="24916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8EAB435B-0150-4607-900F-86C6AE459BED}"/>
              </a:ext>
            </a:extLst>
          </p:cNvPr>
          <p:cNvCxnSpPr>
            <a:cxnSpLocks/>
            <a:endCxn id="26" idx="0"/>
          </p:cNvCxnSpPr>
          <p:nvPr/>
        </p:nvCxnSpPr>
        <p:spPr>
          <a:xfrm>
            <a:off x="4388599" y="2311038"/>
            <a:ext cx="0" cy="267407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Rectangle 25">
            <a:extLst>
              <a:ext uri="{FF2B5EF4-FFF2-40B4-BE49-F238E27FC236}">
                <a16:creationId xmlns:a16="http://schemas.microsoft.com/office/drawing/2014/main" id="{D7C55789-2321-4C9D-9136-48F260AA7E57}"/>
              </a:ext>
            </a:extLst>
          </p:cNvPr>
          <p:cNvSpPr/>
          <p:nvPr/>
        </p:nvSpPr>
        <p:spPr>
          <a:xfrm>
            <a:off x="3772707" y="2578445"/>
            <a:ext cx="1231784" cy="847288"/>
          </a:xfrm>
          <a:prstGeom prst="rect">
            <a:avLst/>
          </a:prstGeom>
          <a:solidFill>
            <a:srgbClr val="F7F2EB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Claire Sibborn</a:t>
            </a:r>
            <a:endParaRPr kumimoji="0" lang="en-GB" sz="1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Creative Lead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C845FC35-571D-BFCD-BD2B-081B7A9836F3}"/>
              </a:ext>
            </a:extLst>
          </p:cNvPr>
          <p:cNvSpPr/>
          <p:nvPr/>
        </p:nvSpPr>
        <p:spPr>
          <a:xfrm>
            <a:off x="685802" y="2561484"/>
            <a:ext cx="1135103" cy="847288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Nova Light" panose="020B0302020104020203" pitchFamily="34" charset="0"/>
                <a:cs typeface="Arial" panose="020B0604020202020204" pitchFamily="34" charset="0"/>
              </a:rPr>
              <a:t>Samantha Wood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PR &amp; Comms Lead</a:t>
            </a:r>
            <a:endParaRPr kumimoji="0" lang="en-GB" sz="100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B833E6B9-CEFC-C0E9-FCA1-59BAC8EDA59E}"/>
              </a:ext>
            </a:extLst>
          </p:cNvPr>
          <p:cNvCxnSpPr>
            <a:cxnSpLocks/>
          </p:cNvCxnSpPr>
          <p:nvPr/>
        </p:nvCxnSpPr>
        <p:spPr>
          <a:xfrm>
            <a:off x="1283182" y="3420074"/>
            <a:ext cx="0" cy="23269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5">
            <a:extLst>
              <a:ext uri="{FF2B5EF4-FFF2-40B4-BE49-F238E27FC236}">
                <a16:creationId xmlns:a16="http://schemas.microsoft.com/office/drawing/2014/main" id="{061A7C83-25CF-757B-8753-83EBCF968BD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31768" y="6200986"/>
            <a:ext cx="2928463" cy="356315"/>
          </a:xfrm>
          <a:prstGeom prst="rect">
            <a:avLst/>
          </a:prstGeo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B6A416CF-9243-64C6-C435-EA5B923754C7}"/>
              </a:ext>
            </a:extLst>
          </p:cNvPr>
          <p:cNvSpPr/>
          <p:nvPr/>
        </p:nvSpPr>
        <p:spPr>
          <a:xfrm>
            <a:off x="3132754" y="3943283"/>
            <a:ext cx="955783" cy="811643"/>
          </a:xfrm>
          <a:prstGeom prst="rect">
            <a:avLst/>
          </a:prstGeom>
          <a:solidFill>
            <a:srgbClr val="F7F2EB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sz="1000" b="1" dirty="0">
              <a:solidFill>
                <a:prstClr val="black"/>
              </a:solidFill>
              <a:latin typeface="Gill Sans Nova Light" panose="020B03020201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Claire Eastwood</a:t>
            </a:r>
            <a:endParaRPr kumimoji="0" lang="en-GB" sz="1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Artworker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3D4FC2DE-EFE2-14B5-4965-825DF2772E84}"/>
              </a:ext>
            </a:extLst>
          </p:cNvPr>
          <p:cNvSpPr/>
          <p:nvPr/>
        </p:nvSpPr>
        <p:spPr>
          <a:xfrm>
            <a:off x="2043658" y="3934899"/>
            <a:ext cx="946185" cy="828412"/>
          </a:xfrm>
          <a:prstGeom prst="rect">
            <a:avLst/>
          </a:prstGeom>
          <a:solidFill>
            <a:srgbClr val="F7F2EB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sz="1000" b="1" dirty="0">
              <a:solidFill>
                <a:prstClr val="black"/>
              </a:solidFill>
              <a:latin typeface="Gill Sans Nova Light" panose="020B03020201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Ryan Batty</a:t>
            </a:r>
            <a:endParaRPr kumimoji="0" lang="en-GB" sz="1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Designer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D7FCEB98-C002-60CC-A7A6-BF3F3E48D5C7}"/>
              </a:ext>
            </a:extLst>
          </p:cNvPr>
          <p:cNvCxnSpPr>
            <a:cxnSpLocks/>
          </p:cNvCxnSpPr>
          <p:nvPr/>
        </p:nvCxnSpPr>
        <p:spPr>
          <a:xfrm>
            <a:off x="2511952" y="3705971"/>
            <a:ext cx="0" cy="22892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B7FF75C0-2C79-71D6-9DA3-427536F2A1B9}"/>
              </a:ext>
            </a:extLst>
          </p:cNvPr>
          <p:cNvCxnSpPr>
            <a:cxnSpLocks/>
          </p:cNvCxnSpPr>
          <p:nvPr/>
        </p:nvCxnSpPr>
        <p:spPr>
          <a:xfrm>
            <a:off x="2497264" y="3704340"/>
            <a:ext cx="3260407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Rectangle 28">
            <a:extLst>
              <a:ext uri="{FF2B5EF4-FFF2-40B4-BE49-F238E27FC236}">
                <a16:creationId xmlns:a16="http://schemas.microsoft.com/office/drawing/2014/main" id="{BB1B3E19-506C-F35E-F370-C6DDEB471D9D}"/>
              </a:ext>
            </a:extLst>
          </p:cNvPr>
          <p:cNvSpPr/>
          <p:nvPr/>
        </p:nvSpPr>
        <p:spPr>
          <a:xfrm>
            <a:off x="657974" y="3662474"/>
            <a:ext cx="1174818" cy="847288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Nova Light" panose="020B0302020104020203" pitchFamily="34" charset="0"/>
                <a:cs typeface="Arial" panose="020B0604020202020204" pitchFamily="34" charset="0"/>
              </a:rPr>
              <a:t>Olivia Houghton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Nova Light" panose="020B0302020104020203" pitchFamily="34" charset="0"/>
                <a:cs typeface="Arial" panose="020B0604020202020204" pitchFamily="34" charset="0"/>
              </a:rPr>
              <a:t>PR Executive</a:t>
            </a:r>
          </a:p>
        </p:txBody>
      </p:sp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id="{282EB68E-D343-353D-6AA3-E78334D26962}"/>
              </a:ext>
            </a:extLst>
          </p:cNvPr>
          <p:cNvCxnSpPr>
            <a:cxnSpLocks/>
          </p:cNvCxnSpPr>
          <p:nvPr/>
        </p:nvCxnSpPr>
        <p:spPr>
          <a:xfrm flipH="1">
            <a:off x="10904611" y="3392719"/>
            <a:ext cx="4207" cy="321636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>
            <a:extLst>
              <a:ext uri="{FF2B5EF4-FFF2-40B4-BE49-F238E27FC236}">
                <a16:creationId xmlns:a16="http://schemas.microsoft.com/office/drawing/2014/main" id="{01C9BE60-9F3B-27F1-17B7-12D4F8577ECC}"/>
              </a:ext>
            </a:extLst>
          </p:cNvPr>
          <p:cNvCxnSpPr>
            <a:cxnSpLocks/>
          </p:cNvCxnSpPr>
          <p:nvPr/>
        </p:nvCxnSpPr>
        <p:spPr>
          <a:xfrm>
            <a:off x="10919853" y="2330563"/>
            <a:ext cx="0" cy="220097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Rectangle 46">
            <a:extLst>
              <a:ext uri="{FF2B5EF4-FFF2-40B4-BE49-F238E27FC236}">
                <a16:creationId xmlns:a16="http://schemas.microsoft.com/office/drawing/2014/main" id="{FC5011F6-483A-0CF7-A2B5-2EE36C93C3D8}"/>
              </a:ext>
            </a:extLst>
          </p:cNvPr>
          <p:cNvSpPr/>
          <p:nvPr/>
        </p:nvSpPr>
        <p:spPr>
          <a:xfrm>
            <a:off x="10292926" y="2542193"/>
            <a:ext cx="1231784" cy="847288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Lindsay Armstrong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Performance Marketing Lead</a:t>
            </a:r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6B1051CD-AE2F-0237-9250-25D73833167C}"/>
              </a:ext>
            </a:extLst>
          </p:cNvPr>
          <p:cNvSpPr/>
          <p:nvPr/>
        </p:nvSpPr>
        <p:spPr>
          <a:xfrm>
            <a:off x="10292926" y="3735590"/>
            <a:ext cx="1200293" cy="1174768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Nova Light" panose="020B0302020104020203" pitchFamily="34" charset="0"/>
                <a:cs typeface="Arial" panose="020B0604020202020204" pitchFamily="34" charset="0"/>
              </a:rPr>
              <a:t>Jordana Colwell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Rebecca North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Nova Light" panose="020B0302020104020203" pitchFamily="34" charset="0"/>
                <a:cs typeface="Arial" panose="020B0604020202020204" pitchFamily="34" charset="0"/>
              </a:rPr>
              <a:t>Bethany Atherfold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Performance Marketing Executive</a:t>
            </a:r>
            <a:endParaRPr kumimoji="0" lang="en-GB" sz="100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0E0E2F26-4FF9-DDE6-39E4-BA2587DB4BF7}"/>
              </a:ext>
            </a:extLst>
          </p:cNvPr>
          <p:cNvCxnSpPr>
            <a:cxnSpLocks/>
            <a:stCxn id="26" idx="2"/>
          </p:cNvCxnSpPr>
          <p:nvPr/>
        </p:nvCxnSpPr>
        <p:spPr>
          <a:xfrm>
            <a:off x="4388599" y="3425733"/>
            <a:ext cx="0" cy="278607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2EC9F095-330E-0684-0E45-38C272666130}"/>
              </a:ext>
            </a:extLst>
          </p:cNvPr>
          <p:cNvCxnSpPr>
            <a:cxnSpLocks/>
          </p:cNvCxnSpPr>
          <p:nvPr/>
        </p:nvCxnSpPr>
        <p:spPr>
          <a:xfrm>
            <a:off x="3589008" y="3705971"/>
            <a:ext cx="0" cy="22892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E12606E1-FABA-90D9-BC1A-24C501F3D0A5}"/>
              </a:ext>
            </a:extLst>
          </p:cNvPr>
          <p:cNvCxnSpPr>
            <a:cxnSpLocks/>
          </p:cNvCxnSpPr>
          <p:nvPr/>
        </p:nvCxnSpPr>
        <p:spPr>
          <a:xfrm>
            <a:off x="4705223" y="3714355"/>
            <a:ext cx="0" cy="22892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Rectangle 16">
            <a:extLst>
              <a:ext uri="{FF2B5EF4-FFF2-40B4-BE49-F238E27FC236}">
                <a16:creationId xmlns:a16="http://schemas.microsoft.com/office/drawing/2014/main" id="{1C63035F-E91C-8033-733B-3F7346F9559A}"/>
              </a:ext>
            </a:extLst>
          </p:cNvPr>
          <p:cNvSpPr/>
          <p:nvPr/>
        </p:nvSpPr>
        <p:spPr>
          <a:xfrm>
            <a:off x="4228667" y="3953502"/>
            <a:ext cx="953112" cy="801424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Nova Light" panose="020B0302020104020203" pitchFamily="34" charset="0"/>
                <a:cs typeface="Arial" panose="020B0604020202020204" pitchFamily="34" charset="0"/>
              </a:rPr>
              <a:t>Vacancy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Senior Graphic Designer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7F01F50B-9F56-E4AA-6B3B-939C91DBB0E4}"/>
              </a:ext>
            </a:extLst>
          </p:cNvPr>
          <p:cNvCxnSpPr>
            <a:cxnSpLocks/>
          </p:cNvCxnSpPr>
          <p:nvPr/>
        </p:nvCxnSpPr>
        <p:spPr>
          <a:xfrm>
            <a:off x="7235582" y="2307557"/>
            <a:ext cx="0" cy="214929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Rectangle 19">
            <a:extLst>
              <a:ext uri="{FF2B5EF4-FFF2-40B4-BE49-F238E27FC236}">
                <a16:creationId xmlns:a16="http://schemas.microsoft.com/office/drawing/2014/main" id="{4B731F63-5D1F-2DE0-28B4-5812FAC0C37B}"/>
              </a:ext>
            </a:extLst>
          </p:cNvPr>
          <p:cNvSpPr/>
          <p:nvPr/>
        </p:nvSpPr>
        <p:spPr>
          <a:xfrm>
            <a:off x="5313065" y="3953502"/>
            <a:ext cx="903220" cy="791113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Nova Light" panose="020B0302020104020203" pitchFamily="34" charset="0"/>
                <a:cs typeface="Arial" panose="020B0604020202020204" pitchFamily="34" charset="0"/>
              </a:rPr>
              <a:t>Vacancy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Nova Light" panose="020B0302020104020203" pitchFamily="34" charset="0"/>
                <a:cs typeface="Arial" panose="020B0604020202020204" pitchFamily="34" charset="0"/>
              </a:rPr>
              <a:t>Writer </a:t>
            </a: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&amp; Content Lead</a:t>
            </a:r>
            <a:endParaRPr kumimoji="0" lang="en-GB" sz="100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30DCE1C5-1963-9E91-C004-B4AB80C40624}"/>
              </a:ext>
            </a:extLst>
          </p:cNvPr>
          <p:cNvSpPr/>
          <p:nvPr/>
        </p:nvSpPr>
        <p:spPr>
          <a:xfrm>
            <a:off x="6640343" y="4910358"/>
            <a:ext cx="1884596" cy="1174768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Nova Light" panose="020B0302020104020203" pitchFamily="34" charset="0"/>
                <a:cs typeface="Arial" panose="020B0604020202020204" pitchFamily="34" charset="0"/>
              </a:rPr>
              <a:t>Shannon Martin (Kettering)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Megan Stadnicki (Cottons)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Rebecca </a:t>
            </a:r>
            <a:r>
              <a:rPr lang="en-GB" sz="1000" b="1" dirty="0" err="1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Swinbank</a:t>
            </a: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 (North Lakes)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Amy Docherty (Thorpe Park)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Social Media &amp; Content Creator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FE630AAC-CEBA-5BDC-8305-9E985EE4B302}"/>
              </a:ext>
            </a:extLst>
          </p:cNvPr>
          <p:cNvCxnSpPr>
            <a:cxnSpLocks/>
          </p:cNvCxnSpPr>
          <p:nvPr/>
        </p:nvCxnSpPr>
        <p:spPr>
          <a:xfrm>
            <a:off x="7582641" y="3724370"/>
            <a:ext cx="0" cy="1174768"/>
          </a:xfrm>
          <a:prstGeom prst="line">
            <a:avLst/>
          </a:prstGeom>
          <a:ln w="28575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4CA58A00-087D-9CE6-D29D-E0D77E18C2E6}"/>
              </a:ext>
            </a:extLst>
          </p:cNvPr>
          <p:cNvCxnSpPr>
            <a:cxnSpLocks/>
          </p:cNvCxnSpPr>
          <p:nvPr/>
        </p:nvCxnSpPr>
        <p:spPr>
          <a:xfrm>
            <a:off x="6907377" y="3714355"/>
            <a:ext cx="656410" cy="10015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64E9C931-F3CE-9C04-41CE-CB5DC6357BF0}"/>
              </a:ext>
            </a:extLst>
          </p:cNvPr>
          <p:cNvCxnSpPr>
            <a:cxnSpLocks/>
          </p:cNvCxnSpPr>
          <p:nvPr/>
        </p:nvCxnSpPr>
        <p:spPr>
          <a:xfrm flipH="1">
            <a:off x="7198594" y="3386092"/>
            <a:ext cx="1895" cy="33165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A30DA71B-F884-384C-1A4D-FB19333F2749}"/>
              </a:ext>
            </a:extLst>
          </p:cNvPr>
          <p:cNvCxnSpPr>
            <a:cxnSpLocks/>
          </p:cNvCxnSpPr>
          <p:nvPr/>
        </p:nvCxnSpPr>
        <p:spPr>
          <a:xfrm>
            <a:off x="6907377" y="3714355"/>
            <a:ext cx="0" cy="25884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Rectangle 40">
            <a:extLst>
              <a:ext uri="{FF2B5EF4-FFF2-40B4-BE49-F238E27FC236}">
                <a16:creationId xmlns:a16="http://schemas.microsoft.com/office/drawing/2014/main" id="{A997B1F9-FED2-9E0A-783F-A3243B000219}"/>
              </a:ext>
            </a:extLst>
          </p:cNvPr>
          <p:cNvSpPr/>
          <p:nvPr/>
        </p:nvSpPr>
        <p:spPr>
          <a:xfrm>
            <a:off x="6394633" y="3945426"/>
            <a:ext cx="974483" cy="799189"/>
          </a:xfrm>
          <a:prstGeom prst="rect">
            <a:avLst/>
          </a:prstGeom>
          <a:solidFill>
            <a:srgbClr val="F7F2EB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sz="1000" b="1" dirty="0">
              <a:solidFill>
                <a:prstClr val="black"/>
              </a:solidFill>
              <a:latin typeface="Gill Sans Nova Light" panose="020B03020201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Guy Brown</a:t>
            </a:r>
            <a:endParaRPr kumimoji="0" lang="en-GB" sz="1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Videographer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894323B0-0BFB-16D1-6ABE-2E5C2BAA7B9F}"/>
              </a:ext>
            </a:extLst>
          </p:cNvPr>
          <p:cNvSpPr/>
          <p:nvPr/>
        </p:nvSpPr>
        <p:spPr>
          <a:xfrm>
            <a:off x="8263772" y="2561484"/>
            <a:ext cx="1231784" cy="847288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Toni Naylor</a:t>
            </a:r>
            <a:endParaRPr kumimoji="0" lang="en-GB" sz="1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Nova Light" panose="020B0302020104020203" pitchFamily="34" charset="0"/>
                <a:cs typeface="Arial" panose="020B0604020202020204" pitchFamily="34" charset="0"/>
              </a:rPr>
              <a:t>Pub Marketing Manager</a:t>
            </a:r>
          </a:p>
        </p:txBody>
      </p: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0A186863-3101-C325-1B34-FD8E255A6203}"/>
              </a:ext>
            </a:extLst>
          </p:cNvPr>
          <p:cNvCxnSpPr>
            <a:cxnSpLocks/>
          </p:cNvCxnSpPr>
          <p:nvPr/>
        </p:nvCxnSpPr>
        <p:spPr>
          <a:xfrm>
            <a:off x="8879664" y="2327264"/>
            <a:ext cx="0" cy="214929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Rectangle 32">
            <a:extLst>
              <a:ext uri="{FF2B5EF4-FFF2-40B4-BE49-F238E27FC236}">
                <a16:creationId xmlns:a16="http://schemas.microsoft.com/office/drawing/2014/main" id="{22F577DD-633A-4092-95EE-AEB39C4B6314}"/>
              </a:ext>
            </a:extLst>
          </p:cNvPr>
          <p:cNvSpPr/>
          <p:nvPr/>
        </p:nvSpPr>
        <p:spPr>
          <a:xfrm>
            <a:off x="7857231" y="3739055"/>
            <a:ext cx="922589" cy="1015871"/>
          </a:xfrm>
          <a:prstGeom prst="rect">
            <a:avLst/>
          </a:prstGeom>
          <a:solidFill>
            <a:srgbClr val="F7F2EB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sz="1000" b="1" dirty="0">
              <a:solidFill>
                <a:prstClr val="black"/>
              </a:solidFill>
              <a:latin typeface="Gill Sans Nova Light" panose="020B03020201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Faye Murphy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sz="1000" b="1" dirty="0">
              <a:solidFill>
                <a:prstClr val="black"/>
              </a:solidFill>
              <a:latin typeface="Gill Sans Nova Light" panose="020B03020201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Pub Marking Executive – Web &amp; Social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1AB620AA-2524-D92B-11E2-A331DFF8E476}"/>
              </a:ext>
            </a:extLst>
          </p:cNvPr>
          <p:cNvSpPr/>
          <p:nvPr/>
        </p:nvSpPr>
        <p:spPr>
          <a:xfrm>
            <a:off x="9010393" y="3735590"/>
            <a:ext cx="1003208" cy="1009025"/>
          </a:xfrm>
          <a:prstGeom prst="rect">
            <a:avLst/>
          </a:prstGeom>
          <a:solidFill>
            <a:srgbClr val="F7F2EB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sz="1000" b="1" dirty="0">
              <a:solidFill>
                <a:prstClr val="black"/>
              </a:solidFill>
              <a:latin typeface="Gill Sans Nova Light" panose="020B03020201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sz="1000" b="1" dirty="0">
              <a:solidFill>
                <a:prstClr val="black"/>
              </a:solidFill>
              <a:latin typeface="Gill Sans Nova Light" panose="020B03020201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sz="1000" b="1" dirty="0">
              <a:solidFill>
                <a:prstClr val="black"/>
              </a:solidFill>
              <a:latin typeface="Gill Sans Nova Light" panose="020B03020201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Vacancy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sz="1000" b="1" dirty="0">
              <a:solidFill>
                <a:prstClr val="black"/>
              </a:solidFill>
              <a:latin typeface="Gill Sans Nova Light" panose="020B03020201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Pub Marking Executive – CRM &amp; Communications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</p:txBody>
      </p:sp>
      <p:cxnSp>
        <p:nvCxnSpPr>
          <p:cNvPr id="40" name="Straight Connector 39">
            <a:extLst>
              <a:ext uri="{FF2B5EF4-FFF2-40B4-BE49-F238E27FC236}">
                <a16:creationId xmlns:a16="http://schemas.microsoft.com/office/drawing/2014/main" id="{1C49981A-A427-A51C-F8E1-D0FFD02D5328}"/>
              </a:ext>
            </a:extLst>
          </p:cNvPr>
          <p:cNvCxnSpPr>
            <a:cxnSpLocks/>
          </p:cNvCxnSpPr>
          <p:nvPr/>
        </p:nvCxnSpPr>
        <p:spPr>
          <a:xfrm flipH="1">
            <a:off x="8879664" y="3414285"/>
            <a:ext cx="1186" cy="15075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>
            <a:extLst>
              <a:ext uri="{FF2B5EF4-FFF2-40B4-BE49-F238E27FC236}">
                <a16:creationId xmlns:a16="http://schemas.microsoft.com/office/drawing/2014/main" id="{63E61646-E6E8-DC08-D85C-1869EAC8C4C1}"/>
              </a:ext>
            </a:extLst>
          </p:cNvPr>
          <p:cNvCxnSpPr>
            <a:cxnSpLocks/>
          </p:cNvCxnSpPr>
          <p:nvPr/>
        </p:nvCxnSpPr>
        <p:spPr>
          <a:xfrm flipH="1">
            <a:off x="8276632" y="3563798"/>
            <a:ext cx="1186" cy="15075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>
            <a:extLst>
              <a:ext uri="{FF2B5EF4-FFF2-40B4-BE49-F238E27FC236}">
                <a16:creationId xmlns:a16="http://schemas.microsoft.com/office/drawing/2014/main" id="{73004C2C-114A-99FA-85FB-CE87CB11C781}"/>
              </a:ext>
            </a:extLst>
          </p:cNvPr>
          <p:cNvCxnSpPr>
            <a:cxnSpLocks/>
          </p:cNvCxnSpPr>
          <p:nvPr/>
        </p:nvCxnSpPr>
        <p:spPr>
          <a:xfrm flipH="1">
            <a:off x="9514754" y="3577388"/>
            <a:ext cx="1186" cy="15075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>
            <a:extLst>
              <a:ext uri="{FF2B5EF4-FFF2-40B4-BE49-F238E27FC236}">
                <a16:creationId xmlns:a16="http://schemas.microsoft.com/office/drawing/2014/main" id="{795D72FF-A7EA-E16C-8CB9-8E70E41EA6B9}"/>
              </a:ext>
            </a:extLst>
          </p:cNvPr>
          <p:cNvCxnSpPr>
            <a:cxnSpLocks/>
          </p:cNvCxnSpPr>
          <p:nvPr/>
        </p:nvCxnSpPr>
        <p:spPr>
          <a:xfrm flipV="1">
            <a:off x="8264303" y="3571331"/>
            <a:ext cx="1247694" cy="723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0092955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7F2E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1199B229-C498-C671-FA06-F8F4C771DF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2308" y="229146"/>
            <a:ext cx="10515600" cy="672105"/>
          </a:xfrm>
        </p:spPr>
        <p:txBody>
          <a:bodyPr>
            <a:normAutofit/>
          </a:bodyPr>
          <a:lstStyle/>
          <a:p>
            <a:r>
              <a:rPr lang="en-GB" sz="3600" dirty="0">
                <a:solidFill>
                  <a:srgbClr val="A68732"/>
                </a:solidFill>
                <a:latin typeface="Tangier Light" panose="02000607090000020003" pitchFamily="50" charset="0"/>
                <a:cs typeface="Arial" panose="020B0604020202020204" pitchFamily="34" charset="0"/>
              </a:rPr>
              <a:t>Sales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34721FEB-A491-A658-8124-206F27C94E44}"/>
              </a:ext>
            </a:extLst>
          </p:cNvPr>
          <p:cNvCxnSpPr>
            <a:cxnSpLocks/>
          </p:cNvCxnSpPr>
          <p:nvPr/>
        </p:nvCxnSpPr>
        <p:spPr>
          <a:xfrm>
            <a:off x="3428375" y="3313084"/>
            <a:ext cx="5587256" cy="476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8BD60908-0374-C4C1-5432-22A1B27EFC21}"/>
              </a:ext>
            </a:extLst>
          </p:cNvPr>
          <p:cNvCxnSpPr>
            <a:cxnSpLocks/>
          </p:cNvCxnSpPr>
          <p:nvPr/>
        </p:nvCxnSpPr>
        <p:spPr>
          <a:xfrm>
            <a:off x="5067818" y="3313084"/>
            <a:ext cx="0" cy="222517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2A1CEC78-5014-E830-71AB-6A79A6C992C5}"/>
              </a:ext>
            </a:extLst>
          </p:cNvPr>
          <p:cNvCxnSpPr>
            <a:cxnSpLocks/>
          </p:cNvCxnSpPr>
          <p:nvPr/>
        </p:nvCxnSpPr>
        <p:spPr>
          <a:xfrm>
            <a:off x="6095999" y="2093129"/>
            <a:ext cx="0" cy="241936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ctangle 7">
            <a:extLst>
              <a:ext uri="{FF2B5EF4-FFF2-40B4-BE49-F238E27FC236}">
                <a16:creationId xmlns:a16="http://schemas.microsoft.com/office/drawing/2014/main" id="{52F536BE-8A20-5E7F-56A8-10600DCACE56}"/>
              </a:ext>
            </a:extLst>
          </p:cNvPr>
          <p:cNvSpPr/>
          <p:nvPr/>
        </p:nvSpPr>
        <p:spPr>
          <a:xfrm>
            <a:off x="6095999" y="3517931"/>
            <a:ext cx="1231784" cy="847288"/>
          </a:xfrm>
          <a:prstGeom prst="rect">
            <a:avLst/>
          </a:prstGeom>
          <a:solidFill>
            <a:srgbClr val="F7F2EB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sz="1000" b="1" dirty="0">
              <a:solidFill>
                <a:prstClr val="black"/>
              </a:solidFill>
              <a:latin typeface="Gill Sans Nova Light" panose="020B03020201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Fiona Drew-Smith</a:t>
            </a:r>
            <a:endParaRPr kumimoji="0" lang="en-GB" sz="1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Hotel BDE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91AAD5D3-76D9-CC97-0A1F-B3ADB2FE3940}"/>
              </a:ext>
            </a:extLst>
          </p:cNvPr>
          <p:cNvSpPr/>
          <p:nvPr/>
        </p:nvSpPr>
        <p:spPr>
          <a:xfrm>
            <a:off x="4461629" y="3544437"/>
            <a:ext cx="1231784" cy="847288"/>
          </a:xfrm>
          <a:prstGeom prst="rect">
            <a:avLst/>
          </a:prstGeom>
          <a:solidFill>
            <a:srgbClr val="F7F2EB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Katharine Hurved</a:t>
            </a:r>
            <a:endParaRPr kumimoji="0" lang="en-GB" sz="1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Joanne Tongue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Nova Light" panose="020B0302020104020203" pitchFamily="34" charset="0"/>
                <a:cs typeface="Arial" panose="020B0604020202020204" pitchFamily="34" charset="0"/>
              </a:rPr>
              <a:t>Cluster Revenue Manager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92F7760F-FB13-7B0F-2CEF-01FA4FC90534}"/>
              </a:ext>
            </a:extLst>
          </p:cNvPr>
          <p:cNvCxnSpPr>
            <a:cxnSpLocks/>
          </p:cNvCxnSpPr>
          <p:nvPr/>
        </p:nvCxnSpPr>
        <p:spPr>
          <a:xfrm>
            <a:off x="3441674" y="3321920"/>
            <a:ext cx="0" cy="204847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>
            <a:extLst>
              <a:ext uri="{FF2B5EF4-FFF2-40B4-BE49-F238E27FC236}">
                <a16:creationId xmlns:a16="http://schemas.microsoft.com/office/drawing/2014/main" id="{B3BFCB7B-D9C2-5516-C17B-F85A38656A00}"/>
              </a:ext>
            </a:extLst>
          </p:cNvPr>
          <p:cNvSpPr/>
          <p:nvPr/>
        </p:nvSpPr>
        <p:spPr>
          <a:xfrm>
            <a:off x="6101072" y="4607699"/>
            <a:ext cx="1231784" cy="847288"/>
          </a:xfrm>
          <a:prstGeom prst="rect">
            <a:avLst/>
          </a:prstGeom>
          <a:solidFill>
            <a:srgbClr val="F7F2EB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sz="1000" b="1" dirty="0">
              <a:solidFill>
                <a:prstClr val="black"/>
              </a:solidFill>
              <a:latin typeface="Gill Sans Nova Light" panose="020B03020201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Abbey Hall</a:t>
            </a:r>
            <a:endParaRPr kumimoji="0" lang="en-GB" sz="1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Group Sales     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Co-ordinator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CD96DFAC-F16D-5B10-5051-196562912682}"/>
              </a:ext>
            </a:extLst>
          </p:cNvPr>
          <p:cNvCxnSpPr>
            <a:cxnSpLocks/>
          </p:cNvCxnSpPr>
          <p:nvPr/>
        </p:nvCxnSpPr>
        <p:spPr>
          <a:xfrm>
            <a:off x="6711891" y="4365219"/>
            <a:ext cx="0" cy="23269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>
            <a:extLst>
              <a:ext uri="{FF2B5EF4-FFF2-40B4-BE49-F238E27FC236}">
                <a16:creationId xmlns:a16="http://schemas.microsoft.com/office/drawing/2014/main" id="{B566C0D8-27FF-8A8D-5DDF-498D1E9B0ED2}"/>
              </a:ext>
            </a:extLst>
          </p:cNvPr>
          <p:cNvSpPr/>
          <p:nvPr/>
        </p:nvSpPr>
        <p:spPr>
          <a:xfrm>
            <a:off x="5364479" y="2339244"/>
            <a:ext cx="1463040" cy="769467"/>
          </a:xfrm>
          <a:prstGeom prst="rect">
            <a:avLst/>
          </a:prstGeom>
          <a:solidFill>
            <a:srgbClr val="F7F2EB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sz="1000" b="1" dirty="0">
              <a:solidFill>
                <a:prstClr val="black"/>
              </a:solidFill>
              <a:latin typeface="Gill Sans Nova Light" panose="020B03020201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Joanne McHugh</a:t>
            </a:r>
            <a:endParaRPr kumimoji="0" lang="en-GB" sz="1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Sales Director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9F5EA416-9A1B-3DCC-D2FE-6E3E58AF5C64}"/>
              </a:ext>
            </a:extLst>
          </p:cNvPr>
          <p:cNvCxnSpPr>
            <a:cxnSpLocks/>
            <a:stCxn id="13" idx="2"/>
          </p:cNvCxnSpPr>
          <p:nvPr/>
        </p:nvCxnSpPr>
        <p:spPr>
          <a:xfrm>
            <a:off x="6095999" y="3108711"/>
            <a:ext cx="1" cy="20485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Rectangle 14">
            <a:extLst>
              <a:ext uri="{FF2B5EF4-FFF2-40B4-BE49-F238E27FC236}">
                <a16:creationId xmlns:a16="http://schemas.microsoft.com/office/drawing/2014/main" id="{C90A7AB1-A617-9AD6-3C4B-DE38F10CF7A4}"/>
              </a:ext>
            </a:extLst>
          </p:cNvPr>
          <p:cNvSpPr/>
          <p:nvPr/>
        </p:nvSpPr>
        <p:spPr>
          <a:xfrm>
            <a:off x="5364479" y="1245841"/>
            <a:ext cx="1463040" cy="847288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Chris Hill</a:t>
            </a:r>
            <a:endParaRPr kumimoji="0" lang="en-GB" sz="1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Nova Light" panose="020B0302020104020203" pitchFamily="34" charset="0"/>
                <a:cs typeface="Arial" panose="020B0604020202020204" pitchFamily="34" charset="0"/>
              </a:rPr>
              <a:t>Operations Director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Hotels &amp; Spas</a:t>
            </a:r>
            <a:endParaRPr kumimoji="0" lang="en-GB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4D5DA54F-8609-02F6-C229-3E05FCEC1FAB}"/>
              </a:ext>
            </a:extLst>
          </p:cNvPr>
          <p:cNvSpPr/>
          <p:nvPr/>
        </p:nvSpPr>
        <p:spPr>
          <a:xfrm>
            <a:off x="7746418" y="3526767"/>
            <a:ext cx="2538425" cy="2604435"/>
          </a:xfrm>
          <a:prstGeom prst="rect">
            <a:avLst/>
          </a:prstGeom>
          <a:solidFill>
            <a:srgbClr val="F7F2EB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Sharon Brook – </a:t>
            </a: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North Lakes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sz="1000" b="1" dirty="0">
              <a:solidFill>
                <a:prstClr val="black"/>
              </a:solidFill>
              <a:latin typeface="Gill Sans Nova Light" panose="020B03020201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Nova Light" panose="020B0302020104020203" pitchFamily="34" charset="0"/>
                <a:cs typeface="Arial" panose="020B0604020202020204" pitchFamily="34" charset="0"/>
              </a:rPr>
              <a:t>Clare Davies – </a:t>
            </a:r>
            <a:r>
              <a:rPr kumimoji="0" lang="en-GB" sz="10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Nova Light" panose="020B0302020104020203" pitchFamily="34" charset="0"/>
                <a:cs typeface="Arial" panose="020B0604020202020204" pitchFamily="34" charset="0"/>
              </a:rPr>
              <a:t>Solent Hotel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Ian Gatley </a:t>
            </a: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– </a:t>
            </a: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Cottons Hotel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sz="1000" b="1" dirty="0">
              <a:solidFill>
                <a:prstClr val="black"/>
              </a:solidFill>
              <a:latin typeface="Gill Sans Nova Light" panose="020B03020201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Nova Light" panose="020B0302020104020203" pitchFamily="34" charset="0"/>
                <a:cs typeface="Arial" panose="020B0604020202020204" pitchFamily="34" charset="0"/>
              </a:rPr>
              <a:t>Lucy Harris – </a:t>
            </a:r>
            <a:r>
              <a:rPr kumimoji="0" lang="en-GB" sz="10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Nova Light" panose="020B0302020104020203" pitchFamily="34" charset="0"/>
                <a:cs typeface="Arial" panose="020B0604020202020204" pitchFamily="34" charset="0"/>
              </a:rPr>
              <a:t>Aztec Hotel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Nova Light" panose="020B0302020104020203" pitchFamily="34" charset="0"/>
                <a:cs typeface="Arial" panose="020B0604020202020204" pitchFamily="34" charset="0"/>
              </a:rPr>
              <a:t>Ross </a:t>
            </a:r>
            <a:r>
              <a:rPr kumimoji="0" lang="en-GB" sz="1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Nova Light" panose="020B0302020104020203" pitchFamily="34" charset="0"/>
                <a:cs typeface="Arial" panose="020B0604020202020204" pitchFamily="34" charset="0"/>
              </a:rPr>
              <a:t>Stewar</a:t>
            </a: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t – </a:t>
            </a: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Kettering Hotel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sz="1000" b="1" dirty="0">
              <a:solidFill>
                <a:prstClr val="black"/>
              </a:solidFill>
              <a:latin typeface="Gill Sans Nova Light" panose="020B03020201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Nova Light" panose="020B0302020104020203" pitchFamily="34" charset="0"/>
                <a:cs typeface="Arial" panose="020B0604020202020204" pitchFamily="34" charset="0"/>
              </a:rPr>
              <a:t>Sarah-Louise Trufitt – </a:t>
            </a:r>
            <a:r>
              <a:rPr kumimoji="0" lang="en-GB" sz="10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Nova Light" panose="020B0302020104020203" pitchFamily="34" charset="0"/>
                <a:cs typeface="Arial" panose="020B0604020202020204" pitchFamily="34" charset="0"/>
              </a:rPr>
              <a:t>Thorpe Park Hotel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Nova Light" panose="020B0302020104020203" pitchFamily="34" charset="0"/>
                <a:cs typeface="Arial" panose="020B0604020202020204" pitchFamily="34" charset="0"/>
              </a:rPr>
              <a:t> </a:t>
            </a:r>
            <a:endParaRPr kumimoji="0" lang="en-GB" sz="1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Head of Sales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D0CBBFB3-6F9E-1C20-2163-744081F03877}"/>
              </a:ext>
            </a:extLst>
          </p:cNvPr>
          <p:cNvCxnSpPr>
            <a:cxnSpLocks/>
          </p:cNvCxnSpPr>
          <p:nvPr/>
        </p:nvCxnSpPr>
        <p:spPr>
          <a:xfrm>
            <a:off x="9015631" y="3321920"/>
            <a:ext cx="0" cy="222517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2" name="Picture 21">
            <a:extLst>
              <a:ext uri="{FF2B5EF4-FFF2-40B4-BE49-F238E27FC236}">
                <a16:creationId xmlns:a16="http://schemas.microsoft.com/office/drawing/2014/main" id="{521F717A-285F-0ED3-CD8F-DD1741EA897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31768" y="6036481"/>
            <a:ext cx="2928463" cy="356315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DAEE7326-FF46-252A-52AC-AE1E22C2FE21}"/>
              </a:ext>
            </a:extLst>
          </p:cNvPr>
          <p:cNvSpPr/>
          <p:nvPr/>
        </p:nvSpPr>
        <p:spPr>
          <a:xfrm>
            <a:off x="2836247" y="3535127"/>
            <a:ext cx="1231784" cy="847288"/>
          </a:xfrm>
          <a:prstGeom prst="rect">
            <a:avLst/>
          </a:prstGeom>
          <a:solidFill>
            <a:srgbClr val="F7F2EB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Gemma Barratt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Spa Director</a:t>
            </a: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3E63F9F2-C2DD-2E2B-4DC4-73DE0DF0A77F}"/>
              </a:ext>
            </a:extLst>
          </p:cNvPr>
          <p:cNvCxnSpPr>
            <a:cxnSpLocks/>
          </p:cNvCxnSpPr>
          <p:nvPr/>
        </p:nvCxnSpPr>
        <p:spPr>
          <a:xfrm>
            <a:off x="6716964" y="3313084"/>
            <a:ext cx="0" cy="204847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786770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1214</TotalTime>
  <Words>773</Words>
  <Application>Microsoft Office PowerPoint</Application>
  <PresentationFormat>Widescreen</PresentationFormat>
  <Paragraphs>352</Paragraphs>
  <Slides>12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Arial</vt:lpstr>
      <vt:lpstr>Calibri</vt:lpstr>
      <vt:lpstr>Calibri Light</vt:lpstr>
      <vt:lpstr>Gill Sans Nova Light</vt:lpstr>
      <vt:lpstr>Tangier Light</vt:lpstr>
      <vt:lpstr>Office Theme</vt:lpstr>
      <vt:lpstr>Daniel Thwaites PLC Executive Team</vt:lpstr>
      <vt:lpstr>Horse Team</vt:lpstr>
      <vt:lpstr>Pub Operations</vt:lpstr>
      <vt:lpstr>Property</vt:lpstr>
      <vt:lpstr>Finance </vt:lpstr>
      <vt:lpstr>IT </vt:lpstr>
      <vt:lpstr> People Team</vt:lpstr>
      <vt:lpstr>Marketing</vt:lpstr>
      <vt:lpstr>Sales</vt:lpstr>
      <vt:lpstr>Hotels</vt:lpstr>
      <vt:lpstr>Inns</vt:lpstr>
      <vt:lpstr>Managed Houses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Nicola Murphy - Get Stoked</dc:creator>
  <cp:lastModifiedBy>Carol Manley</cp:lastModifiedBy>
  <cp:revision>134</cp:revision>
  <dcterms:created xsi:type="dcterms:W3CDTF">2022-09-07T08:41:38Z</dcterms:created>
  <dcterms:modified xsi:type="dcterms:W3CDTF">2026-02-02T16:38:15Z</dcterms:modified>
</cp:coreProperties>
</file>