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28"/>
  </p:notesMasterIdLst>
  <p:sldIdLst>
    <p:sldId id="256" r:id="rId2"/>
    <p:sldId id="257" r:id="rId3"/>
    <p:sldId id="350" r:id="rId4"/>
    <p:sldId id="307" r:id="rId5"/>
    <p:sldId id="304" r:id="rId6"/>
    <p:sldId id="318" r:id="rId7"/>
    <p:sldId id="320" r:id="rId8"/>
    <p:sldId id="358" r:id="rId9"/>
    <p:sldId id="330" r:id="rId10"/>
    <p:sldId id="331" r:id="rId11"/>
    <p:sldId id="357" r:id="rId12"/>
    <p:sldId id="332" r:id="rId13"/>
    <p:sldId id="360" r:id="rId14"/>
    <p:sldId id="361" r:id="rId15"/>
    <p:sldId id="321" r:id="rId16"/>
    <p:sldId id="322" r:id="rId17"/>
    <p:sldId id="323" r:id="rId18"/>
    <p:sldId id="334" r:id="rId19"/>
    <p:sldId id="324" r:id="rId20"/>
    <p:sldId id="325" r:id="rId21"/>
    <p:sldId id="347" r:id="rId22"/>
    <p:sldId id="354" r:id="rId23"/>
    <p:sldId id="356" r:id="rId24"/>
    <p:sldId id="349" r:id="rId25"/>
    <p:sldId id="326" r:id="rId26"/>
    <p:sldId id="3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0ECEE8-FB14-45D8-897C-BA4C2197D424}">
          <p14:sldIdLst>
            <p14:sldId id="256"/>
            <p14:sldId id="257"/>
            <p14:sldId id="350"/>
            <p14:sldId id="307"/>
            <p14:sldId id="304"/>
            <p14:sldId id="318"/>
            <p14:sldId id="320"/>
            <p14:sldId id="358"/>
            <p14:sldId id="330"/>
            <p14:sldId id="331"/>
            <p14:sldId id="357"/>
            <p14:sldId id="332"/>
            <p14:sldId id="360"/>
            <p14:sldId id="361"/>
            <p14:sldId id="321"/>
            <p14:sldId id="322"/>
            <p14:sldId id="323"/>
            <p14:sldId id="334"/>
            <p14:sldId id="324"/>
            <p14:sldId id="325"/>
            <p14:sldId id="347"/>
            <p14:sldId id="354"/>
            <p14:sldId id="356"/>
            <p14:sldId id="349"/>
            <p14:sldId id="326"/>
            <p14:sldId id="362"/>
          </p14:sldIdLst>
        </p14:section>
        <p14:section name="Untitled Section" id="{BA053003-7CA2-4DB5-AEBD-9533ACE0B99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6B2A30-8BBA-28A6-323B-58691F1010FA}" name="Stephanie Atkinson" initials="SA" userId="S::StephanieAtkinson@thwaites.co.uk::172f249e-3148-4de4-8731-19e162e550e2" providerId="AD"/>
  <p188:author id="{BBCCC29B-BE4E-2691-DEAF-77FFF20B5E9C}" name="Lottie Mason" initials="LM" userId="S::LottieMason@thwaites.co.uk::a5da7fbc-ef97-431a-8a09-fdbb5575c5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2EB"/>
    <a:srgbClr val="3C3C3B"/>
    <a:srgbClr val="BA0C2F"/>
    <a:srgbClr val="000000"/>
    <a:srgbClr val="A68732"/>
    <a:srgbClr val="1F422F"/>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2" autoAdjust="0"/>
    <p:restoredTop sz="92848" autoAdjust="0"/>
  </p:normalViewPr>
  <p:slideViewPr>
    <p:cSldViewPr snapToGrid="0">
      <p:cViewPr varScale="1">
        <p:scale>
          <a:sx n="108" d="100"/>
          <a:sy n="108" d="100"/>
        </p:scale>
        <p:origin x="55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A9509-41E2-4FE4-8EC3-F41C746C446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5599C731-884C-47E2-8446-0C5B552E2604}" type="pres">
      <dgm:prSet presAssocID="{75CA9509-41E2-4FE4-8EC3-F41C746C4464}" presName="compositeShape" presStyleCnt="0">
        <dgm:presLayoutVars>
          <dgm:chMax val="7"/>
          <dgm:dir/>
          <dgm:resizeHandles val="exact"/>
        </dgm:presLayoutVars>
      </dgm:prSet>
      <dgm:spPr/>
    </dgm:pt>
  </dgm:ptLst>
  <dgm:cxnLst>
    <dgm:cxn modelId="{D8872B0A-A774-4C1E-A1BC-2A92E0BA91D5}" type="presOf" srcId="{75CA9509-41E2-4FE4-8EC3-F41C746C4464}" destId="{5599C731-884C-47E2-8446-0C5B552E260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BB563-A149-9C4A-B389-5CD3F431A64C}" type="datetimeFigureOut">
              <a:rPr lang="en-US" smtClean="0"/>
              <a:t>8/28/2025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1A832-8830-3B49-90F8-6C077B5C190C}" type="slidenum">
              <a:rPr lang="en-US" smtClean="0"/>
              <a:t>‹#›</a:t>
            </a:fld>
            <a:endParaRPr lang="en-US" dirty="0"/>
          </a:p>
        </p:txBody>
      </p:sp>
    </p:spTree>
    <p:extLst>
      <p:ext uri="{BB962C8B-B14F-4D97-AF65-F5344CB8AC3E}">
        <p14:creationId xmlns:p14="http://schemas.microsoft.com/office/powerpoint/2010/main" val="144129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healthshield.co.uk/member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mailto:payrollteam@thwaites.co.u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a:t>
            </a:fld>
            <a:endParaRPr lang="en-US" dirty="0"/>
          </a:p>
        </p:txBody>
      </p:sp>
    </p:spTree>
    <p:extLst>
      <p:ext uri="{BB962C8B-B14F-4D97-AF65-F5344CB8AC3E}">
        <p14:creationId xmlns:p14="http://schemas.microsoft.com/office/powerpoint/2010/main" val="39304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board who help us deliver business success….. We asked them to share with you a little more about their role and their advice for you in your first few days at Daniel Thwaites.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7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board who help us deliver business success….. We asked them to share with you a little more about their role and their advice for you in your first few days at Daniel Thwaites.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46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Here at Daniel Thwaites, our history and heritage, craftsmanship and tradition go hand in hand and bring together our real family hospitality.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We want to make people feel at ease – this is our company purpose.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sz="1200" b="0" i="0" u="none" strike="noStrike" baseline="0" dirty="0">
              <a:solidFill>
                <a:srgbClr val="3D3C3B"/>
              </a:solidFill>
            </a:endParaRPr>
          </a:p>
          <a:p>
            <a:pPr algn="l"/>
            <a:r>
              <a:rPr lang="en-GB" sz="1200" b="1" i="0" u="none" strike="noStrike" baseline="0" dirty="0">
                <a:solidFill>
                  <a:srgbClr val="3D3C3B"/>
                </a:solidFill>
              </a:rPr>
              <a:t>Making people feel at ease… </a:t>
            </a:r>
            <a:r>
              <a:rPr lang="en-GB" sz="1200" b="0" i="0" u="none" strike="noStrike" baseline="0" dirty="0">
                <a:solidFill>
                  <a:srgbClr val="3D3C3B"/>
                </a:solidFill>
              </a:rPr>
              <a:t>through our real hospitality delivered in a socially responsible way by friendly faces in our outstanding properties in great locations.</a:t>
            </a:r>
          </a:p>
          <a:p>
            <a:pPr algn="l"/>
            <a:endParaRPr lang="en-GB" sz="1200" b="0" i="0" u="none" strike="noStrike" baseline="0" dirty="0">
              <a:solidFill>
                <a:srgbClr val="3D3C3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3D3C3B"/>
                </a:solidFill>
              </a:rPr>
              <a:t>Everything we do should help contribute towards our purpose.</a:t>
            </a:r>
          </a:p>
          <a:p>
            <a:pPr algn="l"/>
            <a:endParaRPr lang="en-GB" sz="1200" b="0" i="0" u="none" strike="noStrike" baseline="0" dirty="0">
              <a:solidFill>
                <a:srgbClr val="FFFFFF"/>
              </a:solidFill>
              <a:latin typeface="Noah-Regular"/>
            </a:endParaRPr>
          </a:p>
          <a:p>
            <a:pPr algn="l"/>
            <a:r>
              <a:rPr lang="en-GB" sz="1200" dirty="0">
                <a:effectLst/>
                <a:latin typeface="Calibri" panose="020F0502020204030204" pitchFamily="34" charset="0"/>
                <a:ea typeface="Calibri" panose="020F0502020204030204" pitchFamily="34" charset="0"/>
              </a:rPr>
              <a:t>It doesn’t matter whether you serve customers/guests in property or work in Head Office, every single one of us can impact the customer/guest experience through the work we do and we all have a role to play in that. </a:t>
            </a:r>
            <a:endParaRPr lang="en-GB" sz="1200" b="0" i="0" u="none" strike="noStrike" baseline="0" dirty="0">
              <a:solidFill>
                <a:srgbClr val="FFFFFF"/>
              </a:solidFill>
              <a:latin typeface="Noah-Regular"/>
            </a:endParaRP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We want our team members to be the best they can be so that through their skill, commitment and passion for doing what they do best, they deliver amazing experiences for all our guests.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What does making people feel at ease mean to you?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It might be smiling to colleagues and guests in the corridor, offering to carry someone’s bags or finding our guests a nice cosy spot to sit at in front of the fire with a mug of tea at one of our outstanding properties. </a:t>
            </a:r>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15</a:t>
            </a:fld>
            <a:endParaRPr lang="en-GB" dirty="0"/>
          </a:p>
        </p:txBody>
      </p:sp>
    </p:spTree>
    <p:extLst>
      <p:ext uri="{BB962C8B-B14F-4D97-AF65-F5344CB8AC3E}">
        <p14:creationId xmlns:p14="http://schemas.microsoft.com/office/powerpoint/2010/main" val="3153016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brewery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16</a:t>
            </a:fld>
            <a:endParaRPr lang="en-GB" dirty="0"/>
          </a:p>
        </p:txBody>
      </p:sp>
    </p:spTree>
    <p:extLst>
      <p:ext uri="{BB962C8B-B14F-4D97-AF65-F5344CB8AC3E}">
        <p14:creationId xmlns:p14="http://schemas.microsoft.com/office/powerpoint/2010/main" val="361333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17</a:t>
            </a:fld>
            <a:endParaRPr lang="en-GB" dirty="0"/>
          </a:p>
        </p:txBody>
      </p:sp>
    </p:spTree>
    <p:extLst>
      <p:ext uri="{BB962C8B-B14F-4D97-AF65-F5344CB8AC3E}">
        <p14:creationId xmlns:p14="http://schemas.microsoft.com/office/powerpoint/2010/main" val="141839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18</a:t>
            </a:fld>
            <a:endParaRPr lang="en-GB" dirty="0"/>
          </a:p>
        </p:txBody>
      </p:sp>
    </p:spTree>
    <p:extLst>
      <p:ext uri="{BB962C8B-B14F-4D97-AF65-F5344CB8AC3E}">
        <p14:creationId xmlns:p14="http://schemas.microsoft.com/office/powerpoint/2010/main" val="268326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58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Daniel Thwaites, we want our team members to have amazing experiences, we will continue to strive to welcome you in to the business, in to a fun environment so that you can deliver the best for our guests and each other, always going the extra mile to deliver a wonderfully warm and real experience.</a:t>
            </a:r>
          </a:p>
          <a:p>
            <a:pPr>
              <a:spcAft>
                <a:spcPts val="1200"/>
              </a:spcAft>
            </a:pPr>
            <a:endParaRPr lang="en-GB" sz="1200" dirty="0">
              <a:effectLst/>
              <a:latin typeface="Calibri" panose="020F0502020204030204" pitchFamily="34" charset="0"/>
              <a:ea typeface="Calibri" panose="020F0502020204030204" pitchFamily="34" charset="0"/>
            </a:endParaRPr>
          </a:p>
          <a:p>
            <a:pPr>
              <a:spcAft>
                <a:spcPts val="120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how will we make you feel all these things?  We will WELCOME you in to the business and enable you to continue LEARNING and developing. We will ask that you CONTRIBUTE personally everyday in your role to enable us to deliver our purpose, and we will REWARD and recognise you for doing a great job, celebrating our successes together!</a:t>
            </a:r>
          </a:p>
          <a:p>
            <a:pPr>
              <a:spcAft>
                <a:spcPts val="1200"/>
              </a:spcAft>
            </a:pPr>
            <a:endParaRPr lang="en-GB" sz="1200" dirty="0">
              <a:effectLst/>
              <a:latin typeface="Calibri" panose="020F0502020204030204" pitchFamily="34" charset="0"/>
              <a:ea typeface="Calibri" panose="020F0502020204030204" pitchFamily="34" charset="0"/>
            </a:endParaRPr>
          </a:p>
          <a:p>
            <a:pPr>
              <a:spcAft>
                <a:spcPts val="12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We want our team members to feel supported and cared for, proud, valued, motivated and engaged. </a:t>
            </a:r>
          </a:p>
          <a:p>
            <a:pPr>
              <a:spcAft>
                <a:spcPts val="1200"/>
              </a:spcAft>
            </a:pPr>
            <a:endParaRPr lang="en-GB" dirty="0"/>
          </a:p>
          <a:p>
            <a:pPr marL="0" indent="0">
              <a:buNone/>
            </a:pPr>
            <a:r>
              <a:rPr lang="en-GB" sz="1000" b="1" dirty="0">
                <a:solidFill>
                  <a:schemeClr val="accent1"/>
                </a:solidFill>
              </a:rPr>
              <a:t>Q. </a:t>
            </a:r>
            <a:r>
              <a:rPr lang="en-GB" sz="1000" dirty="0"/>
              <a:t>How do you feel about starting work for Daniel Thwaites? </a:t>
            </a:r>
          </a:p>
          <a:p>
            <a:pPr marL="0" indent="0">
              <a:buNone/>
            </a:pPr>
            <a:r>
              <a:rPr lang="en-GB" sz="1000" b="1" dirty="0"/>
              <a:t>Q. </a:t>
            </a:r>
            <a:r>
              <a:rPr lang="en-GB" sz="1000" dirty="0"/>
              <a:t>What are you most looking forward to? </a:t>
            </a:r>
          </a:p>
          <a:p>
            <a:pPr marL="0" indent="0">
              <a:buNone/>
            </a:pPr>
            <a:r>
              <a:rPr lang="en-GB" sz="1000" b="1" dirty="0"/>
              <a:t>Q. </a:t>
            </a:r>
            <a:r>
              <a:rPr lang="en-GB" sz="1000" dirty="0"/>
              <a:t>Do you have any concerns?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7F8A4-DAC9-486F-A265-5D07560FBC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443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of the benefits </a:t>
            </a:r>
          </a:p>
        </p:txBody>
      </p:sp>
      <p:sp>
        <p:nvSpPr>
          <p:cNvPr id="4" name="Slide Number Placeholder 3"/>
          <p:cNvSpPr>
            <a:spLocks noGrp="1"/>
          </p:cNvSpPr>
          <p:nvPr>
            <p:ph type="sldNum" sz="quarter" idx="5"/>
          </p:nvPr>
        </p:nvSpPr>
        <p:spPr/>
        <p:txBody>
          <a:bodyPr/>
          <a:lstStyle/>
          <a:p>
            <a:fld id="{2CD1A832-8830-3B49-90F8-6C077B5C190C}" type="slidenum">
              <a:rPr lang="en-US" smtClean="0"/>
              <a:t>23</a:t>
            </a:fld>
            <a:endParaRPr lang="en-US" dirty="0"/>
          </a:p>
        </p:txBody>
      </p:sp>
    </p:spTree>
    <p:extLst>
      <p:ext uri="{BB962C8B-B14F-4D97-AF65-F5344CB8AC3E}">
        <p14:creationId xmlns:p14="http://schemas.microsoft.com/office/powerpoint/2010/main" val="2227080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600" b="0" i="0" dirty="0">
                <a:solidFill>
                  <a:srgbClr val="050505"/>
                </a:solidFill>
                <a:effectLst/>
                <a:latin typeface="inherit"/>
              </a:rPr>
              <a:t>Please don’t forget about our Employee Assistant Programme.</a:t>
            </a:r>
            <a:endParaRPr lang="en-GB" sz="1600" b="0" i="0" dirty="0">
              <a:solidFill>
                <a:srgbClr val="050505"/>
              </a:solidFill>
              <a:effectLst/>
              <a:latin typeface="Segoe UI Historic" panose="020B0502040204020203" pitchFamily="34" charset="0"/>
            </a:endParaRPr>
          </a:p>
          <a:p>
            <a:pPr algn="l"/>
            <a:r>
              <a:rPr lang="en-GB" sz="1600" b="0" i="0" dirty="0">
                <a:solidFill>
                  <a:srgbClr val="050505"/>
                </a:solidFill>
                <a:effectLst/>
                <a:latin typeface="inherit"/>
              </a:rPr>
              <a:t>The helpline is available to you, your partner and dependants over the age of 16 (if covered). Just call 0800 028 1963 and quote your company name. My 24/7 Counselling and Support Helpline is provided on behalf of Health Shield by Health Assured.</a:t>
            </a:r>
            <a:endParaRPr lang="en-GB" sz="1600" b="0" i="0" dirty="0">
              <a:solidFill>
                <a:srgbClr val="050505"/>
              </a:solidFill>
              <a:effectLst/>
              <a:latin typeface="Segoe UI Historic" panose="020B0502040204020203" pitchFamily="34" charset="0"/>
            </a:endParaRPr>
          </a:p>
          <a:p>
            <a:pPr marL="0" indent="0">
              <a:buNone/>
            </a:pPr>
            <a:endParaRPr lang="en-GB" sz="1100"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HEALTH SHIELD CASH PLAN SCHEME – is our Company sponsored cash plan which is provided free of charge at cashback level 1</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Ability to claim back a proportion of everyday health expenses, such as prescriptions, dental, optical, physiotherapy.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Hourly Paid team members are eligible after 2 years’ service.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Salaried team members are eligible from start date.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Details of your cover and how to make a claim can be found by using your member number and logging onto the members area,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www.healthshield.co.uk/members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Head Office administration contact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payrollteam@thwaites.co.uk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100" dirty="0"/>
          </a:p>
        </p:txBody>
      </p:sp>
      <p:sp>
        <p:nvSpPr>
          <p:cNvPr id="4" name="Slide Number Placeholder 3"/>
          <p:cNvSpPr>
            <a:spLocks noGrp="1"/>
          </p:cNvSpPr>
          <p:nvPr>
            <p:ph type="sldNum" sz="quarter" idx="5"/>
          </p:nvPr>
        </p:nvSpPr>
        <p:spPr/>
        <p:txBody>
          <a:bodyPr/>
          <a:lstStyle/>
          <a:p>
            <a:fld id="{5004CDFA-9FAE-40CD-BAC0-2394D68F5D49}" type="slidenum">
              <a:rPr lang="en-GB" smtClean="0"/>
              <a:t>24</a:t>
            </a:fld>
            <a:endParaRPr lang="en-GB" dirty="0"/>
          </a:p>
        </p:txBody>
      </p:sp>
    </p:spTree>
    <p:extLst>
      <p:ext uri="{BB962C8B-B14F-4D97-AF65-F5344CB8AC3E}">
        <p14:creationId xmlns:p14="http://schemas.microsoft.com/office/powerpoint/2010/main" val="106822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the induction with a welcome to the business and congratulation on being successful in the recruitment process</a:t>
            </a:r>
          </a:p>
          <a:p>
            <a:endParaRPr lang="en-GB" dirty="0"/>
          </a:p>
          <a:p>
            <a:r>
              <a:rPr lang="en-GB" dirty="0"/>
              <a:t>Include an icebreaker to get to know each other. Ask participants to introduce themselves</a:t>
            </a:r>
          </a:p>
          <a:p>
            <a:r>
              <a:rPr lang="en-GB" b="1" dirty="0"/>
              <a:t>-Name</a:t>
            </a:r>
          </a:p>
          <a:p>
            <a:r>
              <a:rPr lang="en-GB" b="1" dirty="0"/>
              <a:t>-Position/Department</a:t>
            </a:r>
          </a:p>
          <a:p>
            <a:r>
              <a:rPr lang="en-GB" b="1" dirty="0"/>
              <a:t>-Previous Hospitality experience</a:t>
            </a:r>
          </a:p>
          <a:p>
            <a:r>
              <a:rPr lang="en-GB" b="1" dirty="0"/>
              <a:t>-One interesting or fun fact about themselves</a:t>
            </a:r>
          </a:p>
        </p:txBody>
      </p:sp>
      <p:sp>
        <p:nvSpPr>
          <p:cNvPr id="4" name="Slide Number Placeholder 3"/>
          <p:cNvSpPr>
            <a:spLocks noGrp="1"/>
          </p:cNvSpPr>
          <p:nvPr>
            <p:ph type="sldNum" sz="quarter" idx="5"/>
          </p:nvPr>
        </p:nvSpPr>
        <p:spPr/>
        <p:txBody>
          <a:bodyPr/>
          <a:lstStyle/>
          <a:p>
            <a:fld id="{2CD1A832-8830-3B49-90F8-6C077B5C190C}" type="slidenum">
              <a:rPr lang="en-US" smtClean="0"/>
              <a:t>2</a:t>
            </a:fld>
            <a:endParaRPr lang="en-US" dirty="0"/>
          </a:p>
        </p:txBody>
      </p:sp>
    </p:spTree>
    <p:extLst>
      <p:ext uri="{BB962C8B-B14F-4D97-AF65-F5344CB8AC3E}">
        <p14:creationId xmlns:p14="http://schemas.microsoft.com/office/powerpoint/2010/main" val="335410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We would love to hear any stories you have as you start your career and continue to build on it.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Please share your stories, photos and videos on our workplace page ‘We Are Daniel Thwaites’ showcasing what makes working for Daniel Thwaites so great</a:t>
            </a:r>
          </a:p>
          <a:p>
            <a:pPr marL="0" indent="0">
              <a:buNone/>
            </a:pPr>
            <a:endParaRPr lang="en-GB" sz="1100" dirty="0"/>
          </a:p>
        </p:txBody>
      </p:sp>
      <p:sp>
        <p:nvSpPr>
          <p:cNvPr id="4" name="Slide Number Placeholder 3"/>
          <p:cNvSpPr>
            <a:spLocks noGrp="1"/>
          </p:cNvSpPr>
          <p:nvPr>
            <p:ph type="sldNum" sz="quarter" idx="5"/>
          </p:nvPr>
        </p:nvSpPr>
        <p:spPr/>
        <p:txBody>
          <a:bodyPr/>
          <a:lstStyle/>
          <a:p>
            <a:fld id="{5004CDFA-9FAE-40CD-BAC0-2394D68F5D49}" type="slidenum">
              <a:rPr lang="en-GB" smtClean="0"/>
              <a:t>25</a:t>
            </a:fld>
            <a:endParaRPr lang="en-GB" dirty="0"/>
          </a:p>
        </p:txBody>
      </p:sp>
    </p:spTree>
    <p:extLst>
      <p:ext uri="{BB962C8B-B14F-4D97-AF65-F5344CB8AC3E}">
        <p14:creationId xmlns:p14="http://schemas.microsoft.com/office/powerpoint/2010/main" val="319870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an overview of what the induction will cover along with timings and housekeeping</a:t>
            </a:r>
          </a:p>
        </p:txBody>
      </p:sp>
      <p:sp>
        <p:nvSpPr>
          <p:cNvPr id="4" name="Slide Number Placeholder 3"/>
          <p:cNvSpPr>
            <a:spLocks noGrp="1"/>
          </p:cNvSpPr>
          <p:nvPr>
            <p:ph type="sldNum" sz="quarter" idx="5"/>
          </p:nvPr>
        </p:nvSpPr>
        <p:spPr/>
        <p:txBody>
          <a:bodyPr/>
          <a:lstStyle/>
          <a:p>
            <a:fld id="{2CD1A832-8830-3B49-90F8-6C077B5C190C}" type="slidenum">
              <a:rPr lang="en-US" smtClean="0"/>
              <a:t>3</a:t>
            </a:fld>
            <a:endParaRPr lang="en-US" dirty="0"/>
          </a:p>
        </p:txBody>
      </p:sp>
    </p:spTree>
    <p:extLst>
      <p:ext uri="{BB962C8B-B14F-4D97-AF65-F5344CB8AC3E}">
        <p14:creationId xmlns:p14="http://schemas.microsoft.com/office/powerpoint/2010/main" val="181721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welcomed – I feel part of the family </a:t>
            </a:r>
          </a:p>
          <a:p>
            <a:r>
              <a:rPr lang="en-US" dirty="0"/>
              <a:t>This is all about our journey of commitment to our people in our business and it starts at induction.</a:t>
            </a:r>
          </a:p>
          <a:p>
            <a:endParaRPr lang="en-US" dirty="0"/>
          </a:p>
          <a:p>
            <a:r>
              <a:rPr lang="en-US" b="1" dirty="0"/>
              <a:t>Cared For, Supported, Proud, Valued, Motivated &amp; Engaged </a:t>
            </a:r>
            <a:r>
              <a:rPr lang="en-US" dirty="0"/>
              <a:t>is how we want an employees to feel as part of the Daniel Thwaites family.</a:t>
            </a:r>
          </a:p>
          <a:p>
            <a:endParaRPr lang="en-US" dirty="0"/>
          </a:p>
          <a:p>
            <a:r>
              <a:rPr lang="en-US" dirty="0"/>
              <a:t>The green parts of the imagine represent the teams across all our divisions</a:t>
            </a:r>
          </a:p>
          <a:p>
            <a:endParaRPr lang="en-US" dirty="0"/>
          </a:p>
          <a:p>
            <a:r>
              <a:rPr lang="en-US" b="1" dirty="0"/>
              <a:t>Innovation , Warm Hospitality , Eye for Quality and Craftmanship </a:t>
            </a:r>
          </a:p>
          <a:p>
            <a:r>
              <a:rPr lang="en-US" b="0" dirty="0"/>
              <a:t>These are our principles with in the business.</a:t>
            </a:r>
          </a:p>
          <a:p>
            <a:r>
              <a:rPr lang="en-US" b="0" dirty="0"/>
              <a:t>Our principles represents our culture </a:t>
            </a:r>
          </a:p>
          <a:p>
            <a:endParaRPr lang="en-US" dirty="0"/>
          </a:p>
        </p:txBody>
      </p:sp>
      <p:sp>
        <p:nvSpPr>
          <p:cNvPr id="4" name="Slide Number Placeholder 3"/>
          <p:cNvSpPr>
            <a:spLocks noGrp="1"/>
          </p:cNvSpPr>
          <p:nvPr>
            <p:ph type="sldNum" sz="quarter" idx="5"/>
          </p:nvPr>
        </p:nvSpPr>
        <p:spPr/>
        <p:txBody>
          <a:bodyPr/>
          <a:lstStyle/>
          <a:p>
            <a:fld id="{2CD1A832-8830-3B49-90F8-6C077B5C190C}" type="slidenum">
              <a:rPr lang="en-US" smtClean="0"/>
              <a:t>4</a:t>
            </a:fld>
            <a:endParaRPr lang="en-US" dirty="0"/>
          </a:p>
        </p:txBody>
      </p:sp>
    </p:spTree>
    <p:extLst>
      <p:ext uri="{BB962C8B-B14F-4D97-AF65-F5344CB8AC3E}">
        <p14:creationId xmlns:p14="http://schemas.microsoft.com/office/powerpoint/2010/main" val="77467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Our family is made up of many different parts, as you can see in our family tree. </a:t>
            </a:r>
          </a:p>
          <a:p>
            <a:pPr marL="0" indent="0">
              <a:buNone/>
            </a:pPr>
            <a:endParaRPr lang="en-GB" sz="1200" dirty="0"/>
          </a:p>
          <a:p>
            <a:pPr marL="0" indent="0">
              <a:buNone/>
            </a:pPr>
            <a:r>
              <a:rPr lang="en-GB" sz="1200" dirty="0"/>
              <a:t>(Talk through the family tree, using the guide on the right to help explain)</a:t>
            </a:r>
          </a:p>
          <a:p>
            <a:pPr marL="0" indent="0">
              <a:buNone/>
            </a:pPr>
            <a:endParaRPr lang="en-GB" sz="1200" dirty="0"/>
          </a:p>
          <a:p>
            <a:r>
              <a:rPr lang="en-GB" sz="1200" dirty="0"/>
              <a:t>We are a team of 1800, our roots may be founded in Blackburn but we now stretch throughout England, from as far south as the Solent, to the Northern heights of Penrith and reaching across the land from sunny Blackpool to beautiful Beverley. </a:t>
            </a:r>
          </a:p>
          <a:p>
            <a:endParaRPr lang="en-GB" sz="1200" dirty="0"/>
          </a:p>
          <a:p>
            <a:r>
              <a:rPr lang="en-GB" sz="1200" dirty="0"/>
              <a:t>Our family involves a collection of 8 beautiful hotels and spas and 13 premium inns across the country, with teams working at each property to provide an amazing experience for our guests. Whether it be in housekeeping, reception, kitchen, maintenance, food and drink, bar, sales, social media, people or the spa, we really do have a talented bunch. </a:t>
            </a:r>
          </a:p>
          <a:p>
            <a:endParaRPr lang="en-GB" sz="1200" dirty="0"/>
          </a:p>
          <a:p>
            <a:r>
              <a:rPr lang="en-GB" sz="1200" dirty="0"/>
              <a:t>Are pubs are an important part of our business, and many of our landlords have run their pubs at the heart of their communities for years. They are supported by our Pub Operations team based from Head Office who help them to be the best that they can be, taking beer orders, generating new menu and drinks ideas and supporting their small businesses thrive. Our pub operations team also welcome two of our managed houses, The Flying Handbag in Blackpool and the Pendle Inn. </a:t>
            </a:r>
          </a:p>
          <a:p>
            <a:endParaRPr lang="en-GB" sz="1200" dirty="0"/>
          </a:p>
          <a:p>
            <a:r>
              <a:rPr lang="en-GB" sz="1200" dirty="0"/>
              <a:t>Brewing is in our blood, and our Brewery based in the Ribble Valley is home to our 5 brewers, passionate about their craft they have been brewing ales for us for years. In keeping with our tradition and heritage, we also have some very special members in our team, our shire horses who help share the Thwaites story at events up and down the country. </a:t>
            </a:r>
          </a:p>
          <a:p>
            <a:endParaRPr lang="en-GB" sz="1200" dirty="0"/>
          </a:p>
          <a:p>
            <a:r>
              <a:rPr lang="en-GB" sz="1200" dirty="0"/>
              <a:t>Our Inns, Hotels, Brewery and Pubs are all supported by our head office based in the Ribble Valley. We have teams including our Pub Operations, Finance &amp; IT, Marketing, Estates and People, all passionate about helping improve our guests experience through the work they do.</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Question: </a:t>
            </a:r>
            <a:r>
              <a:rPr lang="en-GB" sz="1200" dirty="0"/>
              <a:t>Can you describe how we fit into the Daniel Thwaites Family Tree? </a:t>
            </a:r>
          </a:p>
          <a:p>
            <a:endParaRPr lang="en-GB" dirty="0"/>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5</a:t>
            </a:fld>
            <a:endParaRPr lang="en-GB" dirty="0"/>
          </a:p>
        </p:txBody>
      </p:sp>
    </p:spTree>
    <p:extLst>
      <p:ext uri="{BB962C8B-B14F-4D97-AF65-F5344CB8AC3E}">
        <p14:creationId xmlns:p14="http://schemas.microsoft.com/office/powerpoint/2010/main" val="99219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team who help us deliver business success. We asked them to share a few words of advice to help you to integrate into our business.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34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solidFill>
                  <a:srgbClr val="FFFFFF"/>
                </a:solidFill>
                <a:latin typeface="Noah-Bold"/>
              </a:rPr>
              <a:t>Our Story </a:t>
            </a:r>
          </a:p>
          <a:p>
            <a:pPr algn="l"/>
            <a:endParaRPr lang="en-GB" sz="1200" b="1" i="0" u="none" strike="noStrike" baseline="0" dirty="0">
              <a:solidFill>
                <a:srgbClr val="FFFFFF"/>
              </a:solidFill>
              <a:latin typeface="Noah-Bold"/>
            </a:endParaRPr>
          </a:p>
          <a:p>
            <a:pPr algn="l"/>
            <a:r>
              <a:rPr lang="en-GB" sz="1200" b="0" i="0" u="none" strike="noStrike" baseline="0" dirty="0">
                <a:solidFill>
                  <a:srgbClr val="FFFFFF"/>
                </a:solidFill>
                <a:latin typeface="Noah-Regular"/>
              </a:rPr>
              <a:t>In a world that’s changing faster than ever, it’s comforting to know that that some things withstand the passage of time. It is over two centuries ago since Daniel Thwaites set out from his family’s Lake District farm to make a new life for himself, and the rest they say, is history.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Daniel built up his brewery based on strong family principles - an eye for quality and a generous blend of innovation, craftsmanship and warm hospitality. Who would have believed, six generations later, that his family would proudly continue the journey Daniel started and remain faithful to his principles - still striving for brewing perfection, now with our warm hospitality extending to a growing collection of pubs, inns, managed houses, hotels and spas.</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Today, we are passionate about our traditional values but time certainly hasn’t stood still. We are always looking to adapt to a changing world and for ways to improve to ensure we give you an experience that’s second to none. Above all, we know that with Thwaites, from our broad family of craft brewers in Lancashire, to our shire horses – still pulling their traditional drays, to our team members in properties up and down Britain, no matter where our guests choose to visit us, we will always guarantee a warm welcome from a friendly face. </a:t>
            </a:r>
          </a:p>
          <a:p>
            <a:pPr algn="l"/>
            <a:endParaRPr lang="en-GB" sz="1200" b="0" i="0" u="none" strike="noStrike" baseline="0" dirty="0">
              <a:solidFill>
                <a:srgbClr val="FFFFFF"/>
              </a:solidFill>
              <a:latin typeface="Noah-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08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8</a:t>
            </a:fld>
            <a:endParaRPr lang="en-US" dirty="0"/>
          </a:p>
        </p:txBody>
      </p:sp>
    </p:spTree>
    <p:extLst>
      <p:ext uri="{BB962C8B-B14F-4D97-AF65-F5344CB8AC3E}">
        <p14:creationId xmlns:p14="http://schemas.microsoft.com/office/powerpoint/2010/main" val="20790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Our family is made up of many different parts, as you can see in our family tree. </a:t>
            </a:r>
          </a:p>
          <a:p>
            <a:pPr marL="0" indent="0">
              <a:buNone/>
            </a:pPr>
            <a:endParaRPr lang="en-GB" sz="1200" dirty="0"/>
          </a:p>
          <a:p>
            <a:pPr marL="0" indent="0">
              <a:buNone/>
            </a:pPr>
            <a:r>
              <a:rPr lang="en-GB" sz="1200" dirty="0"/>
              <a:t>(Talk through the family tree, using the guide on the right to help explain)</a:t>
            </a:r>
          </a:p>
          <a:p>
            <a:pPr marL="0" indent="0">
              <a:buNone/>
            </a:pPr>
            <a:endParaRPr lang="en-GB" sz="1200" dirty="0"/>
          </a:p>
          <a:p>
            <a:r>
              <a:rPr lang="en-GB" sz="1200" dirty="0"/>
              <a:t>We are a team of 1400, our roots may be founded in Blackburn but we now stretch throughout England, from as far south as the Solent, to the Northern heights of Penrith and reaching across the land from sunny Blackpool to beautiful Beverley. </a:t>
            </a:r>
          </a:p>
          <a:p>
            <a:endParaRPr lang="en-GB" sz="1200" dirty="0"/>
          </a:p>
          <a:p>
            <a:r>
              <a:rPr lang="en-GB" sz="1200" dirty="0"/>
              <a:t>Our family involves a collection of 8 beautiful hotels and spas and 11 premium inns across the country, with teams working at each property to provide an amazing experience for our guests. Whether it be in housekeeping, reception, kitchen, maintenance, food and drink, bar, sales, social media, people or the spa, we really do have a talented bunch. </a:t>
            </a:r>
          </a:p>
          <a:p>
            <a:endParaRPr lang="en-GB" sz="1200" dirty="0"/>
          </a:p>
          <a:p>
            <a:r>
              <a:rPr lang="en-GB" sz="1200" dirty="0"/>
              <a:t>Are pubs are an important part of our business, and many of our landlords have run their pubs at the heart of their communities for years. They are supported by our Pub Operations team based from Head Office who help them to be the best that they can be, taking beer orders, generating new menu and drinks ideas and supporting their small businesses thrive. Our pub operations team also welcome two of our managed houses, The Flying Handbag in Blackpool and the Pendle Inn. </a:t>
            </a:r>
          </a:p>
          <a:p>
            <a:endParaRPr lang="en-GB" sz="1200" dirty="0"/>
          </a:p>
          <a:p>
            <a:r>
              <a:rPr lang="en-GB" sz="1200" dirty="0"/>
              <a:t>Brewing is in our blood, and our Brewery based in the Ribble Valley is home to our 5 brewers, passionate about their craft they have been brewing ales for us for years. In keeping with our tradition and heritage, we also have some very special members in our team, our shire horses who help share the Thwaites story at events up and down the country. </a:t>
            </a:r>
          </a:p>
          <a:p>
            <a:endParaRPr lang="en-GB" sz="1200" dirty="0"/>
          </a:p>
          <a:p>
            <a:r>
              <a:rPr lang="en-GB" sz="1200" dirty="0"/>
              <a:t>Our Inns, Hotels, Brewery and Pubs are all supported by our head office based in the Ribble Valley. We have teams including our Pub Operations, Finance &amp; IT, Marketing, Estates and People, all passionate about helping improve our guests experience through the work they do.</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Question: </a:t>
            </a:r>
            <a:r>
              <a:rPr lang="en-GB" sz="1200" dirty="0"/>
              <a:t>Can you describe how we fit into the Daniel Thwaites Family Tree? </a:t>
            </a:r>
          </a:p>
          <a:p>
            <a:endParaRPr lang="en-GB" dirty="0"/>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12</a:t>
            </a:fld>
            <a:endParaRPr lang="en-GB" dirty="0"/>
          </a:p>
        </p:txBody>
      </p:sp>
    </p:spTree>
    <p:extLst>
      <p:ext uri="{BB962C8B-B14F-4D97-AF65-F5344CB8AC3E}">
        <p14:creationId xmlns:p14="http://schemas.microsoft.com/office/powerpoint/2010/main" val="139137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F42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E80A-A894-0409-9461-5FF1D8DC1696}"/>
              </a:ext>
            </a:extLst>
          </p:cNvPr>
          <p:cNvSpPr>
            <a:spLocks noGrp="1"/>
          </p:cNvSpPr>
          <p:nvPr>
            <p:ph type="ctrTitle"/>
          </p:nvPr>
        </p:nvSpPr>
        <p:spPr>
          <a:xfrm>
            <a:off x="1524000" y="1122363"/>
            <a:ext cx="9144000" cy="2387600"/>
          </a:xfrm>
        </p:spPr>
        <p:txBody>
          <a:bodyPr anchor="b"/>
          <a:lstStyle>
            <a:lvl1pPr algn="ctr">
              <a:defRPr sz="6000">
                <a:solidFill>
                  <a:srgbClr val="F7F2EB"/>
                </a:solidFill>
              </a:defRPr>
            </a:lvl1pPr>
          </a:lstStyle>
          <a:p>
            <a:r>
              <a:rPr lang="en-US"/>
              <a:t>Click to edit Master title style</a:t>
            </a:r>
          </a:p>
        </p:txBody>
      </p:sp>
      <p:sp>
        <p:nvSpPr>
          <p:cNvPr id="3" name="Subtitle 2">
            <a:extLst>
              <a:ext uri="{FF2B5EF4-FFF2-40B4-BE49-F238E27FC236}">
                <a16:creationId xmlns:a16="http://schemas.microsoft.com/office/drawing/2014/main" id="{69844365-BC5D-8A4F-A066-C67794F4598F}"/>
              </a:ext>
            </a:extLst>
          </p:cNvPr>
          <p:cNvSpPr>
            <a:spLocks noGrp="1"/>
          </p:cNvSpPr>
          <p:nvPr>
            <p:ph type="subTitle" idx="1"/>
          </p:nvPr>
        </p:nvSpPr>
        <p:spPr>
          <a:xfrm>
            <a:off x="1524000" y="3602038"/>
            <a:ext cx="9144000" cy="1655762"/>
          </a:xfrm>
        </p:spPr>
        <p:txBody>
          <a:bodyPr/>
          <a:lstStyle>
            <a:lvl1pPr marL="0" indent="0" algn="ctr">
              <a:buNone/>
              <a:defRPr sz="2400">
                <a:solidFill>
                  <a:srgbClr val="A687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2809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BA06E-EE67-8FAA-0603-F3E8AF8A958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23794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EF79-8DB2-7C3C-BA53-C1B7CDBD3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D13AC9-FA7B-2D0D-2D3D-09547D9C7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E4AE0-98D1-56C4-CF09-C9D5FCA67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5DEBEAE1-02BF-314C-F1BB-58579692818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07788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3EB6-2AAA-D85C-AE68-43E8079D1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52ECB-A1E5-9159-76F4-C9DFB60DC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6D88B46-7826-6CE5-2630-7E8993566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FFD06531-F767-3124-C05F-F2602B05493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426716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AEDF-AB7A-EADD-E2D1-2842AF4B22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49FEB-0217-78B5-DE86-6E5A333C4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9D75DE5-D647-58C6-954E-9293B048BF6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6970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D63CE-46F4-E815-1296-94477599FB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023B07-27B0-001B-9B48-08CACB834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6CEE2DA-652A-A05D-17F3-74E9B217176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714788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680ED3-5F1B-00C6-6D01-D83242CB30AF}"/>
              </a:ext>
            </a:extLst>
          </p:cNvPr>
          <p:cNvSpPr>
            <a:spLocks noGrp="1"/>
          </p:cNvSpPr>
          <p:nvPr>
            <p:ph type="pic" sz="quarter" idx="10"/>
          </p:nvPr>
        </p:nvSpPr>
        <p:spPr>
          <a:xfrm>
            <a:off x="1324586" y="808528"/>
            <a:ext cx="4525108" cy="2290638"/>
          </a:xfrm>
        </p:spPr>
        <p:txBody>
          <a:bodyPr/>
          <a:lstStyle/>
          <a:p>
            <a:r>
              <a:rPr lang="en-US" dirty="0"/>
              <a:t>Click icon to add picture</a:t>
            </a:r>
          </a:p>
        </p:txBody>
      </p:sp>
      <p:sp>
        <p:nvSpPr>
          <p:cNvPr id="9" name="Picture Placeholder 6">
            <a:extLst>
              <a:ext uri="{FF2B5EF4-FFF2-40B4-BE49-F238E27FC236}">
                <a16:creationId xmlns:a16="http://schemas.microsoft.com/office/drawing/2014/main" id="{0B889CFE-1607-4A70-B822-B777F444E733}"/>
              </a:ext>
            </a:extLst>
          </p:cNvPr>
          <p:cNvSpPr>
            <a:spLocks noGrp="1"/>
          </p:cNvSpPr>
          <p:nvPr>
            <p:ph type="pic" sz="quarter" idx="11"/>
          </p:nvPr>
        </p:nvSpPr>
        <p:spPr>
          <a:xfrm>
            <a:off x="6424246" y="808528"/>
            <a:ext cx="4525108" cy="2290638"/>
          </a:xfrm>
        </p:spPr>
        <p:txBody>
          <a:bodyPr/>
          <a:lstStyle/>
          <a:p>
            <a:r>
              <a:rPr lang="en-US" dirty="0"/>
              <a:t>Click icon to add picture</a:t>
            </a:r>
          </a:p>
        </p:txBody>
      </p:sp>
      <p:sp>
        <p:nvSpPr>
          <p:cNvPr id="10" name="Picture Placeholder 6">
            <a:extLst>
              <a:ext uri="{FF2B5EF4-FFF2-40B4-BE49-F238E27FC236}">
                <a16:creationId xmlns:a16="http://schemas.microsoft.com/office/drawing/2014/main" id="{4CEF77A3-A965-FEFE-418B-BB77FAB49B93}"/>
              </a:ext>
            </a:extLst>
          </p:cNvPr>
          <p:cNvSpPr>
            <a:spLocks noGrp="1"/>
          </p:cNvSpPr>
          <p:nvPr>
            <p:ph type="pic" sz="quarter" idx="12"/>
          </p:nvPr>
        </p:nvSpPr>
        <p:spPr>
          <a:xfrm>
            <a:off x="1324586" y="3470031"/>
            <a:ext cx="4525108" cy="2290638"/>
          </a:xfrm>
        </p:spPr>
        <p:txBody>
          <a:bodyPr/>
          <a:lstStyle/>
          <a:p>
            <a:r>
              <a:rPr lang="en-US" dirty="0"/>
              <a:t>Click icon to add picture</a:t>
            </a:r>
          </a:p>
        </p:txBody>
      </p:sp>
      <p:sp>
        <p:nvSpPr>
          <p:cNvPr id="11" name="Picture Placeholder 6">
            <a:extLst>
              <a:ext uri="{FF2B5EF4-FFF2-40B4-BE49-F238E27FC236}">
                <a16:creationId xmlns:a16="http://schemas.microsoft.com/office/drawing/2014/main" id="{9F31B4AA-4525-4A25-E6CA-DEF4E7AAE4EB}"/>
              </a:ext>
            </a:extLst>
          </p:cNvPr>
          <p:cNvSpPr>
            <a:spLocks noGrp="1"/>
          </p:cNvSpPr>
          <p:nvPr>
            <p:ph type="pic" sz="quarter" idx="13"/>
          </p:nvPr>
        </p:nvSpPr>
        <p:spPr>
          <a:xfrm>
            <a:off x="6424246" y="3470031"/>
            <a:ext cx="4525108" cy="2290638"/>
          </a:xfrm>
        </p:spPr>
        <p:txBody>
          <a:bodyPr/>
          <a:lstStyle/>
          <a:p>
            <a:r>
              <a:rPr lang="en-US" dirty="0"/>
              <a:t>Click icon to add picture</a:t>
            </a:r>
          </a:p>
        </p:txBody>
      </p:sp>
      <p:pic>
        <p:nvPicPr>
          <p:cNvPr id="2" name="Picture 1">
            <a:extLst>
              <a:ext uri="{FF2B5EF4-FFF2-40B4-BE49-F238E27FC236}">
                <a16:creationId xmlns:a16="http://schemas.microsoft.com/office/drawing/2014/main" id="{E8E9B555-6F30-5AA4-8BC8-14DC581B7B0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86903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6F58A755-06FC-211C-34D9-A61991F618B8}"/>
              </a:ext>
            </a:extLst>
          </p:cNvPr>
          <p:cNvSpPr>
            <a:spLocks noGrp="1"/>
          </p:cNvSpPr>
          <p:nvPr>
            <p:ph type="pic" sz="quarter" idx="10"/>
          </p:nvPr>
        </p:nvSpPr>
        <p:spPr>
          <a:xfrm>
            <a:off x="797048" y="808527"/>
            <a:ext cx="3259136" cy="4952142"/>
          </a:xfrm>
        </p:spPr>
        <p:txBody>
          <a:bodyPr/>
          <a:lstStyle/>
          <a:p>
            <a:r>
              <a:rPr lang="en-US" dirty="0"/>
              <a:t>Click icon to add picture</a:t>
            </a:r>
          </a:p>
        </p:txBody>
      </p:sp>
      <p:sp>
        <p:nvSpPr>
          <p:cNvPr id="8" name="Picture Placeholder 6">
            <a:extLst>
              <a:ext uri="{FF2B5EF4-FFF2-40B4-BE49-F238E27FC236}">
                <a16:creationId xmlns:a16="http://schemas.microsoft.com/office/drawing/2014/main" id="{FF673FDB-B986-1DDF-F8DD-097955F82AC3}"/>
              </a:ext>
            </a:extLst>
          </p:cNvPr>
          <p:cNvSpPr>
            <a:spLocks noGrp="1"/>
          </p:cNvSpPr>
          <p:nvPr>
            <p:ph type="pic" sz="quarter" idx="11"/>
          </p:nvPr>
        </p:nvSpPr>
        <p:spPr>
          <a:xfrm>
            <a:off x="4489818" y="808527"/>
            <a:ext cx="3259136" cy="4952142"/>
          </a:xfrm>
        </p:spPr>
        <p:txBody>
          <a:bodyPr/>
          <a:lstStyle/>
          <a:p>
            <a:r>
              <a:rPr lang="en-US" dirty="0"/>
              <a:t>Click icon to add picture</a:t>
            </a:r>
          </a:p>
        </p:txBody>
      </p:sp>
      <p:sp>
        <p:nvSpPr>
          <p:cNvPr id="9" name="Picture Placeholder 6">
            <a:extLst>
              <a:ext uri="{FF2B5EF4-FFF2-40B4-BE49-F238E27FC236}">
                <a16:creationId xmlns:a16="http://schemas.microsoft.com/office/drawing/2014/main" id="{BE82A530-4130-01FD-AFE5-8A6FD0DFEDC7}"/>
              </a:ext>
            </a:extLst>
          </p:cNvPr>
          <p:cNvSpPr>
            <a:spLocks noGrp="1"/>
          </p:cNvSpPr>
          <p:nvPr>
            <p:ph type="pic" sz="quarter" idx="12"/>
          </p:nvPr>
        </p:nvSpPr>
        <p:spPr>
          <a:xfrm>
            <a:off x="8182588" y="808527"/>
            <a:ext cx="3259136" cy="4952142"/>
          </a:xfrm>
        </p:spPr>
        <p:txBody>
          <a:bodyPr/>
          <a:lstStyle/>
          <a:p>
            <a:r>
              <a:rPr lang="en-US" dirty="0"/>
              <a:t>Click icon to add picture</a:t>
            </a:r>
          </a:p>
        </p:txBody>
      </p:sp>
      <p:pic>
        <p:nvPicPr>
          <p:cNvPr id="2" name="Picture 1">
            <a:extLst>
              <a:ext uri="{FF2B5EF4-FFF2-40B4-BE49-F238E27FC236}">
                <a16:creationId xmlns:a16="http://schemas.microsoft.com/office/drawing/2014/main" id="{0CAE638D-36EC-A518-1671-106C4F9785F0}"/>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326816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33545F-52D8-72DB-1124-E82099305329}"/>
              </a:ext>
            </a:extLst>
          </p:cNvPr>
          <p:cNvSpPr>
            <a:spLocks noGrp="1"/>
          </p:cNvSpPr>
          <p:nvPr>
            <p:ph type="pic" sz="quarter" idx="10"/>
          </p:nvPr>
        </p:nvSpPr>
        <p:spPr>
          <a:xfrm>
            <a:off x="4606925" y="0"/>
            <a:ext cx="7585075"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5D8CAF34-F51F-685C-ADDD-8AFD157CF455}"/>
              </a:ext>
            </a:extLst>
          </p:cNvPr>
          <p:cNvPicPr>
            <a:picLocks noChangeAspect="1"/>
          </p:cNvPicPr>
          <p:nvPr userDrawn="1"/>
        </p:nvPicPr>
        <p:blipFill>
          <a:blip r:embed="rId2"/>
          <a:stretch>
            <a:fillRect/>
          </a:stretch>
        </p:blipFill>
        <p:spPr>
          <a:xfrm>
            <a:off x="878918" y="6046006"/>
            <a:ext cx="2928463" cy="356315"/>
          </a:xfrm>
          <a:prstGeom prst="rect">
            <a:avLst/>
          </a:prstGeom>
        </p:spPr>
      </p:pic>
    </p:spTree>
    <p:extLst>
      <p:ext uri="{BB962C8B-B14F-4D97-AF65-F5344CB8AC3E}">
        <p14:creationId xmlns:p14="http://schemas.microsoft.com/office/powerpoint/2010/main" val="3824580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0D29A-738B-98D1-070A-7FC9636BF2CB}"/>
              </a:ext>
            </a:extLst>
          </p:cNvPr>
          <p:cNvSpPr>
            <a:spLocks noGrp="1"/>
          </p:cNvSpPr>
          <p:nvPr>
            <p:ph type="pic" sz="quarter" idx="10"/>
          </p:nvPr>
        </p:nvSpPr>
        <p:spPr>
          <a:xfrm>
            <a:off x="0" y="0"/>
            <a:ext cx="7326313"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31FCFF8D-6B0E-2883-5D19-66D6A4EE8A37}"/>
              </a:ext>
            </a:extLst>
          </p:cNvPr>
          <p:cNvPicPr>
            <a:picLocks noChangeAspect="1"/>
          </p:cNvPicPr>
          <p:nvPr userDrawn="1"/>
        </p:nvPicPr>
        <p:blipFill>
          <a:blip r:embed="rId2"/>
          <a:stretch>
            <a:fillRect/>
          </a:stretch>
        </p:blipFill>
        <p:spPr>
          <a:xfrm>
            <a:off x="8527493" y="5988856"/>
            <a:ext cx="2928463" cy="356315"/>
          </a:xfrm>
          <a:prstGeom prst="rect">
            <a:avLst/>
          </a:prstGeom>
        </p:spPr>
      </p:pic>
    </p:spTree>
    <p:extLst>
      <p:ext uri="{BB962C8B-B14F-4D97-AF65-F5344CB8AC3E}">
        <p14:creationId xmlns:p14="http://schemas.microsoft.com/office/powerpoint/2010/main" val="2243024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DF349BE-831E-FBC2-A5D7-73CB71E5C83B}"/>
              </a:ext>
            </a:extLst>
          </p:cNvPr>
          <p:cNvSpPr>
            <a:spLocks noGrp="1"/>
          </p:cNvSpPr>
          <p:nvPr>
            <p:ph type="pic" sz="quarter" idx="10"/>
          </p:nvPr>
        </p:nvSpPr>
        <p:spPr>
          <a:xfrm>
            <a:off x="796925" y="750889"/>
            <a:ext cx="4103688"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CF4AAE25-2DD6-42EF-AEDC-50D8A6A21A4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80650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E80A-A894-0409-9461-5FF1D8DC1696}"/>
              </a:ext>
            </a:extLst>
          </p:cNvPr>
          <p:cNvSpPr>
            <a:spLocks noGrp="1"/>
          </p:cNvSpPr>
          <p:nvPr>
            <p:ph type="ctrTitle"/>
          </p:nvPr>
        </p:nvSpPr>
        <p:spPr>
          <a:xfrm>
            <a:off x="1524000" y="1122363"/>
            <a:ext cx="9144000" cy="2387600"/>
          </a:xfrm>
        </p:spPr>
        <p:txBody>
          <a:bodyPr anchor="b"/>
          <a:lstStyle>
            <a:lvl1pPr algn="ctr">
              <a:defRPr sz="6000">
                <a:solidFill>
                  <a:srgbClr val="1F422F"/>
                </a:solidFill>
              </a:defRPr>
            </a:lvl1pPr>
          </a:lstStyle>
          <a:p>
            <a:r>
              <a:rPr lang="en-US"/>
              <a:t>Click to edit Master title style</a:t>
            </a:r>
          </a:p>
        </p:txBody>
      </p:sp>
      <p:sp>
        <p:nvSpPr>
          <p:cNvPr id="3" name="Subtitle 2">
            <a:extLst>
              <a:ext uri="{FF2B5EF4-FFF2-40B4-BE49-F238E27FC236}">
                <a16:creationId xmlns:a16="http://schemas.microsoft.com/office/drawing/2014/main" id="{69844365-BC5D-8A4F-A066-C67794F4598F}"/>
              </a:ext>
            </a:extLst>
          </p:cNvPr>
          <p:cNvSpPr>
            <a:spLocks noGrp="1"/>
          </p:cNvSpPr>
          <p:nvPr>
            <p:ph type="subTitle" idx="1"/>
          </p:nvPr>
        </p:nvSpPr>
        <p:spPr>
          <a:xfrm>
            <a:off x="1524000" y="3602038"/>
            <a:ext cx="9144000" cy="1655762"/>
          </a:xfrm>
        </p:spPr>
        <p:txBody>
          <a:bodyPr/>
          <a:lstStyle>
            <a:lvl1pPr marL="0" indent="0" algn="ctr">
              <a:buNone/>
              <a:defRPr sz="2400">
                <a:solidFill>
                  <a:srgbClr val="A687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646411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7162555" y="750889"/>
            <a:ext cx="4103688"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AB34D48F-682F-7256-875C-E424C8C52E7E}"/>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178863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6377354" y="750889"/>
            <a:ext cx="4888889"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77CEE83B-DCE8-2611-94C0-ACDEE52A95F8}"/>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611562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EFDB02A-F265-F761-8E98-97322529F5E2}"/>
              </a:ext>
            </a:extLst>
          </p:cNvPr>
          <p:cNvSpPr>
            <a:spLocks noGrp="1"/>
          </p:cNvSpPr>
          <p:nvPr>
            <p:ph type="pic" sz="quarter" idx="10"/>
          </p:nvPr>
        </p:nvSpPr>
        <p:spPr>
          <a:xfrm>
            <a:off x="1095866" y="2836985"/>
            <a:ext cx="2267926" cy="2895478"/>
          </a:xfrm>
        </p:spPr>
        <p:txBody>
          <a:bodyPr/>
          <a:lstStyle/>
          <a:p>
            <a:r>
              <a:rPr lang="en-US" dirty="0"/>
              <a:t>Click icon to add picture</a:t>
            </a:r>
          </a:p>
        </p:txBody>
      </p:sp>
      <p:sp>
        <p:nvSpPr>
          <p:cNvPr id="8" name="Picture Placeholder 6">
            <a:extLst>
              <a:ext uri="{FF2B5EF4-FFF2-40B4-BE49-F238E27FC236}">
                <a16:creationId xmlns:a16="http://schemas.microsoft.com/office/drawing/2014/main" id="{FB37F869-5382-D247-5FD5-4BA35CD2FF2F}"/>
              </a:ext>
            </a:extLst>
          </p:cNvPr>
          <p:cNvSpPr>
            <a:spLocks noGrp="1"/>
          </p:cNvSpPr>
          <p:nvPr>
            <p:ph type="pic" sz="quarter" idx="11"/>
          </p:nvPr>
        </p:nvSpPr>
        <p:spPr>
          <a:xfrm>
            <a:off x="8828208" y="2836985"/>
            <a:ext cx="2267926" cy="2895478"/>
          </a:xfrm>
        </p:spPr>
        <p:txBody>
          <a:bodyPr/>
          <a:lstStyle/>
          <a:p>
            <a:r>
              <a:rPr lang="en-US" dirty="0"/>
              <a:t>Click icon to add picture</a:t>
            </a:r>
          </a:p>
        </p:txBody>
      </p:sp>
      <p:sp>
        <p:nvSpPr>
          <p:cNvPr id="12" name="Picture Placeholder 6">
            <a:extLst>
              <a:ext uri="{FF2B5EF4-FFF2-40B4-BE49-F238E27FC236}">
                <a16:creationId xmlns:a16="http://schemas.microsoft.com/office/drawing/2014/main" id="{7A3DCADE-357E-4627-2B90-7659CDEFBC6E}"/>
              </a:ext>
            </a:extLst>
          </p:cNvPr>
          <p:cNvSpPr>
            <a:spLocks noGrp="1"/>
          </p:cNvSpPr>
          <p:nvPr>
            <p:ph type="pic" sz="quarter" idx="12"/>
          </p:nvPr>
        </p:nvSpPr>
        <p:spPr>
          <a:xfrm>
            <a:off x="3673313" y="2836985"/>
            <a:ext cx="2267926" cy="2895478"/>
          </a:xfrm>
        </p:spPr>
        <p:txBody>
          <a:bodyPr/>
          <a:lstStyle/>
          <a:p>
            <a:r>
              <a:rPr lang="en-US" dirty="0"/>
              <a:t>Click icon to add picture</a:t>
            </a:r>
          </a:p>
        </p:txBody>
      </p:sp>
      <p:sp>
        <p:nvSpPr>
          <p:cNvPr id="13" name="Picture Placeholder 6">
            <a:extLst>
              <a:ext uri="{FF2B5EF4-FFF2-40B4-BE49-F238E27FC236}">
                <a16:creationId xmlns:a16="http://schemas.microsoft.com/office/drawing/2014/main" id="{6CB1A046-5702-760C-C4A1-795C32758743}"/>
              </a:ext>
            </a:extLst>
          </p:cNvPr>
          <p:cNvSpPr>
            <a:spLocks noGrp="1"/>
          </p:cNvSpPr>
          <p:nvPr>
            <p:ph type="pic" sz="quarter" idx="13"/>
          </p:nvPr>
        </p:nvSpPr>
        <p:spPr>
          <a:xfrm>
            <a:off x="6250760" y="2836985"/>
            <a:ext cx="2267926" cy="2895478"/>
          </a:xfrm>
        </p:spPr>
        <p:txBody>
          <a:bodyPr/>
          <a:lstStyle/>
          <a:p>
            <a:r>
              <a:rPr lang="en-US" dirty="0"/>
              <a:t>Click icon to add picture</a:t>
            </a:r>
          </a:p>
        </p:txBody>
      </p:sp>
      <p:pic>
        <p:nvPicPr>
          <p:cNvPr id="2" name="Picture 1">
            <a:extLst>
              <a:ext uri="{FF2B5EF4-FFF2-40B4-BE49-F238E27FC236}">
                <a16:creationId xmlns:a16="http://schemas.microsoft.com/office/drawing/2014/main" id="{3C1324A4-D0A5-88C0-0985-C32FBA47B7F0}"/>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804290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r>
              <a:rPr lang="en-US" dirty="0"/>
              <a:t>Click icon to add picture</a:t>
            </a:r>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443091" y="804926"/>
            <a:ext cx="2085975" cy="2084388"/>
          </a:xfrm>
          <a:prstGeom prst="ellipse">
            <a:avLst/>
          </a:prstGeom>
        </p:spPr>
        <p:txBody>
          <a:bodyPr/>
          <a:lstStyle/>
          <a:p>
            <a:r>
              <a:rPr lang="en-US" dirty="0"/>
              <a:t>Click icon to add picture</a:t>
            </a:r>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1231011" y="3426206"/>
            <a:ext cx="2085975" cy="2084388"/>
          </a:xfrm>
          <a:prstGeom prst="ellipse">
            <a:avLst/>
          </a:prstGeom>
        </p:spPr>
        <p:txBody>
          <a:bodyPr/>
          <a:lstStyle/>
          <a:p>
            <a:r>
              <a:rPr lang="en-US" dirty="0"/>
              <a:t>Click icon to add picture</a:t>
            </a:r>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6443091" y="3426206"/>
            <a:ext cx="2085975" cy="2084388"/>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30437808-73EB-1F4B-37C0-786D58D0386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093876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6F19C-649C-B5E8-014A-DB8CD3B0BE2E}"/>
              </a:ext>
            </a:extLst>
          </p:cNvPr>
          <p:cNvSpPr/>
          <p:nvPr/>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r>
              <a:rPr lang="en-US" dirty="0"/>
              <a:t>Click icon to add picture</a:t>
            </a:r>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327015" y="804926"/>
            <a:ext cx="2085975" cy="2084388"/>
          </a:xfrm>
          <a:prstGeom prst="ellipse">
            <a:avLst/>
          </a:prstGeom>
        </p:spPr>
        <p:txBody>
          <a:bodyPr/>
          <a:lstStyle/>
          <a:p>
            <a:r>
              <a:rPr lang="en-US" dirty="0"/>
              <a:t>Click icon to add picture</a:t>
            </a:r>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3779013" y="804926"/>
            <a:ext cx="2085975" cy="2084388"/>
          </a:xfrm>
          <a:prstGeom prst="ellipse">
            <a:avLst/>
          </a:prstGeom>
        </p:spPr>
        <p:txBody>
          <a:bodyPr/>
          <a:lstStyle/>
          <a:p>
            <a:r>
              <a:rPr lang="en-US" dirty="0"/>
              <a:t>Click icon to add picture</a:t>
            </a:r>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8875016" y="804926"/>
            <a:ext cx="2085975" cy="2084388"/>
          </a:xfrm>
          <a:prstGeom prst="ellipse">
            <a:avLst/>
          </a:prstGeom>
        </p:spPr>
        <p:txBody>
          <a:bodyPr/>
          <a:lstStyle/>
          <a:p>
            <a:r>
              <a:rPr lang="en-US" dirty="0"/>
              <a:t>Click icon to add picture</a:t>
            </a:r>
          </a:p>
        </p:txBody>
      </p:sp>
      <p:sp>
        <p:nvSpPr>
          <p:cNvPr id="3" name="Rectangle 2">
            <a:extLst>
              <a:ext uri="{FF2B5EF4-FFF2-40B4-BE49-F238E27FC236}">
                <a16:creationId xmlns:a16="http://schemas.microsoft.com/office/drawing/2014/main" id="{10E4E267-3327-0D6B-9F1F-56B46C24C173}"/>
              </a:ext>
            </a:extLst>
          </p:cNvPr>
          <p:cNvSpPr/>
          <p:nvPr/>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BFB161-122E-8BFD-9B68-78F5791FB513}"/>
              </a:ext>
            </a:extLst>
          </p:cNvPr>
          <p:cNvSpPr/>
          <p:nvPr/>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1AB7B2-AE4D-CF4E-7172-2E8A9A0D3521}"/>
              </a:ext>
            </a:extLst>
          </p:cNvPr>
          <p:cNvSpPr/>
          <p:nvPr/>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6C4D704-A8D4-57B4-0596-66D1917718D7}"/>
              </a:ext>
            </a:extLst>
          </p:cNvPr>
          <p:cNvSpPr/>
          <p:nvPr userDrawn="1"/>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7652CDD-4818-F257-E54F-63E7E69A21D6}"/>
              </a:ext>
            </a:extLst>
          </p:cNvPr>
          <p:cNvSpPr/>
          <p:nvPr userDrawn="1"/>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BF306C-4A27-3E1C-0527-807C888D0366}"/>
              </a:ext>
            </a:extLst>
          </p:cNvPr>
          <p:cNvSpPr/>
          <p:nvPr userDrawn="1"/>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44C490-5FDB-DAA8-866F-1693B2C39695}"/>
              </a:ext>
            </a:extLst>
          </p:cNvPr>
          <p:cNvSpPr/>
          <p:nvPr userDrawn="1"/>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B91832F-3820-30EC-F375-E4F2631FE4BF}"/>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61068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CD56B28-D125-D5CD-0526-299528001C03}"/>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1846681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BDC671-F06B-C75C-9F61-D5A46ED05D01}"/>
              </a:ext>
            </a:extLst>
          </p:cNvPr>
          <p:cNvSpPr>
            <a:spLocks noGrp="1"/>
          </p:cNvSpPr>
          <p:nvPr>
            <p:ph type="pic" sz="quarter" idx="10"/>
          </p:nvPr>
        </p:nvSpPr>
        <p:spPr>
          <a:xfrm>
            <a:off x="8680450" y="0"/>
            <a:ext cx="3511550"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C8D0791E-06BD-BEA1-0212-F75F43C9990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20391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2F2C927-C7D6-B28C-66A9-BEFAC872B48E}"/>
              </a:ext>
            </a:extLst>
          </p:cNvPr>
          <p:cNvSpPr>
            <a:spLocks noGrp="1"/>
          </p:cNvSpPr>
          <p:nvPr>
            <p:ph type="pic" sz="quarter" idx="10"/>
          </p:nvPr>
        </p:nvSpPr>
        <p:spPr>
          <a:xfrm>
            <a:off x="3832879" y="-968188"/>
            <a:ext cx="11079909" cy="8875059"/>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DFC56FD1-3763-BE4C-3896-3FFEB7A53859}"/>
              </a:ext>
            </a:extLst>
          </p:cNvPr>
          <p:cNvPicPr>
            <a:picLocks noChangeAspect="1"/>
          </p:cNvPicPr>
          <p:nvPr userDrawn="1"/>
        </p:nvPicPr>
        <p:blipFill>
          <a:blip r:embed="rId2"/>
          <a:stretch>
            <a:fillRect/>
          </a:stretch>
        </p:blipFill>
        <p:spPr>
          <a:xfrm>
            <a:off x="831293" y="6007906"/>
            <a:ext cx="2928463" cy="356315"/>
          </a:xfrm>
          <a:prstGeom prst="rect">
            <a:avLst/>
          </a:prstGeom>
        </p:spPr>
      </p:pic>
    </p:spTree>
    <p:extLst>
      <p:ext uri="{BB962C8B-B14F-4D97-AF65-F5344CB8AC3E}">
        <p14:creationId xmlns:p14="http://schemas.microsoft.com/office/powerpoint/2010/main" val="2694986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FDE05672-3CB5-9E64-0596-5A20E56D4E6B}"/>
              </a:ext>
            </a:extLst>
          </p:cNvPr>
          <p:cNvSpPr>
            <a:spLocks noGrp="1"/>
          </p:cNvSpPr>
          <p:nvPr>
            <p:ph type="pic" sz="quarter" idx="13"/>
          </p:nvPr>
        </p:nvSpPr>
        <p:spPr>
          <a:xfrm>
            <a:off x="2705535" y="2285999"/>
            <a:ext cx="1742767" cy="1741441"/>
          </a:xfrm>
          <a:prstGeom prst="ellipse">
            <a:avLst/>
          </a:prstGeom>
          <a:ln w="31750">
            <a:solidFill>
              <a:srgbClr val="F7F2EB"/>
            </a:solidFill>
          </a:ln>
        </p:spPr>
        <p:txBody>
          <a:bodyPr/>
          <a:lstStyle/>
          <a:p>
            <a:r>
              <a:rPr lang="en-US" dirty="0"/>
              <a:t>Click icon to add picture</a:t>
            </a:r>
          </a:p>
        </p:txBody>
      </p:sp>
      <p:sp>
        <p:nvSpPr>
          <p:cNvPr id="7" name="Picture Placeholder 6">
            <a:extLst>
              <a:ext uri="{FF2B5EF4-FFF2-40B4-BE49-F238E27FC236}">
                <a16:creationId xmlns:a16="http://schemas.microsoft.com/office/drawing/2014/main" id="{3D37E528-C0F5-E70D-1D5E-67EA0BBDF18E}"/>
              </a:ext>
            </a:extLst>
          </p:cNvPr>
          <p:cNvSpPr>
            <a:spLocks noGrp="1"/>
          </p:cNvSpPr>
          <p:nvPr>
            <p:ph type="pic" sz="quarter" idx="14"/>
          </p:nvPr>
        </p:nvSpPr>
        <p:spPr>
          <a:xfrm>
            <a:off x="5224616" y="2285999"/>
            <a:ext cx="1742767" cy="1741441"/>
          </a:xfrm>
          <a:prstGeom prst="ellipse">
            <a:avLst/>
          </a:prstGeom>
          <a:ln w="31750">
            <a:solidFill>
              <a:srgbClr val="F7F2EB"/>
            </a:solidFill>
          </a:ln>
        </p:spPr>
        <p:txBody>
          <a:bodyPr/>
          <a:lstStyle/>
          <a:p>
            <a:r>
              <a:rPr lang="en-US" dirty="0"/>
              <a:t>Click icon to add picture</a:t>
            </a:r>
          </a:p>
        </p:txBody>
      </p:sp>
      <p:sp>
        <p:nvSpPr>
          <p:cNvPr id="8" name="Picture Placeholder 6">
            <a:extLst>
              <a:ext uri="{FF2B5EF4-FFF2-40B4-BE49-F238E27FC236}">
                <a16:creationId xmlns:a16="http://schemas.microsoft.com/office/drawing/2014/main" id="{CFCD7667-F744-BE82-24FA-0D026E0B8292}"/>
              </a:ext>
            </a:extLst>
          </p:cNvPr>
          <p:cNvSpPr>
            <a:spLocks noGrp="1"/>
          </p:cNvSpPr>
          <p:nvPr>
            <p:ph type="pic" sz="quarter" idx="15"/>
          </p:nvPr>
        </p:nvSpPr>
        <p:spPr>
          <a:xfrm>
            <a:off x="7743697" y="2285999"/>
            <a:ext cx="1742767" cy="1741441"/>
          </a:xfrm>
          <a:prstGeom prst="ellipse">
            <a:avLst/>
          </a:prstGeom>
          <a:ln w="31750">
            <a:solidFill>
              <a:srgbClr val="F7F2EB"/>
            </a:solidFill>
          </a:ln>
        </p:spPr>
        <p:txBody>
          <a:bodyPr/>
          <a:lstStyle/>
          <a:p>
            <a:r>
              <a:rPr lang="en-US" dirty="0"/>
              <a:t>Click icon to add picture</a:t>
            </a:r>
          </a:p>
        </p:txBody>
      </p:sp>
      <p:pic>
        <p:nvPicPr>
          <p:cNvPr id="2" name="Picture 1">
            <a:extLst>
              <a:ext uri="{FF2B5EF4-FFF2-40B4-BE49-F238E27FC236}">
                <a16:creationId xmlns:a16="http://schemas.microsoft.com/office/drawing/2014/main" id="{A1DFFA01-30FE-145E-55D2-3E06DD41A1A1}"/>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247090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FD2A0-9339-E6C8-833D-7FA6BD3E4A5C}"/>
              </a:ext>
            </a:extLst>
          </p:cNvPr>
          <p:cNvSpPr>
            <a:spLocks noGrp="1"/>
          </p:cNvSpPr>
          <p:nvPr>
            <p:ph type="pic" sz="quarter" idx="10"/>
          </p:nvPr>
        </p:nvSpPr>
        <p:spPr>
          <a:xfrm>
            <a:off x="1304925" y="871304"/>
            <a:ext cx="4791075" cy="4792662"/>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150AD82C-21D4-5F05-5D6E-78387C3F6C3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79236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2FD5-36F6-72C6-5365-5B34C3C04194}"/>
              </a:ext>
            </a:extLst>
          </p:cNvPr>
          <p:cNvSpPr>
            <a:spLocks noGrp="1"/>
          </p:cNvSpPr>
          <p:nvPr>
            <p:ph type="title" hasCustomPrompt="1"/>
          </p:nvPr>
        </p:nvSpPr>
        <p:spPr/>
        <p:txBody>
          <a:bodyPr>
            <a:noAutofit/>
          </a:bodyPr>
          <a:lstStyle>
            <a:lvl1pPr>
              <a:defRPr sz="16100" b="0"/>
            </a:lvl1pPr>
          </a:lstStyle>
          <a:p>
            <a:r>
              <a:rPr lang="en-US" dirty="0"/>
              <a:t>01</a:t>
            </a:r>
          </a:p>
        </p:txBody>
      </p:sp>
      <p:sp>
        <p:nvSpPr>
          <p:cNvPr id="4" name="Subtitle 2">
            <a:extLst>
              <a:ext uri="{FF2B5EF4-FFF2-40B4-BE49-F238E27FC236}">
                <a16:creationId xmlns:a16="http://schemas.microsoft.com/office/drawing/2014/main" id="{8B538098-81F9-2027-F216-3131C575CC6C}"/>
              </a:ext>
            </a:extLst>
          </p:cNvPr>
          <p:cNvSpPr>
            <a:spLocks noGrp="1"/>
          </p:cNvSpPr>
          <p:nvPr>
            <p:ph type="subTitle" idx="1"/>
          </p:nvPr>
        </p:nvSpPr>
        <p:spPr>
          <a:xfrm>
            <a:off x="838200" y="1858963"/>
            <a:ext cx="9144000" cy="1655762"/>
          </a:xfrm>
        </p:spPr>
        <p:txBody>
          <a:bodyPr>
            <a:normAutofit/>
          </a:bodyPr>
          <a:lstStyle>
            <a:lvl1pPr marL="0" indent="0" algn="l">
              <a:buNone/>
              <a:defRPr sz="1800">
                <a:solidFill>
                  <a:srgbClr val="A687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93052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5AF0F-CBCF-9310-D1C5-18A1C56ACA30}"/>
              </a:ext>
            </a:extLst>
          </p:cNvPr>
          <p:cNvSpPr>
            <a:spLocks noGrp="1"/>
          </p:cNvSpPr>
          <p:nvPr>
            <p:ph type="pic" sz="quarter" idx="10"/>
          </p:nvPr>
        </p:nvSpPr>
        <p:spPr>
          <a:xfrm>
            <a:off x="7180729" y="-827368"/>
            <a:ext cx="8512735" cy="8512736"/>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6DA8DB39-EFE5-BA37-FE7F-494996792FF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17496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202142-44A0-9686-D782-0A69D3B351A2}"/>
              </a:ext>
            </a:extLst>
          </p:cNvPr>
          <p:cNvSpPr>
            <a:spLocks noGrp="1"/>
          </p:cNvSpPr>
          <p:nvPr>
            <p:ph type="pic" sz="quarter" idx="10"/>
          </p:nvPr>
        </p:nvSpPr>
        <p:spPr>
          <a:xfrm>
            <a:off x="0" y="1143000"/>
            <a:ext cx="8418513" cy="2406650"/>
          </a:xfrm>
        </p:spPr>
        <p:txBody>
          <a:bodyPr/>
          <a:lstStyle/>
          <a:p>
            <a:r>
              <a:rPr lang="en-US" dirty="0"/>
              <a:t>Click icon to add picture</a:t>
            </a:r>
          </a:p>
        </p:txBody>
      </p:sp>
      <p:pic>
        <p:nvPicPr>
          <p:cNvPr id="2" name="Picture 1">
            <a:extLst>
              <a:ext uri="{FF2B5EF4-FFF2-40B4-BE49-F238E27FC236}">
                <a16:creationId xmlns:a16="http://schemas.microsoft.com/office/drawing/2014/main" id="{3FC83ECA-96A7-AAE4-3428-72A021865E1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355547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Front Cov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E4C5-9481-FEDF-811B-9CB3C65D240E}"/>
              </a:ext>
            </a:extLst>
          </p:cNvPr>
          <p:cNvSpPr>
            <a:spLocks noGrp="1"/>
          </p:cNvSpPr>
          <p:nvPr>
            <p:ph type="title" hasCustomPrompt="1"/>
          </p:nvPr>
        </p:nvSpPr>
        <p:spPr>
          <a:xfrm>
            <a:off x="533400" y="4946650"/>
            <a:ext cx="10515600" cy="1325563"/>
          </a:xfrm>
        </p:spPr>
        <p:txBody>
          <a:bodyPr>
            <a:normAutofit/>
          </a:bodyPr>
          <a:lstStyle>
            <a:lvl1pPr algn="ctr">
              <a:defRPr sz="1800">
                <a:solidFill>
                  <a:srgbClr val="A68732"/>
                </a:solidFill>
                <a:latin typeface="+mn-lt"/>
              </a:defRPr>
            </a:lvl1pPr>
          </a:lstStyle>
          <a:p>
            <a:r>
              <a:rPr lang="en-US" dirty="0"/>
              <a:t>CLICK TO EDIT MASTER TITLE STYLE</a:t>
            </a:r>
            <a:endParaRPr lang="en-GB" dirty="0"/>
          </a:p>
        </p:txBody>
      </p:sp>
      <p:pic>
        <p:nvPicPr>
          <p:cNvPr id="3" name="Picture 2">
            <a:extLst>
              <a:ext uri="{FF2B5EF4-FFF2-40B4-BE49-F238E27FC236}">
                <a16:creationId xmlns:a16="http://schemas.microsoft.com/office/drawing/2014/main" id="{15F05022-2232-A2C6-97AB-88C522AA7D7D}"/>
              </a:ext>
            </a:extLst>
          </p:cNvPr>
          <p:cNvPicPr>
            <a:picLocks noChangeAspect="1"/>
          </p:cNvPicPr>
          <p:nvPr userDrawn="1"/>
        </p:nvPicPr>
        <p:blipFill>
          <a:blip r:embed="rId2"/>
          <a:stretch>
            <a:fillRect/>
          </a:stretch>
        </p:blipFill>
        <p:spPr>
          <a:xfrm>
            <a:off x="2755900" y="3022600"/>
            <a:ext cx="6680200" cy="812800"/>
          </a:xfrm>
          <a:prstGeom prst="rect">
            <a:avLst/>
          </a:prstGeom>
        </p:spPr>
      </p:pic>
    </p:spTree>
    <p:extLst>
      <p:ext uri="{BB962C8B-B14F-4D97-AF65-F5344CB8AC3E}">
        <p14:creationId xmlns:p14="http://schemas.microsoft.com/office/powerpoint/2010/main" val="176031884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2FD5-36F6-72C6-5365-5B34C3C04194}"/>
              </a:ext>
            </a:extLst>
          </p:cNvPr>
          <p:cNvSpPr>
            <a:spLocks noGrp="1"/>
          </p:cNvSpPr>
          <p:nvPr>
            <p:ph type="title"/>
          </p:nvPr>
        </p:nvSpPr>
        <p:spPr/>
        <p:txBody>
          <a:bodyPr/>
          <a:lstStyle/>
          <a:p>
            <a:r>
              <a:rPr lang="en-GB"/>
              <a:t>Click to edit Master title style</a:t>
            </a:r>
            <a:endParaRPr lang="en-US"/>
          </a:p>
        </p:txBody>
      </p:sp>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875470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680ED3-5F1B-00C6-6D01-D83242CB30AF}"/>
              </a:ext>
            </a:extLst>
          </p:cNvPr>
          <p:cNvSpPr>
            <a:spLocks noGrp="1"/>
          </p:cNvSpPr>
          <p:nvPr>
            <p:ph type="pic" sz="quarter" idx="10"/>
          </p:nvPr>
        </p:nvSpPr>
        <p:spPr>
          <a:xfrm>
            <a:off x="1324586" y="808528"/>
            <a:ext cx="4525108" cy="2290638"/>
          </a:xfrm>
        </p:spPr>
        <p:txBody>
          <a:bodyPr/>
          <a:lstStyle/>
          <a:p>
            <a:endParaRPr lang="en-US" dirty="0"/>
          </a:p>
        </p:txBody>
      </p:sp>
      <p:sp>
        <p:nvSpPr>
          <p:cNvPr id="9" name="Picture Placeholder 6">
            <a:extLst>
              <a:ext uri="{FF2B5EF4-FFF2-40B4-BE49-F238E27FC236}">
                <a16:creationId xmlns:a16="http://schemas.microsoft.com/office/drawing/2014/main" id="{0B889CFE-1607-4A70-B822-B777F444E733}"/>
              </a:ext>
            </a:extLst>
          </p:cNvPr>
          <p:cNvSpPr>
            <a:spLocks noGrp="1"/>
          </p:cNvSpPr>
          <p:nvPr>
            <p:ph type="pic" sz="quarter" idx="11"/>
          </p:nvPr>
        </p:nvSpPr>
        <p:spPr>
          <a:xfrm>
            <a:off x="6424246" y="808528"/>
            <a:ext cx="4525108" cy="2290638"/>
          </a:xfrm>
        </p:spPr>
        <p:txBody>
          <a:bodyPr/>
          <a:lstStyle/>
          <a:p>
            <a:endParaRPr lang="en-US" dirty="0"/>
          </a:p>
        </p:txBody>
      </p:sp>
      <p:sp>
        <p:nvSpPr>
          <p:cNvPr id="10" name="Picture Placeholder 6">
            <a:extLst>
              <a:ext uri="{FF2B5EF4-FFF2-40B4-BE49-F238E27FC236}">
                <a16:creationId xmlns:a16="http://schemas.microsoft.com/office/drawing/2014/main" id="{4CEF77A3-A965-FEFE-418B-BB77FAB49B93}"/>
              </a:ext>
            </a:extLst>
          </p:cNvPr>
          <p:cNvSpPr>
            <a:spLocks noGrp="1"/>
          </p:cNvSpPr>
          <p:nvPr>
            <p:ph type="pic" sz="quarter" idx="12"/>
          </p:nvPr>
        </p:nvSpPr>
        <p:spPr>
          <a:xfrm>
            <a:off x="1324586" y="3470031"/>
            <a:ext cx="4525108" cy="2290638"/>
          </a:xfrm>
        </p:spPr>
        <p:txBody>
          <a:bodyPr/>
          <a:lstStyle/>
          <a:p>
            <a:endParaRPr lang="en-US" dirty="0"/>
          </a:p>
        </p:txBody>
      </p:sp>
      <p:sp>
        <p:nvSpPr>
          <p:cNvPr id="11" name="Picture Placeholder 6">
            <a:extLst>
              <a:ext uri="{FF2B5EF4-FFF2-40B4-BE49-F238E27FC236}">
                <a16:creationId xmlns:a16="http://schemas.microsoft.com/office/drawing/2014/main" id="{9F31B4AA-4525-4A25-E6CA-DEF4E7AAE4EB}"/>
              </a:ext>
            </a:extLst>
          </p:cNvPr>
          <p:cNvSpPr>
            <a:spLocks noGrp="1"/>
          </p:cNvSpPr>
          <p:nvPr>
            <p:ph type="pic" sz="quarter" idx="13"/>
          </p:nvPr>
        </p:nvSpPr>
        <p:spPr>
          <a:xfrm>
            <a:off x="6424246" y="3470031"/>
            <a:ext cx="4525108" cy="2290638"/>
          </a:xfrm>
        </p:spPr>
        <p:txBody>
          <a:bodyPr/>
          <a:lstStyle/>
          <a:p>
            <a:endParaRPr lang="en-US" dirty="0"/>
          </a:p>
        </p:txBody>
      </p:sp>
      <p:pic>
        <p:nvPicPr>
          <p:cNvPr id="2" name="Picture 1">
            <a:extLst>
              <a:ext uri="{FF2B5EF4-FFF2-40B4-BE49-F238E27FC236}">
                <a16:creationId xmlns:a16="http://schemas.microsoft.com/office/drawing/2014/main" id="{8C76BA92-7063-2091-8C3B-CAF36472C03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59883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6F58A755-06FC-211C-34D9-A61991F618B8}"/>
              </a:ext>
            </a:extLst>
          </p:cNvPr>
          <p:cNvSpPr>
            <a:spLocks noGrp="1"/>
          </p:cNvSpPr>
          <p:nvPr>
            <p:ph type="pic" sz="quarter" idx="10"/>
          </p:nvPr>
        </p:nvSpPr>
        <p:spPr>
          <a:xfrm>
            <a:off x="797048" y="808527"/>
            <a:ext cx="3259136" cy="4952142"/>
          </a:xfrm>
        </p:spPr>
        <p:txBody>
          <a:bodyPr/>
          <a:lstStyle/>
          <a:p>
            <a:endParaRPr lang="en-US" dirty="0"/>
          </a:p>
        </p:txBody>
      </p:sp>
      <p:sp>
        <p:nvSpPr>
          <p:cNvPr id="8" name="Picture Placeholder 6">
            <a:extLst>
              <a:ext uri="{FF2B5EF4-FFF2-40B4-BE49-F238E27FC236}">
                <a16:creationId xmlns:a16="http://schemas.microsoft.com/office/drawing/2014/main" id="{FF673FDB-B986-1DDF-F8DD-097955F82AC3}"/>
              </a:ext>
            </a:extLst>
          </p:cNvPr>
          <p:cNvSpPr>
            <a:spLocks noGrp="1"/>
          </p:cNvSpPr>
          <p:nvPr>
            <p:ph type="pic" sz="quarter" idx="11"/>
          </p:nvPr>
        </p:nvSpPr>
        <p:spPr>
          <a:xfrm>
            <a:off x="4489818" y="808527"/>
            <a:ext cx="3259136" cy="4952142"/>
          </a:xfrm>
        </p:spPr>
        <p:txBody>
          <a:bodyPr/>
          <a:lstStyle/>
          <a:p>
            <a:endParaRPr lang="en-US" dirty="0"/>
          </a:p>
        </p:txBody>
      </p:sp>
      <p:sp>
        <p:nvSpPr>
          <p:cNvPr id="9" name="Picture Placeholder 6">
            <a:extLst>
              <a:ext uri="{FF2B5EF4-FFF2-40B4-BE49-F238E27FC236}">
                <a16:creationId xmlns:a16="http://schemas.microsoft.com/office/drawing/2014/main" id="{BE82A530-4130-01FD-AFE5-8A6FD0DFEDC7}"/>
              </a:ext>
            </a:extLst>
          </p:cNvPr>
          <p:cNvSpPr>
            <a:spLocks noGrp="1"/>
          </p:cNvSpPr>
          <p:nvPr>
            <p:ph type="pic" sz="quarter" idx="12"/>
          </p:nvPr>
        </p:nvSpPr>
        <p:spPr>
          <a:xfrm>
            <a:off x="8182588" y="808527"/>
            <a:ext cx="3259136" cy="4952142"/>
          </a:xfrm>
        </p:spPr>
        <p:txBody>
          <a:bodyPr/>
          <a:lstStyle/>
          <a:p>
            <a:endParaRPr lang="en-US" dirty="0"/>
          </a:p>
        </p:txBody>
      </p:sp>
      <p:pic>
        <p:nvPicPr>
          <p:cNvPr id="2" name="Picture 1">
            <a:extLst>
              <a:ext uri="{FF2B5EF4-FFF2-40B4-BE49-F238E27FC236}">
                <a16:creationId xmlns:a16="http://schemas.microsoft.com/office/drawing/2014/main" id="{CDAE9F96-B246-74D0-57F4-D1BD84BA233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013302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33545F-52D8-72DB-1124-E82099305329}"/>
              </a:ext>
            </a:extLst>
          </p:cNvPr>
          <p:cNvSpPr>
            <a:spLocks noGrp="1"/>
          </p:cNvSpPr>
          <p:nvPr>
            <p:ph type="pic" sz="quarter" idx="10"/>
          </p:nvPr>
        </p:nvSpPr>
        <p:spPr>
          <a:xfrm>
            <a:off x="4606925" y="0"/>
            <a:ext cx="7585075" cy="6858000"/>
          </a:xfrm>
        </p:spPr>
        <p:txBody>
          <a:bodyPr/>
          <a:lstStyle/>
          <a:p>
            <a:endParaRPr lang="en-US" dirty="0"/>
          </a:p>
        </p:txBody>
      </p:sp>
      <p:pic>
        <p:nvPicPr>
          <p:cNvPr id="2" name="Picture 1">
            <a:extLst>
              <a:ext uri="{FF2B5EF4-FFF2-40B4-BE49-F238E27FC236}">
                <a16:creationId xmlns:a16="http://schemas.microsoft.com/office/drawing/2014/main" id="{E6BAE5FB-16AD-6A88-C9F1-F527D82202B1}"/>
              </a:ext>
            </a:extLst>
          </p:cNvPr>
          <p:cNvPicPr>
            <a:picLocks noChangeAspect="1"/>
          </p:cNvPicPr>
          <p:nvPr userDrawn="1"/>
        </p:nvPicPr>
        <p:blipFill>
          <a:blip r:embed="rId2"/>
          <a:stretch>
            <a:fillRect/>
          </a:stretch>
        </p:blipFill>
        <p:spPr>
          <a:xfrm>
            <a:off x="878918" y="6046006"/>
            <a:ext cx="2928463" cy="356315"/>
          </a:xfrm>
          <a:prstGeom prst="rect">
            <a:avLst/>
          </a:prstGeom>
        </p:spPr>
      </p:pic>
    </p:spTree>
    <p:extLst>
      <p:ext uri="{BB962C8B-B14F-4D97-AF65-F5344CB8AC3E}">
        <p14:creationId xmlns:p14="http://schemas.microsoft.com/office/powerpoint/2010/main" val="3279978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0D29A-738B-98D1-070A-7FC9636BF2CB}"/>
              </a:ext>
            </a:extLst>
          </p:cNvPr>
          <p:cNvSpPr>
            <a:spLocks noGrp="1"/>
          </p:cNvSpPr>
          <p:nvPr>
            <p:ph type="pic" sz="quarter" idx="10"/>
          </p:nvPr>
        </p:nvSpPr>
        <p:spPr>
          <a:xfrm>
            <a:off x="0" y="0"/>
            <a:ext cx="7326313" cy="6858000"/>
          </a:xfrm>
        </p:spPr>
        <p:txBody>
          <a:bodyPr/>
          <a:lstStyle/>
          <a:p>
            <a:endParaRPr lang="en-US" dirty="0"/>
          </a:p>
        </p:txBody>
      </p:sp>
      <p:pic>
        <p:nvPicPr>
          <p:cNvPr id="2" name="Picture 1">
            <a:extLst>
              <a:ext uri="{FF2B5EF4-FFF2-40B4-BE49-F238E27FC236}">
                <a16:creationId xmlns:a16="http://schemas.microsoft.com/office/drawing/2014/main" id="{016499E1-94A8-B341-0EF1-94274C2089C7}"/>
              </a:ext>
            </a:extLst>
          </p:cNvPr>
          <p:cNvPicPr>
            <a:picLocks noChangeAspect="1"/>
          </p:cNvPicPr>
          <p:nvPr userDrawn="1"/>
        </p:nvPicPr>
        <p:blipFill>
          <a:blip r:embed="rId2"/>
          <a:stretch>
            <a:fillRect/>
          </a:stretch>
        </p:blipFill>
        <p:spPr>
          <a:xfrm>
            <a:off x="8527493" y="5988856"/>
            <a:ext cx="2928463" cy="356315"/>
          </a:xfrm>
          <a:prstGeom prst="rect">
            <a:avLst/>
          </a:prstGeom>
        </p:spPr>
      </p:pic>
    </p:spTree>
    <p:extLst>
      <p:ext uri="{BB962C8B-B14F-4D97-AF65-F5344CB8AC3E}">
        <p14:creationId xmlns:p14="http://schemas.microsoft.com/office/powerpoint/2010/main" val="113420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DF349BE-831E-FBC2-A5D7-73CB71E5C83B}"/>
              </a:ext>
            </a:extLst>
          </p:cNvPr>
          <p:cNvSpPr>
            <a:spLocks noGrp="1"/>
          </p:cNvSpPr>
          <p:nvPr>
            <p:ph type="pic" sz="quarter" idx="10"/>
          </p:nvPr>
        </p:nvSpPr>
        <p:spPr>
          <a:xfrm>
            <a:off x="796925" y="750889"/>
            <a:ext cx="4103688" cy="4864466"/>
          </a:xfrm>
        </p:spPr>
        <p:txBody>
          <a:bodyPr/>
          <a:lstStyle/>
          <a:p>
            <a:endParaRPr lang="en-US" dirty="0"/>
          </a:p>
        </p:txBody>
      </p:sp>
      <p:pic>
        <p:nvPicPr>
          <p:cNvPr id="2" name="Picture 1">
            <a:extLst>
              <a:ext uri="{FF2B5EF4-FFF2-40B4-BE49-F238E27FC236}">
                <a16:creationId xmlns:a16="http://schemas.microsoft.com/office/drawing/2014/main" id="{587E765F-DD83-9409-8F58-40FD4B0A945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648187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7162555" y="750889"/>
            <a:ext cx="4103688" cy="4864466"/>
          </a:xfrm>
        </p:spPr>
        <p:txBody>
          <a:bodyPr/>
          <a:lstStyle/>
          <a:p>
            <a:endParaRPr lang="en-US" dirty="0"/>
          </a:p>
        </p:txBody>
      </p:sp>
      <p:pic>
        <p:nvPicPr>
          <p:cNvPr id="2" name="Picture 1">
            <a:extLst>
              <a:ext uri="{FF2B5EF4-FFF2-40B4-BE49-F238E27FC236}">
                <a16:creationId xmlns:a16="http://schemas.microsoft.com/office/drawing/2014/main" id="{85CB68DF-AB73-7862-96BB-9F794482212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24006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8_Custom Header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2FD5-36F6-72C6-5365-5B34C3C04194}"/>
              </a:ext>
            </a:extLst>
          </p:cNvPr>
          <p:cNvSpPr>
            <a:spLocks noGrp="1"/>
          </p:cNvSpPr>
          <p:nvPr>
            <p:ph type="title" hasCustomPrompt="1"/>
          </p:nvPr>
        </p:nvSpPr>
        <p:spPr/>
        <p:txBody>
          <a:bodyPr>
            <a:noAutofit/>
          </a:bodyPr>
          <a:lstStyle>
            <a:lvl1pPr>
              <a:defRPr sz="16100" b="0"/>
            </a:lvl1pPr>
          </a:lstStyle>
          <a:p>
            <a:r>
              <a:rPr lang="en-US" dirty="0"/>
              <a:t>01</a:t>
            </a:r>
          </a:p>
        </p:txBody>
      </p:sp>
      <p:sp>
        <p:nvSpPr>
          <p:cNvPr id="4" name="Subtitle 2">
            <a:extLst>
              <a:ext uri="{FF2B5EF4-FFF2-40B4-BE49-F238E27FC236}">
                <a16:creationId xmlns:a16="http://schemas.microsoft.com/office/drawing/2014/main" id="{8B538098-81F9-2027-F216-3131C575CC6C}"/>
              </a:ext>
            </a:extLst>
          </p:cNvPr>
          <p:cNvSpPr>
            <a:spLocks noGrp="1"/>
          </p:cNvSpPr>
          <p:nvPr>
            <p:ph type="subTitle" idx="1"/>
          </p:nvPr>
        </p:nvSpPr>
        <p:spPr>
          <a:xfrm>
            <a:off x="838200" y="1858963"/>
            <a:ext cx="9144000" cy="1655762"/>
          </a:xfrm>
        </p:spPr>
        <p:txBody>
          <a:bodyPr>
            <a:normAutofit/>
          </a:bodyPr>
          <a:lstStyle>
            <a:lvl1pPr marL="0" indent="0" algn="l">
              <a:buNone/>
              <a:defRPr sz="1800">
                <a:solidFill>
                  <a:srgbClr val="A687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0118520"/>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6377354" y="750889"/>
            <a:ext cx="4888889" cy="4864466"/>
          </a:xfrm>
        </p:spPr>
        <p:txBody>
          <a:bodyPr/>
          <a:lstStyle/>
          <a:p>
            <a:endParaRPr lang="en-US" dirty="0"/>
          </a:p>
        </p:txBody>
      </p:sp>
      <p:pic>
        <p:nvPicPr>
          <p:cNvPr id="2" name="Picture 1">
            <a:extLst>
              <a:ext uri="{FF2B5EF4-FFF2-40B4-BE49-F238E27FC236}">
                <a16:creationId xmlns:a16="http://schemas.microsoft.com/office/drawing/2014/main" id="{29B19E53-A38C-73AC-E1E8-A1C8E7E31B6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70625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EFDB02A-F265-F761-8E98-97322529F5E2}"/>
              </a:ext>
            </a:extLst>
          </p:cNvPr>
          <p:cNvSpPr>
            <a:spLocks noGrp="1"/>
          </p:cNvSpPr>
          <p:nvPr>
            <p:ph type="pic" sz="quarter" idx="10"/>
          </p:nvPr>
        </p:nvSpPr>
        <p:spPr>
          <a:xfrm>
            <a:off x="1095866" y="2836985"/>
            <a:ext cx="2267926" cy="2895478"/>
          </a:xfrm>
        </p:spPr>
        <p:txBody>
          <a:bodyPr/>
          <a:lstStyle/>
          <a:p>
            <a:endParaRPr lang="en-US" dirty="0"/>
          </a:p>
        </p:txBody>
      </p:sp>
      <p:sp>
        <p:nvSpPr>
          <p:cNvPr id="8" name="Picture Placeholder 6">
            <a:extLst>
              <a:ext uri="{FF2B5EF4-FFF2-40B4-BE49-F238E27FC236}">
                <a16:creationId xmlns:a16="http://schemas.microsoft.com/office/drawing/2014/main" id="{FB37F869-5382-D247-5FD5-4BA35CD2FF2F}"/>
              </a:ext>
            </a:extLst>
          </p:cNvPr>
          <p:cNvSpPr>
            <a:spLocks noGrp="1"/>
          </p:cNvSpPr>
          <p:nvPr>
            <p:ph type="pic" sz="quarter" idx="11"/>
          </p:nvPr>
        </p:nvSpPr>
        <p:spPr>
          <a:xfrm>
            <a:off x="8828208" y="2836985"/>
            <a:ext cx="2267926" cy="2895478"/>
          </a:xfrm>
        </p:spPr>
        <p:txBody>
          <a:bodyPr/>
          <a:lstStyle/>
          <a:p>
            <a:endParaRPr lang="en-US" dirty="0"/>
          </a:p>
        </p:txBody>
      </p:sp>
      <p:sp>
        <p:nvSpPr>
          <p:cNvPr id="12" name="Picture Placeholder 6">
            <a:extLst>
              <a:ext uri="{FF2B5EF4-FFF2-40B4-BE49-F238E27FC236}">
                <a16:creationId xmlns:a16="http://schemas.microsoft.com/office/drawing/2014/main" id="{7A3DCADE-357E-4627-2B90-7659CDEFBC6E}"/>
              </a:ext>
            </a:extLst>
          </p:cNvPr>
          <p:cNvSpPr>
            <a:spLocks noGrp="1"/>
          </p:cNvSpPr>
          <p:nvPr>
            <p:ph type="pic" sz="quarter" idx="12"/>
          </p:nvPr>
        </p:nvSpPr>
        <p:spPr>
          <a:xfrm>
            <a:off x="3673313" y="2836985"/>
            <a:ext cx="2267926" cy="2895478"/>
          </a:xfrm>
        </p:spPr>
        <p:txBody>
          <a:bodyPr/>
          <a:lstStyle/>
          <a:p>
            <a:endParaRPr lang="en-US" dirty="0"/>
          </a:p>
        </p:txBody>
      </p:sp>
      <p:sp>
        <p:nvSpPr>
          <p:cNvPr id="13" name="Picture Placeholder 6">
            <a:extLst>
              <a:ext uri="{FF2B5EF4-FFF2-40B4-BE49-F238E27FC236}">
                <a16:creationId xmlns:a16="http://schemas.microsoft.com/office/drawing/2014/main" id="{6CB1A046-5702-760C-C4A1-795C32758743}"/>
              </a:ext>
            </a:extLst>
          </p:cNvPr>
          <p:cNvSpPr>
            <a:spLocks noGrp="1"/>
          </p:cNvSpPr>
          <p:nvPr>
            <p:ph type="pic" sz="quarter" idx="13"/>
          </p:nvPr>
        </p:nvSpPr>
        <p:spPr>
          <a:xfrm>
            <a:off x="6250760" y="2836985"/>
            <a:ext cx="2267926" cy="2895478"/>
          </a:xfrm>
        </p:spPr>
        <p:txBody>
          <a:bodyPr/>
          <a:lstStyle/>
          <a:p>
            <a:endParaRPr lang="en-US" dirty="0"/>
          </a:p>
        </p:txBody>
      </p:sp>
      <p:pic>
        <p:nvPicPr>
          <p:cNvPr id="2" name="Picture 1">
            <a:extLst>
              <a:ext uri="{FF2B5EF4-FFF2-40B4-BE49-F238E27FC236}">
                <a16:creationId xmlns:a16="http://schemas.microsoft.com/office/drawing/2014/main" id="{F8C94CFC-830B-184A-81C3-E6A4BA9847C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82912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endParaRPr lang="en-US" dirty="0"/>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443091" y="804926"/>
            <a:ext cx="2085975" cy="2084388"/>
          </a:xfrm>
          <a:prstGeom prst="ellipse">
            <a:avLst/>
          </a:prstGeom>
        </p:spPr>
        <p:txBody>
          <a:bodyPr/>
          <a:lstStyle/>
          <a:p>
            <a:endParaRPr lang="en-US" dirty="0"/>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1231011" y="3426206"/>
            <a:ext cx="2085975" cy="2084388"/>
          </a:xfrm>
          <a:prstGeom prst="ellipse">
            <a:avLst/>
          </a:prstGeom>
        </p:spPr>
        <p:txBody>
          <a:bodyPr/>
          <a:lstStyle/>
          <a:p>
            <a:endParaRPr lang="en-US" dirty="0"/>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6443091" y="3426206"/>
            <a:ext cx="2085975" cy="2084388"/>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71A0B3B4-0D4D-DA70-A60C-6135E2F6E01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24644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6F19C-649C-B5E8-014A-DB8CD3B0BE2E}"/>
              </a:ext>
            </a:extLst>
          </p:cNvPr>
          <p:cNvSpPr/>
          <p:nvPr userDrawn="1"/>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endParaRPr lang="en-US" dirty="0"/>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327015" y="804926"/>
            <a:ext cx="2085975" cy="2084388"/>
          </a:xfrm>
          <a:prstGeom prst="ellipse">
            <a:avLst/>
          </a:prstGeom>
        </p:spPr>
        <p:txBody>
          <a:bodyPr/>
          <a:lstStyle/>
          <a:p>
            <a:endParaRPr lang="en-US" dirty="0"/>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3779013" y="804926"/>
            <a:ext cx="2085975" cy="2084388"/>
          </a:xfrm>
          <a:prstGeom prst="ellipse">
            <a:avLst/>
          </a:prstGeom>
        </p:spPr>
        <p:txBody>
          <a:bodyPr/>
          <a:lstStyle/>
          <a:p>
            <a:endParaRPr lang="en-US" dirty="0"/>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8875016" y="804926"/>
            <a:ext cx="2085975" cy="2084388"/>
          </a:xfrm>
          <a:prstGeom prst="ellipse">
            <a:avLst/>
          </a:prstGeom>
        </p:spPr>
        <p:txBody>
          <a:bodyPr/>
          <a:lstStyle/>
          <a:p>
            <a:endParaRPr lang="en-US" dirty="0"/>
          </a:p>
        </p:txBody>
      </p:sp>
      <p:sp>
        <p:nvSpPr>
          <p:cNvPr id="3" name="Rectangle 2">
            <a:extLst>
              <a:ext uri="{FF2B5EF4-FFF2-40B4-BE49-F238E27FC236}">
                <a16:creationId xmlns:a16="http://schemas.microsoft.com/office/drawing/2014/main" id="{10E4E267-3327-0D6B-9F1F-56B46C24C173}"/>
              </a:ext>
            </a:extLst>
          </p:cNvPr>
          <p:cNvSpPr/>
          <p:nvPr userDrawn="1"/>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BFB161-122E-8BFD-9B68-78F5791FB513}"/>
              </a:ext>
            </a:extLst>
          </p:cNvPr>
          <p:cNvSpPr/>
          <p:nvPr userDrawn="1"/>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1AB7B2-AE4D-CF4E-7172-2E8A9A0D3521}"/>
              </a:ext>
            </a:extLst>
          </p:cNvPr>
          <p:cNvSpPr/>
          <p:nvPr userDrawn="1"/>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0690F48-25F1-D6B2-1E14-535E56E0A1E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330478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BDC671-F06B-C75C-9F61-D5A46ED05D01}"/>
              </a:ext>
            </a:extLst>
          </p:cNvPr>
          <p:cNvSpPr>
            <a:spLocks noGrp="1"/>
          </p:cNvSpPr>
          <p:nvPr>
            <p:ph type="pic" sz="quarter" idx="10"/>
          </p:nvPr>
        </p:nvSpPr>
        <p:spPr>
          <a:xfrm>
            <a:off x="8680450" y="0"/>
            <a:ext cx="3511550" cy="6858000"/>
          </a:xfrm>
        </p:spPr>
        <p:txBody>
          <a:bodyPr/>
          <a:lstStyle/>
          <a:p>
            <a:endParaRPr lang="en-US" dirty="0"/>
          </a:p>
        </p:txBody>
      </p:sp>
      <p:pic>
        <p:nvPicPr>
          <p:cNvPr id="2" name="Picture 1">
            <a:extLst>
              <a:ext uri="{FF2B5EF4-FFF2-40B4-BE49-F238E27FC236}">
                <a16:creationId xmlns:a16="http://schemas.microsoft.com/office/drawing/2014/main" id="{BD2B4A67-364F-15CB-47E4-1C6D15FCEB0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684057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2F2C927-C7D6-B28C-66A9-BEFAC872B48E}"/>
              </a:ext>
            </a:extLst>
          </p:cNvPr>
          <p:cNvSpPr>
            <a:spLocks noGrp="1"/>
          </p:cNvSpPr>
          <p:nvPr>
            <p:ph type="pic" sz="quarter" idx="10"/>
          </p:nvPr>
        </p:nvSpPr>
        <p:spPr>
          <a:xfrm>
            <a:off x="3832879" y="-968188"/>
            <a:ext cx="11079909" cy="8875059"/>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F701095E-2D4A-E279-D27E-A9950A92B4A5}"/>
              </a:ext>
            </a:extLst>
          </p:cNvPr>
          <p:cNvPicPr>
            <a:picLocks noChangeAspect="1"/>
          </p:cNvPicPr>
          <p:nvPr userDrawn="1"/>
        </p:nvPicPr>
        <p:blipFill>
          <a:blip r:embed="rId2"/>
          <a:stretch>
            <a:fillRect/>
          </a:stretch>
        </p:blipFill>
        <p:spPr>
          <a:xfrm>
            <a:off x="831293" y="6007906"/>
            <a:ext cx="2928463" cy="356315"/>
          </a:xfrm>
          <a:prstGeom prst="rect">
            <a:avLst/>
          </a:prstGeom>
        </p:spPr>
      </p:pic>
    </p:spTree>
    <p:extLst>
      <p:ext uri="{BB962C8B-B14F-4D97-AF65-F5344CB8AC3E}">
        <p14:creationId xmlns:p14="http://schemas.microsoft.com/office/powerpoint/2010/main" val="40810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FDE05672-3CB5-9E64-0596-5A20E56D4E6B}"/>
              </a:ext>
            </a:extLst>
          </p:cNvPr>
          <p:cNvSpPr>
            <a:spLocks noGrp="1"/>
          </p:cNvSpPr>
          <p:nvPr>
            <p:ph type="pic" sz="quarter" idx="13"/>
          </p:nvPr>
        </p:nvSpPr>
        <p:spPr>
          <a:xfrm>
            <a:off x="2705535" y="2285999"/>
            <a:ext cx="1742767" cy="1741441"/>
          </a:xfrm>
          <a:prstGeom prst="ellipse">
            <a:avLst/>
          </a:prstGeom>
          <a:ln w="31750">
            <a:solidFill>
              <a:srgbClr val="F7F2EB"/>
            </a:solidFill>
          </a:ln>
        </p:spPr>
        <p:txBody>
          <a:bodyPr/>
          <a:lstStyle/>
          <a:p>
            <a:endParaRPr lang="en-US" dirty="0"/>
          </a:p>
        </p:txBody>
      </p:sp>
      <p:sp>
        <p:nvSpPr>
          <p:cNvPr id="7" name="Picture Placeholder 6">
            <a:extLst>
              <a:ext uri="{FF2B5EF4-FFF2-40B4-BE49-F238E27FC236}">
                <a16:creationId xmlns:a16="http://schemas.microsoft.com/office/drawing/2014/main" id="{3D37E528-C0F5-E70D-1D5E-67EA0BBDF18E}"/>
              </a:ext>
            </a:extLst>
          </p:cNvPr>
          <p:cNvSpPr>
            <a:spLocks noGrp="1"/>
          </p:cNvSpPr>
          <p:nvPr>
            <p:ph type="pic" sz="quarter" idx="14"/>
          </p:nvPr>
        </p:nvSpPr>
        <p:spPr>
          <a:xfrm>
            <a:off x="5224616" y="2285999"/>
            <a:ext cx="1742767" cy="1741441"/>
          </a:xfrm>
          <a:prstGeom prst="ellipse">
            <a:avLst/>
          </a:prstGeom>
          <a:ln w="31750">
            <a:solidFill>
              <a:srgbClr val="F7F2EB"/>
            </a:solidFill>
          </a:ln>
        </p:spPr>
        <p:txBody>
          <a:bodyPr/>
          <a:lstStyle/>
          <a:p>
            <a:endParaRPr lang="en-US" dirty="0"/>
          </a:p>
        </p:txBody>
      </p:sp>
      <p:sp>
        <p:nvSpPr>
          <p:cNvPr id="8" name="Picture Placeholder 6">
            <a:extLst>
              <a:ext uri="{FF2B5EF4-FFF2-40B4-BE49-F238E27FC236}">
                <a16:creationId xmlns:a16="http://schemas.microsoft.com/office/drawing/2014/main" id="{CFCD7667-F744-BE82-24FA-0D026E0B8292}"/>
              </a:ext>
            </a:extLst>
          </p:cNvPr>
          <p:cNvSpPr>
            <a:spLocks noGrp="1"/>
          </p:cNvSpPr>
          <p:nvPr>
            <p:ph type="pic" sz="quarter" idx="15"/>
          </p:nvPr>
        </p:nvSpPr>
        <p:spPr>
          <a:xfrm>
            <a:off x="7743697" y="2285999"/>
            <a:ext cx="1742767" cy="1741441"/>
          </a:xfrm>
          <a:prstGeom prst="ellipse">
            <a:avLst/>
          </a:prstGeom>
          <a:ln w="31750">
            <a:solidFill>
              <a:srgbClr val="F7F2EB"/>
            </a:solidFill>
          </a:ln>
        </p:spPr>
        <p:txBody>
          <a:bodyPr/>
          <a:lstStyle/>
          <a:p>
            <a:endParaRPr lang="en-US" dirty="0"/>
          </a:p>
        </p:txBody>
      </p:sp>
      <p:pic>
        <p:nvPicPr>
          <p:cNvPr id="2" name="Picture 1">
            <a:extLst>
              <a:ext uri="{FF2B5EF4-FFF2-40B4-BE49-F238E27FC236}">
                <a16:creationId xmlns:a16="http://schemas.microsoft.com/office/drawing/2014/main" id="{6354772E-29B3-2032-0DD3-23B63332BF9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524177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FD2A0-9339-E6C8-833D-7FA6BD3E4A5C}"/>
              </a:ext>
            </a:extLst>
          </p:cNvPr>
          <p:cNvSpPr>
            <a:spLocks noGrp="1"/>
          </p:cNvSpPr>
          <p:nvPr>
            <p:ph type="pic" sz="quarter" idx="10"/>
          </p:nvPr>
        </p:nvSpPr>
        <p:spPr>
          <a:xfrm>
            <a:off x="1304925" y="871304"/>
            <a:ext cx="4791075" cy="4792662"/>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F78ADB61-FB01-6FBB-0C99-66F255FAAF5A}"/>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132839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5AF0F-CBCF-9310-D1C5-18A1C56ACA30}"/>
              </a:ext>
            </a:extLst>
          </p:cNvPr>
          <p:cNvSpPr>
            <a:spLocks noGrp="1"/>
          </p:cNvSpPr>
          <p:nvPr>
            <p:ph type="pic" sz="quarter" idx="10"/>
          </p:nvPr>
        </p:nvSpPr>
        <p:spPr>
          <a:xfrm>
            <a:off x="7180729" y="-827368"/>
            <a:ext cx="8512735" cy="8512736"/>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99FD34C3-BE7B-5DE7-A9AF-B008FAFD1AA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706345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202142-44A0-9686-D782-0A69D3B351A2}"/>
              </a:ext>
            </a:extLst>
          </p:cNvPr>
          <p:cNvSpPr>
            <a:spLocks noGrp="1"/>
          </p:cNvSpPr>
          <p:nvPr>
            <p:ph type="pic" sz="quarter" idx="10"/>
          </p:nvPr>
        </p:nvSpPr>
        <p:spPr>
          <a:xfrm>
            <a:off x="0" y="1143000"/>
            <a:ext cx="8418513" cy="2406650"/>
          </a:xfrm>
        </p:spPr>
        <p:txBody>
          <a:bodyPr/>
          <a:lstStyle/>
          <a:p>
            <a:endParaRPr lang="en-US" dirty="0"/>
          </a:p>
        </p:txBody>
      </p:sp>
      <p:pic>
        <p:nvPicPr>
          <p:cNvPr id="2" name="Picture 1">
            <a:extLst>
              <a:ext uri="{FF2B5EF4-FFF2-40B4-BE49-F238E27FC236}">
                <a16:creationId xmlns:a16="http://schemas.microsoft.com/office/drawing/2014/main" id="{5889C88F-46E7-43BB-061E-7813F7C2E9F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72152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C439-1772-E005-653F-9C63B7DF1C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814C7-21AA-FE2A-6089-5CCAD9EA8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7B85222-2368-84E6-BE91-50AC0B3F3D9B}"/>
              </a:ext>
            </a:extLst>
          </p:cNvPr>
          <p:cNvPicPr>
            <a:picLocks noChangeAspect="1"/>
          </p:cNvPicPr>
          <p:nvPr/>
        </p:nvPicPr>
        <p:blipFill>
          <a:blip r:embed="rId2"/>
          <a:stretch>
            <a:fillRect/>
          </a:stretch>
        </p:blipFill>
        <p:spPr>
          <a:xfrm>
            <a:off x="4631768" y="6036481"/>
            <a:ext cx="2928463" cy="356315"/>
          </a:xfrm>
          <a:prstGeom prst="rect">
            <a:avLst/>
          </a:prstGeom>
        </p:spPr>
      </p:pic>
      <p:pic>
        <p:nvPicPr>
          <p:cNvPr id="4" name="Picture 3">
            <a:extLst>
              <a:ext uri="{FF2B5EF4-FFF2-40B4-BE49-F238E27FC236}">
                <a16:creationId xmlns:a16="http://schemas.microsoft.com/office/drawing/2014/main" id="{1D0033FA-69C6-B2A7-65BB-6995B7FE042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105942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7" name="Rectangle 6"/>
          <p:cNvSpPr/>
          <p:nvPr userDrawn="1"/>
        </p:nvSpPr>
        <p:spPr>
          <a:xfrm>
            <a:off x="0" y="1062605"/>
            <a:ext cx="12192000" cy="4667208"/>
          </a:xfrm>
          <a:prstGeom prst="rect">
            <a:avLst/>
          </a:prstGeom>
          <a:solidFill>
            <a:srgbClr val="84235D"/>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
              <a:cs typeface=""/>
            </a:endParaRPr>
          </a:p>
        </p:txBody>
      </p:sp>
      <p:grpSp>
        <p:nvGrpSpPr>
          <p:cNvPr id="8" name="Group 7">
            <a:extLst>
              <a:ext uri="{FF2B5EF4-FFF2-40B4-BE49-F238E27FC236}">
                <a16:creationId xmlns:a16="http://schemas.microsoft.com/office/drawing/2014/main" id="{1676682D-0717-6A45-9BDE-BEEC0AA937E4}"/>
              </a:ext>
            </a:extLst>
          </p:cNvPr>
          <p:cNvGrpSpPr/>
          <p:nvPr userDrawn="1"/>
        </p:nvGrpSpPr>
        <p:grpSpPr>
          <a:xfrm>
            <a:off x="9869923" y="5986163"/>
            <a:ext cx="2109608" cy="691604"/>
            <a:chOff x="6997827" y="4290936"/>
            <a:chExt cx="1962107" cy="643248"/>
          </a:xfrm>
        </p:grpSpPr>
        <p:pic>
          <p:nvPicPr>
            <p:cNvPr id="10" name="Picture 9">
              <a:extLst>
                <a:ext uri="{FF2B5EF4-FFF2-40B4-BE49-F238E27FC236}">
                  <a16:creationId xmlns:a16="http://schemas.microsoft.com/office/drawing/2014/main" id="{0FD52825-61F7-2643-BC83-D10BD5A15C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65427" y="4290936"/>
              <a:ext cx="994507" cy="643248"/>
            </a:xfrm>
            <a:prstGeom prst="rect">
              <a:avLst/>
            </a:prstGeom>
          </p:spPr>
        </p:pic>
        <p:cxnSp>
          <p:nvCxnSpPr>
            <p:cNvPr id="11" name="Straight Connector 10">
              <a:extLst>
                <a:ext uri="{FF2B5EF4-FFF2-40B4-BE49-F238E27FC236}">
                  <a16:creationId xmlns:a16="http://schemas.microsoft.com/office/drawing/2014/main" id="{33B3C390-947A-5743-80D6-82DC35F24492}"/>
                </a:ext>
              </a:extLst>
            </p:cNvPr>
            <p:cNvCxnSpPr/>
            <p:nvPr userDrawn="1"/>
          </p:nvCxnSpPr>
          <p:spPr>
            <a:xfrm>
              <a:off x="7861810" y="4329780"/>
              <a:ext cx="0" cy="5696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E025B54-05C1-3B41-9F6F-A1EC03462F35}"/>
                </a:ext>
              </a:extLst>
            </p:cNvPr>
            <p:cNvPicPr>
              <a:picLocks noChangeAspect="1"/>
            </p:cNvPicPr>
            <p:nvPr userDrawn="1"/>
          </p:nvPicPr>
          <p:blipFill>
            <a:blip r:embed="rId3"/>
            <a:stretch>
              <a:fillRect/>
            </a:stretch>
          </p:blipFill>
          <p:spPr>
            <a:xfrm>
              <a:off x="6997827" y="4333209"/>
              <a:ext cx="661416" cy="496062"/>
            </a:xfrm>
            <a:prstGeom prst="rect">
              <a:avLst/>
            </a:prstGeom>
          </p:spPr>
        </p:pic>
      </p:grpSp>
    </p:spTree>
    <p:extLst>
      <p:ext uri="{BB962C8B-B14F-4D97-AF65-F5344CB8AC3E}">
        <p14:creationId xmlns:p14="http://schemas.microsoft.com/office/powerpoint/2010/main" val="50741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ED67-4F2D-35DD-0974-F4DECD2EE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84180-799A-485C-1D2E-250AF9AA19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901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4E06-5509-AD86-5672-DF9D1150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C0424-386A-8110-A299-30092BFFC0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066A9F-E5B7-505F-90DE-E62F702251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D1DA9-8F83-0564-4ED6-7940D8EEF696}"/>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19068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9F08-7899-43AC-FB53-61AF86CD6D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47435A-9F52-FA76-5BD0-B034AD31F1D4}"/>
              </a:ext>
            </a:extLst>
          </p:cNvPr>
          <p:cNvSpPr>
            <a:spLocks noGrp="1"/>
          </p:cNvSpPr>
          <p:nvPr>
            <p:ph type="body" idx="1"/>
          </p:nvPr>
        </p:nvSpPr>
        <p:spPr>
          <a:xfrm>
            <a:off x="83978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3584B-8545-EE10-0855-336CDE75BA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5E9AB-3F46-2601-627F-822A435ABFB3}"/>
              </a:ext>
            </a:extLst>
          </p:cNvPr>
          <p:cNvSpPr>
            <a:spLocks noGrp="1"/>
          </p:cNvSpPr>
          <p:nvPr>
            <p:ph type="body" sz="quarter" idx="3"/>
          </p:nvPr>
        </p:nvSpPr>
        <p:spPr>
          <a:xfrm>
            <a:off x="617220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8616B1-1F85-EDAA-618D-1EE94CC402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B34A124-50A0-0116-DE54-513580729EA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9407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65CE-6DEB-99FB-9D08-51394366BEB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89F379CF-0390-6AE6-BF6A-BA52F1D9BF51}"/>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5644074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41647-A236-FCD2-8472-58D254875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CE4C855-F245-46EB-8D64-7F2B8605EC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371282"/>
      </p:ext>
    </p:extLst>
  </p:cSld>
  <p:clrMap bg1="lt1" tx1="dk1" bg2="lt2" tx2="dk2" accent1="accent1" accent2="accent2" accent3="accent3" accent4="accent4" accent5="accent5" accent6="accent6" hlink="hlink" folHlink="folHlink"/>
  <p:sldLayoutIdLst>
    <p:sldLayoutId id="2147483681" r:id="rId1"/>
    <p:sldLayoutId id="2147483712" r:id="rId2"/>
    <p:sldLayoutId id="2147483682" r:id="rId3"/>
    <p:sldLayoutId id="2147483713"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666" r:id="rId33"/>
    <p:sldLayoutId id="2147483660" r:id="rId34"/>
    <p:sldLayoutId id="2147483661" r:id="rId35"/>
    <p:sldLayoutId id="2147483662" r:id="rId36"/>
    <p:sldLayoutId id="2147483663" r:id="rId37"/>
    <p:sldLayoutId id="2147483664" r:id="rId38"/>
    <p:sldLayoutId id="2147483665" r:id="rId39"/>
    <p:sldLayoutId id="2147483668" r:id="rId40"/>
    <p:sldLayoutId id="2147483667" r:id="rId41"/>
    <p:sldLayoutId id="2147483669" r:id="rId42"/>
    <p:sldLayoutId id="2147483670" r:id="rId43"/>
    <p:sldLayoutId id="2147483672" r:id="rId44"/>
    <p:sldLayoutId id="2147483673" r:id="rId45"/>
    <p:sldLayoutId id="2147483674" r:id="rId46"/>
    <p:sldLayoutId id="2147483675" r:id="rId47"/>
    <p:sldLayoutId id="2147483676" r:id="rId48"/>
    <p:sldLayoutId id="2147483677" r:id="rId49"/>
    <p:sldLayoutId id="2147483714"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9A061A-82F5-F379-11D9-0A3DEE26A567}"/>
              </a:ext>
            </a:extLst>
          </p:cNvPr>
          <p:cNvSpPr txBox="1"/>
          <p:nvPr/>
        </p:nvSpPr>
        <p:spPr>
          <a:xfrm>
            <a:off x="2018270" y="6104237"/>
            <a:ext cx="8155459" cy="369332"/>
          </a:xfrm>
          <a:prstGeom prst="rect">
            <a:avLst/>
          </a:prstGeom>
          <a:noFill/>
        </p:spPr>
        <p:txBody>
          <a:bodyPr wrap="square" rtlCol="0">
            <a:spAutoFit/>
          </a:bodyPr>
          <a:lstStyle/>
          <a:p>
            <a:pPr algn="ctr"/>
            <a:r>
              <a:rPr lang="en-US" spc="600" dirty="0">
                <a:solidFill>
                  <a:srgbClr val="A68732"/>
                </a:solidFill>
                <a:latin typeface="Gill Sans" panose="020B0502020104020203" pitchFamily="34" charset="-79"/>
                <a:cs typeface="Gill Sans" panose="020B0502020104020203" pitchFamily="34" charset="-79"/>
              </a:rPr>
              <a:t>INTRODUCTION TO DANIEL THWAITES</a:t>
            </a:r>
          </a:p>
        </p:txBody>
      </p:sp>
      <p:pic>
        <p:nvPicPr>
          <p:cNvPr id="3" name="Picture 2">
            <a:extLst>
              <a:ext uri="{FF2B5EF4-FFF2-40B4-BE49-F238E27FC236}">
                <a16:creationId xmlns:a16="http://schemas.microsoft.com/office/drawing/2014/main" id="{6ECEFF9A-B882-9F5A-085F-3F29A9EE83FF}"/>
              </a:ext>
            </a:extLst>
          </p:cNvPr>
          <p:cNvPicPr>
            <a:picLocks noChangeAspect="1"/>
          </p:cNvPicPr>
          <p:nvPr/>
        </p:nvPicPr>
        <p:blipFill>
          <a:blip r:embed="rId3"/>
          <a:stretch>
            <a:fillRect/>
          </a:stretch>
        </p:blipFill>
        <p:spPr>
          <a:xfrm>
            <a:off x="2755899" y="3022600"/>
            <a:ext cx="6680200" cy="812800"/>
          </a:xfrm>
          <a:prstGeom prst="rect">
            <a:avLst/>
          </a:prstGeom>
        </p:spPr>
      </p:pic>
    </p:spTree>
    <p:extLst>
      <p:ext uri="{BB962C8B-B14F-4D97-AF65-F5344CB8AC3E}">
        <p14:creationId xmlns:p14="http://schemas.microsoft.com/office/powerpoint/2010/main" val="335258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1A78FC-8C5E-697D-CAC5-B2040D75C80A}"/>
              </a:ext>
            </a:extLst>
          </p:cNvPr>
          <p:cNvSpPr txBox="1">
            <a:spLocks/>
          </p:cNvSpPr>
          <p:nvPr/>
        </p:nvSpPr>
        <p:spPr>
          <a:xfrm>
            <a:off x="447986" y="-619108"/>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4400" b="1"/>
              <a:t>The Hotels</a:t>
            </a:r>
            <a:endParaRPr lang="en-GB" sz="4400" b="1" dirty="0"/>
          </a:p>
        </p:txBody>
      </p:sp>
      <p:pic>
        <p:nvPicPr>
          <p:cNvPr id="9" name="Picture 8" descr="Text&#10;&#10;Description automatically generated with medium confidence">
            <a:extLst>
              <a:ext uri="{FF2B5EF4-FFF2-40B4-BE49-F238E27FC236}">
                <a16:creationId xmlns:a16="http://schemas.microsoft.com/office/drawing/2014/main" id="{020E6F10-FA33-EABD-1E51-F5440DD53691}"/>
              </a:ext>
            </a:extLst>
          </p:cNvPr>
          <p:cNvPicPr>
            <a:picLocks noChangeAspect="1"/>
          </p:cNvPicPr>
          <p:nvPr/>
        </p:nvPicPr>
        <p:blipFill>
          <a:blip r:embed="rId2"/>
          <a:stretch>
            <a:fillRect/>
          </a:stretch>
        </p:blipFill>
        <p:spPr>
          <a:xfrm>
            <a:off x="1072886" y="1013012"/>
            <a:ext cx="2057400" cy="2057400"/>
          </a:xfrm>
          <a:prstGeom prst="rect">
            <a:avLst/>
          </a:prstGeom>
        </p:spPr>
      </p:pic>
      <p:pic>
        <p:nvPicPr>
          <p:cNvPr id="10" name="Picture 9" descr="Graphical user interface, logo&#10;&#10;Description automatically generated">
            <a:extLst>
              <a:ext uri="{FF2B5EF4-FFF2-40B4-BE49-F238E27FC236}">
                <a16:creationId xmlns:a16="http://schemas.microsoft.com/office/drawing/2014/main" id="{E24D5731-67B7-F700-0BE0-8A72F8BD395C}"/>
              </a:ext>
            </a:extLst>
          </p:cNvPr>
          <p:cNvPicPr>
            <a:picLocks noChangeAspect="1"/>
          </p:cNvPicPr>
          <p:nvPr/>
        </p:nvPicPr>
        <p:blipFill>
          <a:blip r:embed="rId3"/>
          <a:stretch>
            <a:fillRect/>
          </a:stretch>
        </p:blipFill>
        <p:spPr>
          <a:xfrm>
            <a:off x="790574" y="2048883"/>
            <a:ext cx="2714625" cy="2714625"/>
          </a:xfrm>
          <a:prstGeom prst="rect">
            <a:avLst/>
          </a:prstGeom>
        </p:spPr>
      </p:pic>
      <p:pic>
        <p:nvPicPr>
          <p:cNvPr id="11" name="Picture 10" descr="Text&#10;&#10;Description automatically generated">
            <a:extLst>
              <a:ext uri="{FF2B5EF4-FFF2-40B4-BE49-F238E27FC236}">
                <a16:creationId xmlns:a16="http://schemas.microsoft.com/office/drawing/2014/main" id="{F797F40E-4F16-4A63-F5DA-2CE6E73A274F}"/>
              </a:ext>
            </a:extLst>
          </p:cNvPr>
          <p:cNvPicPr>
            <a:picLocks noChangeAspect="1"/>
          </p:cNvPicPr>
          <p:nvPr/>
        </p:nvPicPr>
        <p:blipFill>
          <a:blip r:embed="rId4"/>
          <a:stretch>
            <a:fillRect/>
          </a:stretch>
        </p:blipFill>
        <p:spPr>
          <a:xfrm>
            <a:off x="570582" y="3098139"/>
            <a:ext cx="3497142" cy="3497142"/>
          </a:xfrm>
          <a:prstGeom prst="rect">
            <a:avLst/>
          </a:prstGeom>
        </p:spPr>
      </p:pic>
      <p:pic>
        <p:nvPicPr>
          <p:cNvPr id="13" name="Picture 12" descr="Text&#10;&#10;Description automatically generated">
            <a:extLst>
              <a:ext uri="{FF2B5EF4-FFF2-40B4-BE49-F238E27FC236}">
                <a16:creationId xmlns:a16="http://schemas.microsoft.com/office/drawing/2014/main" id="{197B04EA-83AF-1F02-7FA3-F9DD47209B4B}"/>
              </a:ext>
            </a:extLst>
          </p:cNvPr>
          <p:cNvPicPr>
            <a:picLocks noChangeAspect="1"/>
          </p:cNvPicPr>
          <p:nvPr/>
        </p:nvPicPr>
        <p:blipFill>
          <a:blip r:embed="rId5"/>
          <a:stretch>
            <a:fillRect/>
          </a:stretch>
        </p:blipFill>
        <p:spPr>
          <a:xfrm>
            <a:off x="4590727" y="3919313"/>
            <a:ext cx="2649254" cy="438235"/>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CFB9487F-3D12-6145-D4EB-1A98213F06E3}"/>
              </a:ext>
            </a:extLst>
          </p:cNvPr>
          <p:cNvPicPr>
            <a:picLocks noChangeAspect="1"/>
          </p:cNvPicPr>
          <p:nvPr/>
        </p:nvPicPr>
        <p:blipFill rotWithShape="1">
          <a:blip r:embed="rId6"/>
          <a:srcRect t="36528" b="36527"/>
          <a:stretch/>
        </p:blipFill>
        <p:spPr>
          <a:xfrm>
            <a:off x="7618313" y="1610921"/>
            <a:ext cx="4019586" cy="1083055"/>
          </a:xfrm>
          <a:prstGeom prst="rect">
            <a:avLst/>
          </a:prstGeom>
        </p:spPr>
      </p:pic>
      <p:pic>
        <p:nvPicPr>
          <p:cNvPr id="15" name="Picture 14" descr="Logo&#10;&#10;Description automatically generated">
            <a:extLst>
              <a:ext uri="{FF2B5EF4-FFF2-40B4-BE49-F238E27FC236}">
                <a16:creationId xmlns:a16="http://schemas.microsoft.com/office/drawing/2014/main" id="{73080312-A9D2-F715-D61B-1ED338A11FFD}"/>
              </a:ext>
            </a:extLst>
          </p:cNvPr>
          <p:cNvPicPr>
            <a:picLocks noChangeAspect="1"/>
          </p:cNvPicPr>
          <p:nvPr/>
        </p:nvPicPr>
        <p:blipFill rotWithShape="1">
          <a:blip r:embed="rId7"/>
          <a:srcRect t="37361" b="32639"/>
          <a:stretch/>
        </p:blipFill>
        <p:spPr>
          <a:xfrm>
            <a:off x="8689918" y="3073833"/>
            <a:ext cx="2015272" cy="604582"/>
          </a:xfrm>
          <a:prstGeom prst="rect">
            <a:avLst/>
          </a:prstGeom>
        </p:spPr>
      </p:pic>
      <p:pic>
        <p:nvPicPr>
          <p:cNvPr id="17" name="Picture 16" descr="Text&#10;&#10;Description automatically generated">
            <a:extLst>
              <a:ext uri="{FF2B5EF4-FFF2-40B4-BE49-F238E27FC236}">
                <a16:creationId xmlns:a16="http://schemas.microsoft.com/office/drawing/2014/main" id="{8B05AEB2-CF24-2CD0-3CC5-98C8B2B47CB4}"/>
              </a:ext>
            </a:extLst>
          </p:cNvPr>
          <p:cNvPicPr>
            <a:picLocks noChangeAspect="1"/>
          </p:cNvPicPr>
          <p:nvPr/>
        </p:nvPicPr>
        <p:blipFill rotWithShape="1">
          <a:blip r:embed="rId8"/>
          <a:srcRect t="36944" b="39573"/>
          <a:stretch/>
        </p:blipFill>
        <p:spPr>
          <a:xfrm>
            <a:off x="8122428" y="4475712"/>
            <a:ext cx="3242849" cy="761515"/>
          </a:xfrm>
          <a:prstGeom prst="rect">
            <a:avLst/>
          </a:prstGeom>
        </p:spPr>
      </p:pic>
      <p:pic>
        <p:nvPicPr>
          <p:cNvPr id="18" name="Picture 17" descr="A black and white logo&#10;&#10;AI-generated content may be incorrect.">
            <a:extLst>
              <a:ext uri="{FF2B5EF4-FFF2-40B4-BE49-F238E27FC236}">
                <a16:creationId xmlns:a16="http://schemas.microsoft.com/office/drawing/2014/main" id="{9D7939E3-19D1-C848-9B92-A10D5672C3D1}"/>
              </a:ext>
            </a:extLst>
          </p:cNvPr>
          <p:cNvPicPr>
            <a:picLocks noChangeAspect="1"/>
          </p:cNvPicPr>
          <p:nvPr/>
        </p:nvPicPr>
        <p:blipFill>
          <a:blip r:embed="rId9"/>
          <a:stretch>
            <a:fillRect/>
          </a:stretch>
        </p:blipFill>
        <p:spPr>
          <a:xfrm>
            <a:off x="4927586" y="1577288"/>
            <a:ext cx="1975535" cy="1645296"/>
          </a:xfrm>
          <a:prstGeom prst="rect">
            <a:avLst/>
          </a:prstGeom>
        </p:spPr>
      </p:pic>
    </p:spTree>
    <p:extLst>
      <p:ext uri="{BB962C8B-B14F-4D97-AF65-F5344CB8AC3E}">
        <p14:creationId xmlns:p14="http://schemas.microsoft.com/office/powerpoint/2010/main" val="383331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D753-E239-058E-BCAE-042B18B0C65D}"/>
              </a:ext>
            </a:extLst>
          </p:cNvPr>
          <p:cNvSpPr>
            <a:spLocks noGrp="1"/>
          </p:cNvSpPr>
          <p:nvPr>
            <p:ph type="title"/>
          </p:nvPr>
        </p:nvSpPr>
        <p:spPr>
          <a:xfrm>
            <a:off x="447986" y="-619108"/>
            <a:ext cx="3932237" cy="1600200"/>
          </a:xfrm>
        </p:spPr>
        <p:txBody>
          <a:bodyPr>
            <a:normAutofit/>
          </a:bodyPr>
          <a:lstStyle/>
          <a:p>
            <a:r>
              <a:rPr lang="en-GB" sz="4400" b="1" dirty="0"/>
              <a:t>Managed Houses</a:t>
            </a:r>
          </a:p>
        </p:txBody>
      </p:sp>
      <p:pic>
        <p:nvPicPr>
          <p:cNvPr id="5" name="Picture 4" descr="Logo&#10;&#10;Description automatically generated">
            <a:extLst>
              <a:ext uri="{FF2B5EF4-FFF2-40B4-BE49-F238E27FC236}">
                <a16:creationId xmlns:a16="http://schemas.microsoft.com/office/drawing/2014/main" id="{AB0D56F5-1469-DF71-2214-DA17D82F3C98}"/>
              </a:ext>
            </a:extLst>
          </p:cNvPr>
          <p:cNvPicPr>
            <a:picLocks noChangeAspect="1"/>
          </p:cNvPicPr>
          <p:nvPr/>
        </p:nvPicPr>
        <p:blipFill>
          <a:blip r:embed="rId2"/>
          <a:stretch>
            <a:fillRect/>
          </a:stretch>
        </p:blipFill>
        <p:spPr>
          <a:xfrm>
            <a:off x="3687984" y="1957435"/>
            <a:ext cx="4816031" cy="2943129"/>
          </a:xfrm>
          <a:prstGeom prst="rect">
            <a:avLst/>
          </a:prstGeom>
        </p:spPr>
      </p:pic>
    </p:spTree>
    <p:extLst>
      <p:ext uri="{BB962C8B-B14F-4D97-AF65-F5344CB8AC3E}">
        <p14:creationId xmlns:p14="http://schemas.microsoft.com/office/powerpoint/2010/main" val="3104694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2326D-79EF-4C33-A72F-8894E3E349CC}"/>
              </a:ext>
            </a:extLst>
          </p:cNvPr>
          <p:cNvSpPr>
            <a:spLocks noGrp="1"/>
          </p:cNvSpPr>
          <p:nvPr>
            <p:ph type="title" idx="4294967295"/>
          </p:nvPr>
        </p:nvSpPr>
        <p:spPr>
          <a:xfrm>
            <a:off x="371745" y="105641"/>
            <a:ext cx="10506075" cy="1325563"/>
          </a:xfrm>
        </p:spPr>
        <p:txBody>
          <a:bodyPr>
            <a:normAutofit/>
          </a:bodyPr>
          <a:lstStyle/>
          <a:p>
            <a:r>
              <a:rPr lang="en-GB" b="1" dirty="0"/>
              <a:t>Our Customer Facing Brands</a:t>
            </a:r>
          </a:p>
        </p:txBody>
      </p:sp>
      <p:pic>
        <p:nvPicPr>
          <p:cNvPr id="8" name="Picture 7" descr="Logo, company name&#10;&#10;Description automatically generated">
            <a:extLst>
              <a:ext uri="{FF2B5EF4-FFF2-40B4-BE49-F238E27FC236}">
                <a16:creationId xmlns:a16="http://schemas.microsoft.com/office/drawing/2014/main" id="{1A54C678-E310-8110-95D9-9B8C9F158DA2}"/>
              </a:ext>
            </a:extLst>
          </p:cNvPr>
          <p:cNvPicPr>
            <a:picLocks noChangeAspect="1"/>
          </p:cNvPicPr>
          <p:nvPr/>
        </p:nvPicPr>
        <p:blipFill>
          <a:blip r:embed="rId3"/>
          <a:stretch>
            <a:fillRect/>
          </a:stretch>
        </p:blipFill>
        <p:spPr>
          <a:xfrm>
            <a:off x="778123" y="2298096"/>
            <a:ext cx="2261805" cy="2261805"/>
          </a:xfrm>
          <a:prstGeom prst="rect">
            <a:avLst/>
          </a:prstGeom>
        </p:spPr>
      </p:pic>
      <p:pic>
        <p:nvPicPr>
          <p:cNvPr id="10" name="Picture 9" descr="A red sign with white text&#10;&#10;Description automatically generated with medium confidence">
            <a:extLst>
              <a:ext uri="{FF2B5EF4-FFF2-40B4-BE49-F238E27FC236}">
                <a16:creationId xmlns:a16="http://schemas.microsoft.com/office/drawing/2014/main" id="{66F80B35-F3CB-FD70-2F01-B59EE7C87439}"/>
              </a:ext>
            </a:extLst>
          </p:cNvPr>
          <p:cNvPicPr>
            <a:picLocks noChangeAspect="1"/>
          </p:cNvPicPr>
          <p:nvPr/>
        </p:nvPicPr>
        <p:blipFill>
          <a:blip r:embed="rId4"/>
          <a:stretch>
            <a:fillRect/>
          </a:stretch>
        </p:blipFill>
        <p:spPr>
          <a:xfrm>
            <a:off x="3836997" y="2583647"/>
            <a:ext cx="2913139" cy="1690705"/>
          </a:xfrm>
          <a:prstGeom prst="rect">
            <a:avLst/>
          </a:prstGeom>
        </p:spPr>
      </p:pic>
      <p:sp>
        <p:nvSpPr>
          <p:cNvPr id="18" name="Subtitle 1">
            <a:extLst>
              <a:ext uri="{FF2B5EF4-FFF2-40B4-BE49-F238E27FC236}">
                <a16:creationId xmlns:a16="http://schemas.microsoft.com/office/drawing/2014/main" id="{9BBF81E2-63EF-C76F-AAEA-5D90FCBED64E}"/>
              </a:ext>
            </a:extLst>
          </p:cNvPr>
          <p:cNvSpPr txBox="1">
            <a:spLocks/>
          </p:cNvSpPr>
          <p:nvPr/>
        </p:nvSpPr>
        <p:spPr>
          <a:xfrm>
            <a:off x="778122" y="4890246"/>
            <a:ext cx="5972013" cy="5365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GillSans-Light"/>
              </a:rPr>
              <a:t>Our Brewery and Pubs</a:t>
            </a:r>
          </a:p>
        </p:txBody>
      </p:sp>
      <p:sp>
        <p:nvSpPr>
          <p:cNvPr id="19" name="Subtitle 1">
            <a:extLst>
              <a:ext uri="{FF2B5EF4-FFF2-40B4-BE49-F238E27FC236}">
                <a16:creationId xmlns:a16="http://schemas.microsoft.com/office/drawing/2014/main" id="{0F4B17A1-BA1B-3D02-22B9-12D043FC2E88}"/>
              </a:ext>
            </a:extLst>
          </p:cNvPr>
          <p:cNvSpPr txBox="1">
            <a:spLocks/>
          </p:cNvSpPr>
          <p:nvPr/>
        </p:nvSpPr>
        <p:spPr>
          <a:xfrm>
            <a:off x="7272651" y="4890245"/>
            <a:ext cx="4795362" cy="5365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GillSans-Light"/>
              </a:rPr>
              <a:t>Our Managed Properties</a:t>
            </a:r>
          </a:p>
        </p:txBody>
      </p:sp>
      <p:pic>
        <p:nvPicPr>
          <p:cNvPr id="3" name="Picture 2">
            <a:extLst>
              <a:ext uri="{FF2B5EF4-FFF2-40B4-BE49-F238E27FC236}">
                <a16:creationId xmlns:a16="http://schemas.microsoft.com/office/drawing/2014/main" id="{178152BA-2659-20E3-76F5-011A947585A7}"/>
              </a:ext>
            </a:extLst>
          </p:cNvPr>
          <p:cNvPicPr>
            <a:picLocks noChangeAspect="1"/>
          </p:cNvPicPr>
          <p:nvPr/>
        </p:nvPicPr>
        <p:blipFill>
          <a:blip r:embed="rId5"/>
          <a:stretch>
            <a:fillRect/>
          </a:stretch>
        </p:blipFill>
        <p:spPr>
          <a:xfrm>
            <a:off x="7272651" y="3158690"/>
            <a:ext cx="4443186" cy="540616"/>
          </a:xfrm>
          <a:prstGeom prst="rect">
            <a:avLst/>
          </a:prstGeom>
        </p:spPr>
      </p:pic>
    </p:spTree>
    <p:extLst>
      <p:ext uri="{BB962C8B-B14F-4D97-AF65-F5344CB8AC3E}">
        <p14:creationId xmlns:p14="http://schemas.microsoft.com/office/powerpoint/2010/main" val="2318036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B181F52-9012-7A4C-B831-540E9E68A27E}"/>
              </a:ext>
            </a:extLst>
          </p:cNvPr>
          <p:cNvSpPr txBox="1">
            <a:spLocks/>
          </p:cNvSpPr>
          <p:nvPr/>
        </p:nvSpPr>
        <p:spPr>
          <a:xfrm>
            <a:off x="769569" y="3191187"/>
            <a:ext cx="2958669" cy="2592317"/>
          </a:xfrm>
          <a:prstGeom prst="rect">
            <a:avLst/>
          </a:prstGeom>
          <a:solidFill>
            <a:srgbClr val="1F422F"/>
          </a:solidFill>
          <a:ln>
            <a:solidFill>
              <a:srgbClr val="F7F2E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8" name="Title 2">
            <a:extLst>
              <a:ext uri="{FF2B5EF4-FFF2-40B4-BE49-F238E27FC236}">
                <a16:creationId xmlns:a16="http://schemas.microsoft.com/office/drawing/2014/main" id="{B7EFEF62-754B-D84E-A923-B451436725BB}"/>
              </a:ext>
            </a:extLst>
          </p:cNvPr>
          <p:cNvSpPr txBox="1">
            <a:spLocks/>
          </p:cNvSpPr>
          <p:nvPr/>
        </p:nvSpPr>
        <p:spPr>
          <a:xfrm>
            <a:off x="305491" y="-55704"/>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Meet our Operations Directors</a:t>
            </a:r>
            <a:r>
              <a:rPr lang="en-US" dirty="0">
                <a:latin typeface="+mj-lt"/>
              </a:rPr>
              <a:t>…</a:t>
            </a:r>
          </a:p>
        </p:txBody>
      </p:sp>
      <p:sp>
        <p:nvSpPr>
          <p:cNvPr id="34" name="Title 2">
            <a:extLst>
              <a:ext uri="{FF2B5EF4-FFF2-40B4-BE49-F238E27FC236}">
                <a16:creationId xmlns:a16="http://schemas.microsoft.com/office/drawing/2014/main" id="{2EA7B127-5CD1-9F49-912A-42A8FE6BA587}"/>
              </a:ext>
            </a:extLst>
          </p:cNvPr>
          <p:cNvSpPr txBox="1">
            <a:spLocks/>
          </p:cNvSpPr>
          <p:nvPr/>
        </p:nvSpPr>
        <p:spPr>
          <a:xfrm>
            <a:off x="4394717" y="3241324"/>
            <a:ext cx="2958669" cy="2542180"/>
          </a:xfrm>
          <a:prstGeom prst="rect">
            <a:avLst/>
          </a:prstGeom>
          <a:solidFill>
            <a:srgbClr val="1F422F"/>
          </a:solidFill>
          <a:ln>
            <a:solidFill>
              <a:srgbClr val="3C3C3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35" name="Rectangle 34">
            <a:extLst>
              <a:ext uri="{FF2B5EF4-FFF2-40B4-BE49-F238E27FC236}">
                <a16:creationId xmlns:a16="http://schemas.microsoft.com/office/drawing/2014/main" id="{4DB62799-CD6E-1D4C-A4AA-289259636D9C}"/>
              </a:ext>
            </a:extLst>
          </p:cNvPr>
          <p:cNvSpPr/>
          <p:nvPr/>
        </p:nvSpPr>
        <p:spPr>
          <a:xfrm>
            <a:off x="4394716" y="3241324"/>
            <a:ext cx="2958669" cy="2542180"/>
          </a:xfrm>
          <a:prstGeom prst="rect">
            <a:avLst/>
          </a:prstGeom>
        </p:spPr>
        <p:txBody>
          <a:bodyPr wrap="square">
            <a:spAutoFit/>
          </a:bodyPr>
          <a:lstStyle/>
          <a:p>
            <a:r>
              <a:rPr lang="en-GB" sz="1200" b="1" dirty="0">
                <a:solidFill>
                  <a:schemeClr val="bg1"/>
                </a:solidFill>
                <a:latin typeface="GillSans-Light"/>
              </a:rPr>
              <a:t>Andrew Buchanan  </a:t>
            </a:r>
          </a:p>
          <a:p>
            <a:r>
              <a:rPr lang="en-GB" sz="1200" b="1" dirty="0">
                <a:solidFill>
                  <a:schemeClr val="bg1"/>
                </a:solidFill>
                <a:latin typeface="GillSans-Light"/>
              </a:rPr>
              <a:t>Director of Pubs &amp; Brewing    </a:t>
            </a:r>
          </a:p>
          <a:p>
            <a:endParaRPr lang="en-GB" sz="1200" b="1" dirty="0">
              <a:solidFill>
                <a:schemeClr val="bg1"/>
              </a:solidFill>
              <a:latin typeface="GillSans-Light"/>
            </a:endParaRPr>
          </a:p>
          <a:p>
            <a:r>
              <a:rPr lang="en-GB" sz="1000" dirty="0">
                <a:solidFill>
                  <a:schemeClr val="bg1"/>
                </a:solidFill>
                <a:latin typeface="GillSans-Light"/>
              </a:rPr>
              <a:t>Welcome to Daniel Thwaites. I hope you enjoy your time in the business as much as I have done. My role covers two parts of our business. Our Brewery is at the heart of our business which has brewing in its DNA. These days everything we brew is sold in our own Pubs, Inns and Hotels, please make sure you try some of our great beers! Our tenanted pub estate is about 220 pubs across the North of England supported by our great team of Area Business Managers and support staff. If you want to know more about how our pub business works, please get in touch, I love to talk! </a:t>
            </a:r>
          </a:p>
        </p:txBody>
      </p:sp>
      <p:sp>
        <p:nvSpPr>
          <p:cNvPr id="38" name="Title 2">
            <a:extLst>
              <a:ext uri="{FF2B5EF4-FFF2-40B4-BE49-F238E27FC236}">
                <a16:creationId xmlns:a16="http://schemas.microsoft.com/office/drawing/2014/main" id="{99155170-E4F5-8D4E-B36D-A02F93F3FC12}"/>
              </a:ext>
            </a:extLst>
          </p:cNvPr>
          <p:cNvSpPr txBox="1">
            <a:spLocks/>
          </p:cNvSpPr>
          <p:nvPr/>
        </p:nvSpPr>
        <p:spPr>
          <a:xfrm>
            <a:off x="8098837" y="3241323"/>
            <a:ext cx="2958668" cy="2592318"/>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39" name="Rectangle 38">
            <a:extLst>
              <a:ext uri="{FF2B5EF4-FFF2-40B4-BE49-F238E27FC236}">
                <a16:creationId xmlns:a16="http://schemas.microsoft.com/office/drawing/2014/main" id="{ED00621E-7F89-0846-A1CE-AB9D4123839B}"/>
              </a:ext>
            </a:extLst>
          </p:cNvPr>
          <p:cNvSpPr/>
          <p:nvPr/>
        </p:nvSpPr>
        <p:spPr>
          <a:xfrm>
            <a:off x="8098836" y="3259650"/>
            <a:ext cx="2919231" cy="2123658"/>
          </a:xfrm>
          <a:prstGeom prst="rect">
            <a:avLst/>
          </a:prstGeom>
        </p:spPr>
        <p:txBody>
          <a:bodyPr wrap="square">
            <a:spAutoFit/>
          </a:bodyPr>
          <a:lstStyle/>
          <a:p>
            <a:r>
              <a:rPr lang="en-GB" sz="1200" b="1" dirty="0">
                <a:solidFill>
                  <a:schemeClr val="bg1"/>
                </a:solidFill>
                <a:latin typeface="GillSans-Light"/>
              </a:rPr>
              <a:t>Chris Hill  </a:t>
            </a:r>
            <a:br>
              <a:rPr lang="en-GB" sz="1200" b="1" dirty="0">
                <a:solidFill>
                  <a:schemeClr val="bg1"/>
                </a:solidFill>
                <a:latin typeface="GillSans-Light"/>
              </a:rPr>
            </a:br>
            <a:r>
              <a:rPr lang="en-GB" sz="1200" b="1" dirty="0">
                <a:solidFill>
                  <a:schemeClr val="bg1"/>
                </a:solidFill>
                <a:latin typeface="GillSans-Light"/>
              </a:rPr>
              <a:t>Operations Director – Hotels    </a:t>
            </a:r>
          </a:p>
          <a:p>
            <a:endParaRPr lang="en-GB" sz="1200" b="1" dirty="0">
              <a:solidFill>
                <a:schemeClr val="bg1"/>
              </a:solidFill>
              <a:latin typeface="GillSans-Light"/>
            </a:endParaRPr>
          </a:p>
          <a:p>
            <a:r>
              <a:rPr lang="en-GB" sz="1200" dirty="0">
                <a:solidFill>
                  <a:schemeClr val="bg1"/>
                </a:solidFill>
                <a:latin typeface="GillSans-Light"/>
              </a:rPr>
              <a:t>Remember to treat all  guests and colleagues as you would like to be treated, always put yourself in our guests shoes and if a guests comes to you with a request, own that request until the guest is happy. Finally remember to smile and say good morning and afternoon to all guests as you pass them in the corridor</a:t>
            </a:r>
            <a:endParaRPr lang="en-GB" sz="1100" dirty="0">
              <a:solidFill>
                <a:schemeClr val="bg1"/>
              </a:solidFill>
              <a:latin typeface="GillSans-Light"/>
            </a:endParaRPr>
          </a:p>
        </p:txBody>
      </p:sp>
      <p:pic>
        <p:nvPicPr>
          <p:cNvPr id="11" name="Picture 10">
            <a:extLst>
              <a:ext uri="{FF2B5EF4-FFF2-40B4-BE49-F238E27FC236}">
                <a16:creationId xmlns:a16="http://schemas.microsoft.com/office/drawing/2014/main" id="{9907A7F2-F185-D741-96FD-586D8F5CB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442" y="1682298"/>
            <a:ext cx="1944000" cy="1944000"/>
          </a:xfrm>
          <a:prstGeom prst="rect">
            <a:avLst/>
          </a:prstGeom>
        </p:spPr>
      </p:pic>
      <p:pic>
        <p:nvPicPr>
          <p:cNvPr id="12" name="Picture 11">
            <a:extLst>
              <a:ext uri="{FF2B5EF4-FFF2-40B4-BE49-F238E27FC236}">
                <a16:creationId xmlns:a16="http://schemas.microsoft.com/office/drawing/2014/main" id="{EEC3039A-1444-A84E-ABE2-13A677E87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368" y="1690688"/>
            <a:ext cx="1944000" cy="1944000"/>
          </a:xfrm>
          <a:prstGeom prst="rect">
            <a:avLst/>
          </a:prstGeom>
        </p:spPr>
      </p:pic>
      <p:sp>
        <p:nvSpPr>
          <p:cNvPr id="4" name="Rectangle 3">
            <a:extLst>
              <a:ext uri="{FF2B5EF4-FFF2-40B4-BE49-F238E27FC236}">
                <a16:creationId xmlns:a16="http://schemas.microsoft.com/office/drawing/2014/main" id="{FEA99B3D-9B9B-90C8-52F4-0207C704911E}"/>
              </a:ext>
            </a:extLst>
          </p:cNvPr>
          <p:cNvSpPr/>
          <p:nvPr/>
        </p:nvSpPr>
        <p:spPr>
          <a:xfrm>
            <a:off x="863886" y="3259650"/>
            <a:ext cx="2941450" cy="646331"/>
          </a:xfrm>
          <a:prstGeom prst="rect">
            <a:avLst/>
          </a:prstGeom>
        </p:spPr>
        <p:txBody>
          <a:bodyPr wrap="square">
            <a:spAutoFit/>
          </a:bodyPr>
          <a:lstStyle/>
          <a:p>
            <a:r>
              <a:rPr lang="en-GB" sz="1200" b="1" dirty="0">
                <a:solidFill>
                  <a:schemeClr val="bg1"/>
                </a:solidFill>
                <a:latin typeface="GillSans-Light"/>
              </a:rPr>
              <a:t>Mick Horan</a:t>
            </a:r>
            <a:br>
              <a:rPr lang="en-GB" sz="1200" b="1" dirty="0">
                <a:solidFill>
                  <a:schemeClr val="bg1"/>
                </a:solidFill>
                <a:latin typeface="GillSans-Light"/>
              </a:rPr>
            </a:br>
            <a:r>
              <a:rPr lang="en-GB" sz="1200" b="1" dirty="0">
                <a:solidFill>
                  <a:schemeClr val="bg1"/>
                </a:solidFill>
                <a:latin typeface="GillSans-Light"/>
              </a:rPr>
              <a:t>Operations Director – Inns      </a:t>
            </a:r>
          </a:p>
          <a:p>
            <a:endParaRPr lang="en-GB" sz="1200" b="1" dirty="0">
              <a:solidFill>
                <a:schemeClr val="bg1"/>
              </a:solidFill>
              <a:latin typeface="GillSans-Light"/>
            </a:endParaRPr>
          </a:p>
        </p:txBody>
      </p:sp>
    </p:spTree>
    <p:extLst>
      <p:ext uri="{BB962C8B-B14F-4D97-AF65-F5344CB8AC3E}">
        <p14:creationId xmlns:p14="http://schemas.microsoft.com/office/powerpoint/2010/main" val="1334848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B181F52-9012-7A4C-B831-540E9E68A27E}"/>
              </a:ext>
            </a:extLst>
          </p:cNvPr>
          <p:cNvSpPr txBox="1">
            <a:spLocks/>
          </p:cNvSpPr>
          <p:nvPr/>
        </p:nvSpPr>
        <p:spPr>
          <a:xfrm>
            <a:off x="501424" y="2621902"/>
            <a:ext cx="2325741" cy="2929813"/>
          </a:xfrm>
          <a:prstGeom prst="rect">
            <a:avLst/>
          </a:prstGeom>
          <a:solidFill>
            <a:srgbClr val="1F422F"/>
          </a:solidFill>
          <a:ln>
            <a:solidFill>
              <a:srgbClr val="F7F2E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GB" sz="1000" dirty="0">
                <a:solidFill>
                  <a:schemeClr val="bg1"/>
                </a:solidFill>
              </a:rPr>
              <a:t>Jim Francis  </a:t>
            </a:r>
            <a:br>
              <a:rPr lang="en-GB" sz="1000" dirty="0">
                <a:solidFill>
                  <a:schemeClr val="bg1"/>
                </a:solidFill>
              </a:rPr>
            </a:br>
            <a:r>
              <a:rPr lang="en-GB" sz="1000" dirty="0">
                <a:solidFill>
                  <a:schemeClr val="bg1"/>
                </a:solidFill>
              </a:rPr>
              <a:t>Estates Director     </a:t>
            </a:r>
          </a:p>
          <a:p>
            <a:endParaRPr lang="en-GB" sz="1000" dirty="0">
              <a:solidFill>
                <a:schemeClr val="bg1"/>
              </a:solidFill>
            </a:endParaRPr>
          </a:p>
          <a:p>
            <a:endParaRPr lang="en-GB" sz="1000" dirty="0">
              <a:solidFill>
                <a:schemeClr val="bg1"/>
              </a:solidFill>
            </a:endParaRPr>
          </a:p>
          <a:p>
            <a:r>
              <a:rPr lang="en-GB" sz="1000" dirty="0">
                <a:solidFill>
                  <a:schemeClr val="bg1"/>
                </a:solidFill>
              </a:rPr>
              <a:t>This business is all about the people. Whether you are working in our fantastic properties or supporting those people to provide wonderful service to our guests. My advice would be to get to know as many people in the business as you can, </a:t>
            </a:r>
            <a:br>
              <a:rPr lang="en-GB" sz="1000" dirty="0">
                <a:solidFill>
                  <a:schemeClr val="bg1"/>
                </a:solidFill>
              </a:rPr>
            </a:br>
            <a:r>
              <a:rPr lang="en-GB" sz="1000" dirty="0">
                <a:solidFill>
                  <a:schemeClr val="bg1"/>
                </a:solidFill>
              </a:rPr>
              <a:t>as you can learn from them and they can learn from you. Hospitality is all about providing guests with great experiences, it’s an industry to enjoy, so have fun and enjoy being part of the great team at Daniel Thwaites</a:t>
            </a:r>
          </a:p>
          <a:p>
            <a:endParaRPr lang="en-GB" sz="1000" b="0" dirty="0">
              <a:solidFill>
                <a:schemeClr val="bg1"/>
              </a:solidFill>
            </a:endParaRPr>
          </a:p>
          <a:p>
            <a:endParaRPr lang="en-US" sz="1000" b="0" dirty="0">
              <a:solidFill>
                <a:schemeClr val="bg1"/>
              </a:solidFill>
            </a:endParaRPr>
          </a:p>
        </p:txBody>
      </p:sp>
      <p:sp>
        <p:nvSpPr>
          <p:cNvPr id="18" name="Title 2">
            <a:extLst>
              <a:ext uri="{FF2B5EF4-FFF2-40B4-BE49-F238E27FC236}">
                <a16:creationId xmlns:a16="http://schemas.microsoft.com/office/drawing/2014/main" id="{B7EFEF62-754B-D84E-A923-B451436725BB}"/>
              </a:ext>
            </a:extLst>
          </p:cNvPr>
          <p:cNvSpPr txBox="1">
            <a:spLocks/>
          </p:cNvSpPr>
          <p:nvPr/>
        </p:nvSpPr>
        <p:spPr>
          <a:xfrm>
            <a:off x="286831" y="0"/>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Meet our Support Team Directors…</a:t>
            </a:r>
          </a:p>
        </p:txBody>
      </p:sp>
      <p:sp>
        <p:nvSpPr>
          <p:cNvPr id="34" name="Title 2">
            <a:extLst>
              <a:ext uri="{FF2B5EF4-FFF2-40B4-BE49-F238E27FC236}">
                <a16:creationId xmlns:a16="http://schemas.microsoft.com/office/drawing/2014/main" id="{2EA7B127-5CD1-9F49-912A-42A8FE6BA587}"/>
              </a:ext>
            </a:extLst>
          </p:cNvPr>
          <p:cNvSpPr txBox="1">
            <a:spLocks/>
          </p:cNvSpPr>
          <p:nvPr/>
        </p:nvSpPr>
        <p:spPr>
          <a:xfrm>
            <a:off x="3516662" y="2621901"/>
            <a:ext cx="2248678" cy="2929813"/>
          </a:xfrm>
          <a:prstGeom prst="rect">
            <a:avLst/>
          </a:prstGeom>
          <a:solidFill>
            <a:srgbClr val="1F422F"/>
          </a:solidFill>
          <a:ln>
            <a:solidFill>
              <a:srgbClr val="3C3C3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endParaRPr lang="en-GB" sz="1000" b="1" dirty="0">
              <a:solidFill>
                <a:schemeClr val="bg1"/>
              </a:solidFill>
              <a:latin typeface="Noah" pitchFamily="2" charset="77"/>
            </a:endParaRPr>
          </a:p>
          <a:p>
            <a:endParaRPr lang="en-GB" sz="1000" dirty="0">
              <a:solidFill>
                <a:schemeClr val="bg1"/>
              </a:solidFill>
            </a:endParaRPr>
          </a:p>
          <a:p>
            <a:endParaRPr lang="en-GB" sz="1000" b="1" dirty="0">
              <a:solidFill>
                <a:schemeClr val="bg1"/>
              </a:solidFill>
              <a:latin typeface="Noah" pitchFamily="2" charset="77"/>
            </a:endParaRPr>
          </a:p>
          <a:p>
            <a:endParaRPr lang="en-GB" sz="1000" dirty="0">
              <a:solidFill>
                <a:schemeClr val="bg1"/>
              </a:solidFill>
            </a:endParaRPr>
          </a:p>
          <a:p>
            <a:endParaRPr lang="en-GB" sz="1000" b="1" dirty="0">
              <a:solidFill>
                <a:schemeClr val="bg1"/>
              </a:solidFill>
              <a:latin typeface="Noah" pitchFamily="2" charset="77"/>
            </a:endParaRPr>
          </a:p>
          <a:p>
            <a:r>
              <a:rPr lang="en-GB" sz="1000" dirty="0">
                <a:solidFill>
                  <a:schemeClr val="bg1"/>
                </a:solidFill>
              </a:rPr>
              <a:t>Danny Martin</a:t>
            </a:r>
          </a:p>
          <a:p>
            <a:r>
              <a:rPr lang="en-GB" sz="1000" dirty="0">
                <a:solidFill>
                  <a:schemeClr val="bg1"/>
                </a:solidFill>
              </a:rPr>
              <a:t>Marketing Director</a:t>
            </a:r>
          </a:p>
          <a:p>
            <a:endParaRPr lang="en-GB" sz="1000" dirty="0">
              <a:solidFill>
                <a:schemeClr val="bg1"/>
              </a:solidFill>
            </a:endParaRPr>
          </a:p>
          <a:p>
            <a:endParaRPr lang="en-GB" sz="1000" dirty="0">
              <a:solidFill>
                <a:schemeClr val="bg1"/>
              </a:solidFill>
            </a:endParaRPr>
          </a:p>
          <a:p>
            <a:r>
              <a:rPr lang="en-GB" sz="1000" dirty="0">
                <a:solidFill>
                  <a:schemeClr val="bg1"/>
                </a:solidFill>
              </a:rPr>
              <a:t>Welcome to Daniel Thwaites. I'm new to the business, and I understand how crucial the first few weeks are for getting to know your new colleagues, your property, and the broader Thwaites business. Enjoy and embrace every moment, ask lots of questions, and have a great time. You have joined a business that prides itself on attention to detail, offering the warmest of welcomes to every customer, and ensuring colleagues have the best time. I hope you love it as much as I do and look forward to meeting you all soon.</a:t>
            </a:r>
          </a:p>
          <a:p>
            <a:endParaRPr lang="en-GB" sz="1000" dirty="0">
              <a:solidFill>
                <a:schemeClr val="bg1"/>
              </a:solidFill>
              <a:latin typeface="Noah" pitchFamily="2" charset="77"/>
            </a:endParaRPr>
          </a:p>
        </p:txBody>
      </p:sp>
      <p:sp>
        <p:nvSpPr>
          <p:cNvPr id="38" name="Title 2">
            <a:extLst>
              <a:ext uri="{FF2B5EF4-FFF2-40B4-BE49-F238E27FC236}">
                <a16:creationId xmlns:a16="http://schemas.microsoft.com/office/drawing/2014/main" id="{99155170-E4F5-8D4E-B36D-A02F93F3FC12}"/>
              </a:ext>
            </a:extLst>
          </p:cNvPr>
          <p:cNvSpPr txBox="1">
            <a:spLocks/>
          </p:cNvSpPr>
          <p:nvPr/>
        </p:nvSpPr>
        <p:spPr>
          <a:xfrm>
            <a:off x="6483609" y="2621901"/>
            <a:ext cx="2248678" cy="2929814"/>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endParaRPr lang="en-GB" sz="1000" b="1" dirty="0">
              <a:solidFill>
                <a:schemeClr val="bg1"/>
              </a:solidFill>
              <a:latin typeface="Noah" pitchFamily="2" charset="77"/>
            </a:endParaRPr>
          </a:p>
          <a:p>
            <a:endParaRPr lang="en-GB" sz="1000" dirty="0">
              <a:solidFill>
                <a:schemeClr val="bg1"/>
              </a:solidFill>
            </a:endParaRPr>
          </a:p>
          <a:p>
            <a:endParaRPr lang="en-GB" sz="1000" b="1" dirty="0">
              <a:solidFill>
                <a:schemeClr val="bg1"/>
              </a:solidFill>
            </a:endParaRPr>
          </a:p>
          <a:p>
            <a:r>
              <a:rPr lang="en-GB" sz="1000" dirty="0">
                <a:solidFill>
                  <a:schemeClr val="bg1"/>
                </a:solidFill>
              </a:rPr>
              <a:t>Jason Royal </a:t>
            </a:r>
          </a:p>
          <a:p>
            <a:r>
              <a:rPr lang="en-GB" sz="1000" dirty="0">
                <a:solidFill>
                  <a:schemeClr val="bg1"/>
                </a:solidFill>
              </a:rPr>
              <a:t>People &amp; Development Director</a:t>
            </a:r>
          </a:p>
          <a:p>
            <a:endParaRPr lang="en-GB" sz="1000" dirty="0">
              <a:solidFill>
                <a:schemeClr val="bg1"/>
              </a:solidFill>
            </a:endParaRPr>
          </a:p>
          <a:p>
            <a:r>
              <a:rPr lang="en-GB" sz="1000" dirty="0">
                <a:solidFill>
                  <a:schemeClr val="bg1"/>
                </a:solidFill>
              </a:rPr>
              <a:t>Welcome to Daniel Thwaites. We want you to bring your true self to work every day and use your personality to help provide amazing experiences for our guests, whether that be working in one of our beautiful properties or supporting from the Centre.</a:t>
            </a:r>
          </a:p>
          <a:p>
            <a:r>
              <a:rPr lang="en-GB" sz="1000" dirty="0">
                <a:solidFill>
                  <a:schemeClr val="bg1"/>
                </a:solidFill>
              </a:rPr>
              <a:t>Hospitality is exciting and rewarding in many ways and with us, you will have access to some great personal development and career opportunities.  We also have fantastic benefits for you to enjoy and we really encourage you to make full use of them!</a:t>
            </a:r>
          </a:p>
          <a:p>
            <a:endParaRPr lang="en-GB" sz="1000" dirty="0">
              <a:solidFill>
                <a:schemeClr val="bg1"/>
              </a:solidFill>
            </a:endParaRPr>
          </a:p>
        </p:txBody>
      </p:sp>
      <p:pic>
        <p:nvPicPr>
          <p:cNvPr id="2" name="Picture 1">
            <a:extLst>
              <a:ext uri="{FF2B5EF4-FFF2-40B4-BE49-F238E27FC236}">
                <a16:creationId xmlns:a16="http://schemas.microsoft.com/office/drawing/2014/main" id="{FC6F097E-AD4A-F103-E42F-8D242537645B}"/>
              </a:ext>
            </a:extLst>
          </p:cNvPr>
          <p:cNvPicPr>
            <a:picLocks noChangeAspect="1"/>
          </p:cNvPicPr>
          <p:nvPr/>
        </p:nvPicPr>
        <p:blipFill>
          <a:blip r:embed="rId3"/>
          <a:stretch>
            <a:fillRect/>
          </a:stretch>
        </p:blipFill>
        <p:spPr>
          <a:xfrm>
            <a:off x="1488536" y="1358921"/>
            <a:ext cx="1818924" cy="1818924"/>
          </a:xfrm>
          <a:prstGeom prst="rect">
            <a:avLst/>
          </a:prstGeom>
        </p:spPr>
      </p:pic>
      <p:sp>
        <p:nvSpPr>
          <p:cNvPr id="6" name="Title 2">
            <a:extLst>
              <a:ext uri="{FF2B5EF4-FFF2-40B4-BE49-F238E27FC236}">
                <a16:creationId xmlns:a16="http://schemas.microsoft.com/office/drawing/2014/main" id="{40F0B388-A06C-428A-1511-C74006250183}"/>
              </a:ext>
            </a:extLst>
          </p:cNvPr>
          <p:cNvSpPr txBox="1">
            <a:spLocks/>
          </p:cNvSpPr>
          <p:nvPr/>
        </p:nvSpPr>
        <p:spPr>
          <a:xfrm>
            <a:off x="9441898" y="2621902"/>
            <a:ext cx="2248678" cy="2929814"/>
          </a:xfrm>
          <a:prstGeom prst="rect">
            <a:avLst/>
          </a:prstGeom>
          <a:solidFill>
            <a:srgbClr val="1F422F"/>
          </a:solidFill>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GB" sz="1000" dirty="0">
                <a:solidFill>
                  <a:schemeClr val="bg1"/>
                </a:solidFill>
              </a:rPr>
              <a:t>Kevin Wood  </a:t>
            </a:r>
            <a:br>
              <a:rPr lang="en-GB" sz="1000" dirty="0">
                <a:solidFill>
                  <a:schemeClr val="bg1"/>
                </a:solidFill>
              </a:rPr>
            </a:br>
            <a:r>
              <a:rPr lang="en-GB" sz="1000" dirty="0">
                <a:solidFill>
                  <a:schemeClr val="bg1"/>
                </a:solidFill>
              </a:rPr>
              <a:t>Finance Director    </a:t>
            </a:r>
          </a:p>
          <a:p>
            <a:endParaRPr lang="en-GB" sz="1000" dirty="0">
              <a:solidFill>
                <a:schemeClr val="bg1"/>
              </a:solidFill>
            </a:endParaRPr>
          </a:p>
          <a:p>
            <a:endParaRPr lang="en-GB" sz="1000" dirty="0">
              <a:solidFill>
                <a:schemeClr val="bg1"/>
              </a:solidFill>
            </a:endParaRPr>
          </a:p>
          <a:p>
            <a:r>
              <a:rPr lang="en-GB" sz="1000" dirty="0">
                <a:solidFill>
                  <a:schemeClr val="bg1"/>
                </a:solidFill>
              </a:rPr>
              <a:t>To be successful you will need to work hard and pay attention to detail, but don’t forget that this industry is all about having fun – you won’t give your customers a great experience if you are not enjoying what you are doing</a:t>
            </a:r>
          </a:p>
          <a:p>
            <a:endParaRPr lang="en-GB" sz="1000" b="0" dirty="0">
              <a:solidFill>
                <a:schemeClr val="bg1"/>
              </a:solidFill>
            </a:endParaRPr>
          </a:p>
          <a:p>
            <a:endParaRPr lang="en-GB" sz="1000" b="0" dirty="0">
              <a:solidFill>
                <a:schemeClr val="bg1"/>
              </a:solidFill>
            </a:endParaRPr>
          </a:p>
          <a:p>
            <a:endParaRPr lang="en-GB" sz="1000" b="0" dirty="0">
              <a:solidFill>
                <a:schemeClr val="bg1"/>
              </a:solidFill>
            </a:endParaRPr>
          </a:p>
          <a:p>
            <a:endParaRPr lang="en-GB" sz="1000" b="0" dirty="0">
              <a:solidFill>
                <a:schemeClr val="bg1"/>
              </a:solidFill>
            </a:endParaRPr>
          </a:p>
          <a:p>
            <a:endParaRPr lang="en-GB" sz="1000" b="0" dirty="0">
              <a:solidFill>
                <a:schemeClr val="bg1"/>
              </a:solidFill>
            </a:endParaRPr>
          </a:p>
          <a:p>
            <a:endParaRPr lang="en-GB" sz="1000" b="0" dirty="0">
              <a:solidFill>
                <a:schemeClr val="bg1"/>
              </a:solidFill>
            </a:endParaRPr>
          </a:p>
          <a:p>
            <a:endParaRPr lang="en-GB" sz="1000" b="0" dirty="0">
              <a:solidFill>
                <a:schemeClr val="bg1"/>
              </a:solidFill>
            </a:endParaRPr>
          </a:p>
          <a:p>
            <a:endParaRPr lang="en-US" sz="1000" b="0" dirty="0">
              <a:solidFill>
                <a:schemeClr val="bg1"/>
              </a:solidFill>
            </a:endParaRPr>
          </a:p>
        </p:txBody>
      </p:sp>
      <p:pic>
        <p:nvPicPr>
          <p:cNvPr id="5" name="Picture 4">
            <a:extLst>
              <a:ext uri="{FF2B5EF4-FFF2-40B4-BE49-F238E27FC236}">
                <a16:creationId xmlns:a16="http://schemas.microsoft.com/office/drawing/2014/main" id="{67F1E24D-9437-0DD8-0DE3-A8A9EC9BF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8000" y="1485000"/>
            <a:ext cx="1944000" cy="1944000"/>
          </a:xfrm>
          <a:prstGeom prst="rect">
            <a:avLst/>
          </a:prstGeom>
        </p:spPr>
      </p:pic>
      <p:pic>
        <p:nvPicPr>
          <p:cNvPr id="3" name="Picture 2" descr="A person sitting at a table&#10;&#10;Description automatically generated">
            <a:extLst>
              <a:ext uri="{FF2B5EF4-FFF2-40B4-BE49-F238E27FC236}">
                <a16:creationId xmlns:a16="http://schemas.microsoft.com/office/drawing/2014/main" id="{6753738A-96DD-BBB0-D8DF-4385B2D48AD9}"/>
              </a:ext>
            </a:extLst>
          </p:cNvPr>
          <p:cNvPicPr>
            <a:picLocks noChangeAspect="1"/>
          </p:cNvPicPr>
          <p:nvPr/>
        </p:nvPicPr>
        <p:blipFill rotWithShape="1">
          <a:blip r:embed="rId5"/>
          <a:srcRect l="2857" r="14605" b="16370"/>
          <a:stretch/>
        </p:blipFill>
        <p:spPr>
          <a:xfrm rot="630062">
            <a:off x="4698848" y="1463656"/>
            <a:ext cx="1471682" cy="148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59C3D642-07C3-4B82-8D80-DD94FD7510C3" descr="Facetune_30-07-2023-10-39-32.JPG">
            <a:extLst>
              <a:ext uri="{FF2B5EF4-FFF2-40B4-BE49-F238E27FC236}">
                <a16:creationId xmlns:a16="http://schemas.microsoft.com/office/drawing/2014/main" id="{A39E6F04-B858-86E2-F6E2-69316A57A2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148" r="482" b="16446"/>
          <a:stretch/>
        </p:blipFill>
        <p:spPr bwMode="auto">
          <a:xfrm rot="696396">
            <a:off x="7695323" y="1488116"/>
            <a:ext cx="1435613" cy="1488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9663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D44BB-1292-E346-B03B-A728EFA920C9}"/>
              </a:ext>
            </a:extLst>
          </p:cNvPr>
          <p:cNvSpPr>
            <a:spLocks noGrp="1"/>
          </p:cNvSpPr>
          <p:nvPr>
            <p:ph type="title" idx="4294967295"/>
          </p:nvPr>
        </p:nvSpPr>
        <p:spPr>
          <a:xfrm>
            <a:off x="422733" y="19237"/>
            <a:ext cx="10506075" cy="1325563"/>
          </a:xfrm>
        </p:spPr>
        <p:txBody>
          <a:bodyPr>
            <a:normAutofit/>
          </a:bodyPr>
          <a:lstStyle/>
          <a:p>
            <a:r>
              <a:rPr lang="en-US" b="1" dirty="0"/>
              <a:t>Our Purpose</a:t>
            </a:r>
          </a:p>
        </p:txBody>
      </p:sp>
      <p:sp>
        <p:nvSpPr>
          <p:cNvPr id="10" name="Subtitle 1">
            <a:extLst>
              <a:ext uri="{FF2B5EF4-FFF2-40B4-BE49-F238E27FC236}">
                <a16:creationId xmlns:a16="http://schemas.microsoft.com/office/drawing/2014/main" id="{90FE2DEB-FF2C-A84B-B7B3-038ECC346FC2}"/>
              </a:ext>
            </a:extLst>
          </p:cNvPr>
          <p:cNvSpPr>
            <a:spLocks noGrp="1"/>
          </p:cNvSpPr>
          <p:nvPr>
            <p:ph type="subTitle" idx="4294967295"/>
          </p:nvPr>
        </p:nvSpPr>
        <p:spPr>
          <a:xfrm>
            <a:off x="1150070" y="1723420"/>
            <a:ext cx="5813425" cy="2560637"/>
          </a:xfrm>
        </p:spPr>
        <p:txBody>
          <a:bodyPr>
            <a:noAutofit/>
          </a:bodyPr>
          <a:lstStyle/>
          <a:p>
            <a:pPr algn="l"/>
            <a:r>
              <a:rPr lang="en-GB" sz="2000" b="0" i="0" u="none" strike="noStrike" baseline="0" dirty="0">
                <a:solidFill>
                  <a:srgbClr val="3D3C3B"/>
                </a:solidFill>
                <a:latin typeface="GillSans-Light"/>
              </a:rPr>
              <a:t>Everything we do should centre around delivering our purpose:</a:t>
            </a:r>
          </a:p>
          <a:p>
            <a:pPr algn="l"/>
            <a:endParaRPr lang="en-GB" sz="2000" b="0" i="0" u="none" strike="noStrike" baseline="0" dirty="0">
              <a:solidFill>
                <a:srgbClr val="3D3C3B"/>
              </a:solidFill>
              <a:latin typeface="GillSans-Light"/>
            </a:endParaRPr>
          </a:p>
          <a:p>
            <a:pPr algn="l"/>
            <a:r>
              <a:rPr lang="en-GB" sz="2000" b="1" i="0" u="none" strike="noStrike" baseline="0" dirty="0">
                <a:solidFill>
                  <a:srgbClr val="3D3C3B"/>
                </a:solidFill>
                <a:latin typeface="GillSans-Light"/>
              </a:rPr>
              <a:t>Making people feel at ease… </a:t>
            </a:r>
            <a:r>
              <a:rPr lang="en-GB" sz="2000" b="0" i="0" u="none" strike="noStrike" baseline="0" dirty="0">
                <a:solidFill>
                  <a:srgbClr val="3D3C3B"/>
                </a:solidFill>
                <a:latin typeface="GillSans-Light"/>
              </a:rPr>
              <a:t>through our real hospitality delivered in a socially responsible way </a:t>
            </a:r>
            <a:br>
              <a:rPr lang="en-GB" sz="2000" b="0" i="0" u="none" strike="noStrike" baseline="0" dirty="0">
                <a:solidFill>
                  <a:srgbClr val="3D3C3B"/>
                </a:solidFill>
                <a:latin typeface="GillSans-Light"/>
              </a:rPr>
            </a:br>
            <a:r>
              <a:rPr lang="en-GB" sz="2000" b="0" i="0" u="none" strike="noStrike" baseline="0" dirty="0">
                <a:solidFill>
                  <a:srgbClr val="3D3C3B"/>
                </a:solidFill>
                <a:latin typeface="GillSans-Light"/>
              </a:rPr>
              <a:t>by friendly faces in our outstanding properties in great locations.</a:t>
            </a:r>
          </a:p>
          <a:p>
            <a:pPr algn="l"/>
            <a:endParaRPr lang="en-GB" sz="2000" b="0" i="0" u="none" strike="noStrike" baseline="0" dirty="0">
              <a:solidFill>
                <a:srgbClr val="3D3C3B"/>
              </a:solidFill>
              <a:latin typeface="GillSans-Light"/>
            </a:endParaRPr>
          </a:p>
          <a:p>
            <a:pPr marL="0" indent="0" algn="just">
              <a:lnSpc>
                <a:spcPct val="150000"/>
              </a:lnSpc>
              <a:spcAft>
                <a:spcPts val="800"/>
              </a:spcAft>
              <a:buNone/>
            </a:pPr>
            <a:r>
              <a:rPr lang="en-GB" sz="2000" i="1" dirty="0">
                <a:latin typeface="GillSans-Light"/>
              </a:rPr>
              <a:t>What does making people feel at ease mean to you? </a:t>
            </a:r>
          </a:p>
        </p:txBody>
      </p:sp>
      <p:pic>
        <p:nvPicPr>
          <p:cNvPr id="14" name="Picture 13">
            <a:extLst>
              <a:ext uri="{FF2B5EF4-FFF2-40B4-BE49-F238E27FC236}">
                <a16:creationId xmlns:a16="http://schemas.microsoft.com/office/drawing/2014/main" id="{32A8F301-4859-3B4B-A5B5-63760C41E89A}"/>
              </a:ext>
            </a:extLst>
          </p:cNvPr>
          <p:cNvPicPr>
            <a:picLocks noChangeAspect="1"/>
          </p:cNvPicPr>
          <p:nvPr/>
        </p:nvPicPr>
        <p:blipFill>
          <a:blip r:embed="rId3"/>
          <a:stretch>
            <a:fillRect/>
          </a:stretch>
        </p:blipFill>
        <p:spPr>
          <a:xfrm>
            <a:off x="8769874" y="907373"/>
            <a:ext cx="3600000" cy="3600000"/>
          </a:xfrm>
          <a:prstGeom prst="rect">
            <a:avLst/>
          </a:prstGeom>
        </p:spPr>
      </p:pic>
      <p:pic>
        <p:nvPicPr>
          <p:cNvPr id="6" name="Picture 5">
            <a:extLst>
              <a:ext uri="{FF2B5EF4-FFF2-40B4-BE49-F238E27FC236}">
                <a16:creationId xmlns:a16="http://schemas.microsoft.com/office/drawing/2014/main" id="{0B34F2CA-BD6B-254F-9F5B-DB320156E06E}"/>
              </a:ext>
            </a:extLst>
          </p:cNvPr>
          <p:cNvPicPr>
            <a:picLocks noChangeAspect="1"/>
          </p:cNvPicPr>
          <p:nvPr/>
        </p:nvPicPr>
        <p:blipFill>
          <a:blip r:embed="rId4"/>
          <a:stretch>
            <a:fillRect/>
          </a:stretch>
        </p:blipFill>
        <p:spPr>
          <a:xfrm rot="20481578">
            <a:off x="7253911" y="3188280"/>
            <a:ext cx="3600000" cy="3600000"/>
          </a:xfrm>
          <a:prstGeom prst="rect">
            <a:avLst/>
          </a:prstGeom>
        </p:spPr>
      </p:pic>
    </p:spTree>
    <p:extLst>
      <p:ext uri="{BB962C8B-B14F-4D97-AF65-F5344CB8AC3E}">
        <p14:creationId xmlns:p14="http://schemas.microsoft.com/office/powerpoint/2010/main" val="1825252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7B4C39-E017-1747-8F2A-06D3DC7E1BFC}"/>
              </a:ext>
            </a:extLst>
          </p:cNvPr>
          <p:cNvSpPr>
            <a:spLocks noGrp="1"/>
          </p:cNvSpPr>
          <p:nvPr>
            <p:ph type="subTitle" idx="4294967295"/>
          </p:nvPr>
        </p:nvSpPr>
        <p:spPr>
          <a:xfrm>
            <a:off x="514772" y="1757947"/>
            <a:ext cx="7164388" cy="2371725"/>
          </a:xfrm>
        </p:spPr>
        <p:txBody>
          <a:bodyPr>
            <a:normAutofit/>
          </a:bodyPr>
          <a:lstStyle/>
          <a:p>
            <a:pPr marL="285750" indent="-285750">
              <a:buFont typeface="Arial" panose="020B0604020202020204" pitchFamily="34" charset="0"/>
              <a:buChar char="•"/>
            </a:pPr>
            <a:r>
              <a:rPr lang="en-GB" sz="2000" dirty="0">
                <a:latin typeface="GillSans-Light"/>
              </a:rPr>
              <a:t>We endeavour to be the best by providing first class products and services, outshining the competition with meticulous attention to detail </a:t>
            </a:r>
          </a:p>
          <a:p>
            <a:pPr marL="285750" indent="-285750">
              <a:buFont typeface="Arial" panose="020B0604020202020204" pitchFamily="34" charset="0"/>
              <a:buChar char="•"/>
            </a:pPr>
            <a:r>
              <a:rPr lang="en-GB" sz="2000" dirty="0">
                <a:latin typeface="GillSans-Light"/>
              </a:rPr>
              <a:t>We deliver this service consistently, with love </a:t>
            </a:r>
            <a:br>
              <a:rPr lang="en-GB" sz="2000" dirty="0">
                <a:latin typeface="GillSans-Light"/>
              </a:rPr>
            </a:br>
            <a:r>
              <a:rPr lang="en-GB" sz="2000" dirty="0">
                <a:latin typeface="GillSans-Light"/>
              </a:rPr>
              <a:t>and passion </a:t>
            </a:r>
          </a:p>
          <a:p>
            <a:pPr marL="285750" indent="-285750">
              <a:buFont typeface="Arial" panose="020B0604020202020204" pitchFamily="34" charset="0"/>
              <a:buChar char="•"/>
            </a:pPr>
            <a:r>
              <a:rPr lang="en-GB" sz="2000" dirty="0">
                <a:latin typeface="GillSans-Light"/>
              </a:rPr>
              <a:t>We maintain high standards, always challenging ourselves to be better </a:t>
            </a:r>
          </a:p>
          <a:p>
            <a:pPr marL="285750" indent="-285750">
              <a:buFont typeface="Arial" panose="020B0604020202020204" pitchFamily="34" charset="0"/>
              <a:buChar char="•"/>
            </a:pPr>
            <a:endParaRPr lang="en-GB" sz="2000" dirty="0"/>
          </a:p>
        </p:txBody>
      </p:sp>
      <p:sp>
        <p:nvSpPr>
          <p:cNvPr id="3" name="Title 2">
            <a:extLst>
              <a:ext uri="{FF2B5EF4-FFF2-40B4-BE49-F238E27FC236}">
                <a16:creationId xmlns:a16="http://schemas.microsoft.com/office/drawing/2014/main" id="{7ACD44BB-1292-E346-B03B-A728EFA920C9}"/>
              </a:ext>
            </a:extLst>
          </p:cNvPr>
          <p:cNvSpPr>
            <a:spLocks noGrp="1"/>
          </p:cNvSpPr>
          <p:nvPr>
            <p:ph type="title" idx="4294967295"/>
          </p:nvPr>
        </p:nvSpPr>
        <p:spPr>
          <a:xfrm>
            <a:off x="317500" y="140225"/>
            <a:ext cx="10506075" cy="1325563"/>
          </a:xfrm>
        </p:spPr>
        <p:txBody>
          <a:bodyPr>
            <a:normAutofit/>
          </a:bodyPr>
          <a:lstStyle/>
          <a:p>
            <a:r>
              <a:rPr lang="en-US" dirty="0"/>
              <a:t>An eye for </a:t>
            </a:r>
            <a:r>
              <a:rPr lang="en-US" b="1" dirty="0"/>
              <a:t>quality</a:t>
            </a:r>
            <a:r>
              <a:rPr lang="en-US" sz="3600" b="1" dirty="0"/>
              <a:t>…</a:t>
            </a:r>
          </a:p>
        </p:txBody>
      </p:sp>
      <p:pic>
        <p:nvPicPr>
          <p:cNvPr id="5" name="Picture 4">
            <a:extLst>
              <a:ext uri="{FF2B5EF4-FFF2-40B4-BE49-F238E27FC236}">
                <a16:creationId xmlns:a16="http://schemas.microsoft.com/office/drawing/2014/main" id="{7ABE70C5-E542-554E-8F14-BC3A5A94E2AD}"/>
              </a:ext>
            </a:extLst>
          </p:cNvPr>
          <p:cNvPicPr>
            <a:picLocks noChangeAspect="1"/>
          </p:cNvPicPr>
          <p:nvPr/>
        </p:nvPicPr>
        <p:blipFill>
          <a:blip r:embed="rId3"/>
          <a:stretch>
            <a:fillRect/>
          </a:stretch>
        </p:blipFill>
        <p:spPr>
          <a:xfrm>
            <a:off x="8058356" y="3078429"/>
            <a:ext cx="3600000" cy="3600000"/>
          </a:xfrm>
          <a:prstGeom prst="rect">
            <a:avLst/>
          </a:prstGeom>
        </p:spPr>
      </p:pic>
      <p:pic>
        <p:nvPicPr>
          <p:cNvPr id="9" name="Picture 8">
            <a:extLst>
              <a:ext uri="{FF2B5EF4-FFF2-40B4-BE49-F238E27FC236}">
                <a16:creationId xmlns:a16="http://schemas.microsoft.com/office/drawing/2014/main" id="{C9A9E3C6-A271-8C4E-9247-E3143D218D5A}"/>
              </a:ext>
            </a:extLst>
          </p:cNvPr>
          <p:cNvPicPr>
            <a:picLocks noChangeAspect="1"/>
          </p:cNvPicPr>
          <p:nvPr/>
        </p:nvPicPr>
        <p:blipFill>
          <a:blip r:embed="rId4"/>
          <a:stretch>
            <a:fillRect/>
          </a:stretch>
        </p:blipFill>
        <p:spPr>
          <a:xfrm rot="20571879">
            <a:off x="8373216" y="352861"/>
            <a:ext cx="3600000" cy="3600000"/>
          </a:xfrm>
          <a:prstGeom prst="rect">
            <a:avLst/>
          </a:prstGeom>
        </p:spPr>
      </p:pic>
      <p:sp>
        <p:nvSpPr>
          <p:cNvPr id="16" name="Title 2">
            <a:extLst>
              <a:ext uri="{FF2B5EF4-FFF2-40B4-BE49-F238E27FC236}">
                <a16:creationId xmlns:a16="http://schemas.microsoft.com/office/drawing/2014/main" id="{92E3A090-F7A1-6F4F-B62F-B62CA97A498B}"/>
              </a:ext>
            </a:extLst>
          </p:cNvPr>
          <p:cNvSpPr txBox="1">
            <a:spLocks/>
          </p:cNvSpPr>
          <p:nvPr/>
        </p:nvSpPr>
        <p:spPr>
          <a:xfrm>
            <a:off x="863703" y="4574756"/>
            <a:ext cx="6436260" cy="1077218"/>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8" name="Rectangle 17">
            <a:extLst>
              <a:ext uri="{FF2B5EF4-FFF2-40B4-BE49-F238E27FC236}">
                <a16:creationId xmlns:a16="http://schemas.microsoft.com/office/drawing/2014/main" id="{4792E85A-903E-0B41-8915-15AD304AA1B1}"/>
              </a:ext>
            </a:extLst>
          </p:cNvPr>
          <p:cNvSpPr/>
          <p:nvPr/>
        </p:nvSpPr>
        <p:spPr>
          <a:xfrm>
            <a:off x="999504" y="4697866"/>
            <a:ext cx="6164658" cy="830997"/>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Introducing a department walk round at the start of shift to ensure that everything looks fantastic for our guests. </a:t>
            </a:r>
          </a:p>
        </p:txBody>
      </p:sp>
    </p:spTree>
    <p:extLst>
      <p:ext uri="{BB962C8B-B14F-4D97-AF65-F5344CB8AC3E}">
        <p14:creationId xmlns:p14="http://schemas.microsoft.com/office/powerpoint/2010/main" val="332537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7B4C39-E017-1747-8F2A-06D3DC7E1BFC}"/>
              </a:ext>
            </a:extLst>
          </p:cNvPr>
          <p:cNvSpPr>
            <a:spLocks noGrp="1"/>
          </p:cNvSpPr>
          <p:nvPr>
            <p:ph type="subTitle" idx="4294967295"/>
          </p:nvPr>
        </p:nvSpPr>
        <p:spPr>
          <a:xfrm>
            <a:off x="764517" y="1741779"/>
            <a:ext cx="7453834" cy="2227262"/>
          </a:xfrm>
        </p:spPr>
        <p:txBody>
          <a:bodyPr>
            <a:normAutofit/>
          </a:bodyPr>
          <a:lstStyle/>
          <a:p>
            <a:pPr marL="342900" indent="-342900">
              <a:buFont typeface="Arial" panose="020B0604020202020204" pitchFamily="34" charset="0"/>
              <a:buChar char="•"/>
            </a:pPr>
            <a:r>
              <a:rPr lang="en-GB" sz="2000" dirty="0">
                <a:latin typeface="GillSans-Light"/>
              </a:rPr>
              <a:t>We endeavour to stand out from the rest and </a:t>
            </a:r>
            <a:br>
              <a:rPr lang="en-GB" sz="2000" dirty="0">
                <a:latin typeface="GillSans-Light"/>
              </a:rPr>
            </a:br>
            <a:r>
              <a:rPr lang="en-GB" sz="2000" dirty="0">
                <a:latin typeface="GillSans-Light"/>
              </a:rPr>
              <a:t>inspire creativity </a:t>
            </a:r>
          </a:p>
          <a:p>
            <a:pPr marL="342900" indent="-342900">
              <a:buFont typeface="Arial" panose="020B0604020202020204" pitchFamily="34" charset="0"/>
              <a:buChar char="•"/>
            </a:pPr>
            <a:r>
              <a:rPr lang="en-GB" sz="2000" dirty="0">
                <a:latin typeface="GillSans-Light"/>
              </a:rPr>
              <a:t>We do this by staying ahead of trends, being adventurous, trying new things and not being afraid to make mistakes</a:t>
            </a:r>
          </a:p>
          <a:p>
            <a:pPr marL="342900" indent="-342900">
              <a:buFont typeface="Arial" panose="020B0604020202020204" pitchFamily="34" charset="0"/>
              <a:buChar char="•"/>
            </a:pPr>
            <a:r>
              <a:rPr lang="en-GB" sz="2000" dirty="0">
                <a:latin typeface="GillSans-Light"/>
              </a:rPr>
              <a:t>We celebrate individuality, entrepreneurial sprit and brave thinking, helping us develop and move forward. </a:t>
            </a:r>
          </a:p>
        </p:txBody>
      </p:sp>
      <p:sp>
        <p:nvSpPr>
          <p:cNvPr id="3" name="Title 2">
            <a:extLst>
              <a:ext uri="{FF2B5EF4-FFF2-40B4-BE49-F238E27FC236}">
                <a16:creationId xmlns:a16="http://schemas.microsoft.com/office/drawing/2014/main" id="{7ACD44BB-1292-E346-B03B-A728EFA920C9}"/>
              </a:ext>
            </a:extLst>
          </p:cNvPr>
          <p:cNvSpPr>
            <a:spLocks noGrp="1"/>
          </p:cNvSpPr>
          <p:nvPr>
            <p:ph type="title" idx="4294967295"/>
          </p:nvPr>
        </p:nvSpPr>
        <p:spPr>
          <a:xfrm>
            <a:off x="426293" y="13137"/>
            <a:ext cx="10506075" cy="1325563"/>
          </a:xfrm>
        </p:spPr>
        <p:txBody>
          <a:bodyPr>
            <a:normAutofit/>
          </a:bodyPr>
          <a:lstStyle/>
          <a:p>
            <a:r>
              <a:rPr lang="en-GB" dirty="0"/>
              <a:t>A generous blend of </a:t>
            </a:r>
            <a:r>
              <a:rPr lang="en-GB" b="1" dirty="0"/>
              <a:t>innovation</a:t>
            </a:r>
            <a:r>
              <a:rPr lang="en-GB" sz="3600" b="1" dirty="0"/>
              <a:t>…</a:t>
            </a:r>
            <a:endParaRPr lang="en-US" sz="3600" b="1" dirty="0"/>
          </a:p>
        </p:txBody>
      </p:sp>
      <p:sp>
        <p:nvSpPr>
          <p:cNvPr id="8" name="Rectangle 7">
            <a:extLst>
              <a:ext uri="{FF2B5EF4-FFF2-40B4-BE49-F238E27FC236}">
                <a16:creationId xmlns:a16="http://schemas.microsoft.com/office/drawing/2014/main" id="{80093623-CBAE-444F-B438-7EF39C6DA2BC}"/>
              </a:ext>
            </a:extLst>
          </p:cNvPr>
          <p:cNvSpPr/>
          <p:nvPr/>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10" name="Picture 9">
            <a:extLst>
              <a:ext uri="{FF2B5EF4-FFF2-40B4-BE49-F238E27FC236}">
                <a16:creationId xmlns:a16="http://schemas.microsoft.com/office/drawing/2014/main" id="{3B8BCBBD-C6DB-4AA2-B1F6-071D7BC79973}"/>
              </a:ext>
            </a:extLst>
          </p:cNvPr>
          <p:cNvPicPr>
            <a:picLocks noChangeAspect="1"/>
          </p:cNvPicPr>
          <p:nvPr/>
        </p:nvPicPr>
        <p:blipFill>
          <a:blip r:embed="rId3"/>
          <a:stretch>
            <a:fillRect/>
          </a:stretch>
        </p:blipFill>
        <p:spPr>
          <a:xfrm rot="20758223">
            <a:off x="8601021" y="907657"/>
            <a:ext cx="3600000" cy="3600000"/>
          </a:xfrm>
          <a:prstGeom prst="rect">
            <a:avLst/>
          </a:prstGeom>
        </p:spPr>
      </p:pic>
      <p:pic>
        <p:nvPicPr>
          <p:cNvPr id="11" name="Picture 10">
            <a:extLst>
              <a:ext uri="{FF2B5EF4-FFF2-40B4-BE49-F238E27FC236}">
                <a16:creationId xmlns:a16="http://schemas.microsoft.com/office/drawing/2014/main" id="{D6DB8788-0EE9-4100-93BE-A45EF0797FB4}"/>
              </a:ext>
            </a:extLst>
          </p:cNvPr>
          <p:cNvPicPr>
            <a:picLocks noChangeAspect="1"/>
          </p:cNvPicPr>
          <p:nvPr/>
        </p:nvPicPr>
        <p:blipFill>
          <a:blip r:embed="rId4"/>
          <a:stretch>
            <a:fillRect/>
          </a:stretch>
        </p:blipFill>
        <p:spPr>
          <a:xfrm>
            <a:off x="8333160" y="3572463"/>
            <a:ext cx="3600000" cy="3600000"/>
          </a:xfrm>
          <a:prstGeom prst="rect">
            <a:avLst/>
          </a:prstGeom>
        </p:spPr>
      </p:pic>
      <p:sp>
        <p:nvSpPr>
          <p:cNvPr id="14" name="Title 2">
            <a:extLst>
              <a:ext uri="{FF2B5EF4-FFF2-40B4-BE49-F238E27FC236}">
                <a16:creationId xmlns:a16="http://schemas.microsoft.com/office/drawing/2014/main" id="{22B40677-12C7-9B4B-9691-4C73DE76FD70}"/>
              </a:ext>
            </a:extLst>
          </p:cNvPr>
          <p:cNvSpPr txBox="1">
            <a:spLocks/>
          </p:cNvSpPr>
          <p:nvPr/>
        </p:nvSpPr>
        <p:spPr>
          <a:xfrm>
            <a:off x="872164"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5" name="Rectangle 14">
            <a:extLst>
              <a:ext uri="{FF2B5EF4-FFF2-40B4-BE49-F238E27FC236}">
                <a16:creationId xmlns:a16="http://schemas.microsoft.com/office/drawing/2014/main" id="{382A5AC2-01F8-304A-9A20-DA590C1C0DE7}"/>
              </a:ext>
            </a:extLst>
          </p:cNvPr>
          <p:cNvSpPr/>
          <p:nvPr/>
        </p:nvSpPr>
        <p:spPr>
          <a:xfrm>
            <a:off x="1007965"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Doing some research on new seasonal trends to help develop our specials on the menu, or finding a local supplier we can start to work with who can offer something different to our offer in the property. </a:t>
            </a:r>
          </a:p>
        </p:txBody>
      </p:sp>
    </p:spTree>
    <p:extLst>
      <p:ext uri="{BB962C8B-B14F-4D97-AF65-F5344CB8AC3E}">
        <p14:creationId xmlns:p14="http://schemas.microsoft.com/office/powerpoint/2010/main" val="3085195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093623-CBAE-444F-B438-7EF39C6DA2BC}"/>
              </a:ext>
            </a:extLst>
          </p:cNvPr>
          <p:cNvSpPr/>
          <p:nvPr/>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14" name="Title 2">
            <a:extLst>
              <a:ext uri="{FF2B5EF4-FFF2-40B4-BE49-F238E27FC236}">
                <a16:creationId xmlns:a16="http://schemas.microsoft.com/office/drawing/2014/main" id="{22B40677-12C7-9B4B-9691-4C73DE76FD70}"/>
              </a:ext>
            </a:extLst>
          </p:cNvPr>
          <p:cNvSpPr txBox="1">
            <a:spLocks/>
          </p:cNvSpPr>
          <p:nvPr/>
        </p:nvSpPr>
        <p:spPr>
          <a:xfrm>
            <a:off x="892296"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5" name="Rectangle 14">
            <a:extLst>
              <a:ext uri="{FF2B5EF4-FFF2-40B4-BE49-F238E27FC236}">
                <a16:creationId xmlns:a16="http://schemas.microsoft.com/office/drawing/2014/main" id="{382A5AC2-01F8-304A-9A20-DA590C1C0DE7}"/>
              </a:ext>
            </a:extLst>
          </p:cNvPr>
          <p:cNvSpPr/>
          <p:nvPr/>
        </p:nvSpPr>
        <p:spPr>
          <a:xfrm>
            <a:off x="1028097"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Explaining the special things about our lovely meals and drinks when serving guests at the table, e.g. it might be a special kind of pasta we have used, or a new gin that they are trying. </a:t>
            </a:r>
          </a:p>
        </p:txBody>
      </p:sp>
      <p:sp>
        <p:nvSpPr>
          <p:cNvPr id="4" name="Title 2">
            <a:extLst>
              <a:ext uri="{FF2B5EF4-FFF2-40B4-BE49-F238E27FC236}">
                <a16:creationId xmlns:a16="http://schemas.microsoft.com/office/drawing/2014/main" id="{7EAF9006-524D-4032-A470-2E1E5E75C0CB}"/>
              </a:ext>
            </a:extLst>
          </p:cNvPr>
          <p:cNvSpPr txBox="1">
            <a:spLocks/>
          </p:cNvSpPr>
          <p:nvPr/>
        </p:nvSpPr>
        <p:spPr>
          <a:xfrm>
            <a:off x="432160" y="16332"/>
            <a:ext cx="105060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most accurate of </a:t>
            </a:r>
            <a:r>
              <a:rPr lang="en-GB" b="1" dirty="0"/>
              <a:t>craftsmanship</a:t>
            </a:r>
            <a:r>
              <a:rPr lang="en-GB" sz="3600" dirty="0"/>
              <a:t>…</a:t>
            </a:r>
            <a:endParaRPr lang="en-US" dirty="0"/>
          </a:p>
        </p:txBody>
      </p:sp>
      <p:pic>
        <p:nvPicPr>
          <p:cNvPr id="5" name="Picture 4">
            <a:extLst>
              <a:ext uri="{FF2B5EF4-FFF2-40B4-BE49-F238E27FC236}">
                <a16:creationId xmlns:a16="http://schemas.microsoft.com/office/drawing/2014/main" id="{8280CD37-A05D-397D-2DDD-54A3423883EB}"/>
              </a:ext>
            </a:extLst>
          </p:cNvPr>
          <p:cNvPicPr>
            <a:picLocks noChangeAspect="1"/>
          </p:cNvPicPr>
          <p:nvPr/>
        </p:nvPicPr>
        <p:blipFill>
          <a:blip r:embed="rId3"/>
          <a:stretch>
            <a:fillRect/>
          </a:stretch>
        </p:blipFill>
        <p:spPr>
          <a:xfrm>
            <a:off x="8836683" y="3729340"/>
            <a:ext cx="3600000" cy="3600000"/>
          </a:xfrm>
          <a:prstGeom prst="rect">
            <a:avLst/>
          </a:prstGeom>
        </p:spPr>
      </p:pic>
      <p:pic>
        <p:nvPicPr>
          <p:cNvPr id="6" name="Picture 5">
            <a:extLst>
              <a:ext uri="{FF2B5EF4-FFF2-40B4-BE49-F238E27FC236}">
                <a16:creationId xmlns:a16="http://schemas.microsoft.com/office/drawing/2014/main" id="{C373CA78-25A0-3635-0F61-5392DF30717C}"/>
              </a:ext>
            </a:extLst>
          </p:cNvPr>
          <p:cNvPicPr>
            <a:picLocks noChangeAspect="1"/>
          </p:cNvPicPr>
          <p:nvPr/>
        </p:nvPicPr>
        <p:blipFill>
          <a:blip r:embed="rId4"/>
          <a:stretch>
            <a:fillRect/>
          </a:stretch>
        </p:blipFill>
        <p:spPr>
          <a:xfrm rot="20713665">
            <a:off x="8537243" y="1128867"/>
            <a:ext cx="3600000" cy="3600000"/>
          </a:xfrm>
          <a:prstGeom prst="rect">
            <a:avLst/>
          </a:prstGeom>
        </p:spPr>
      </p:pic>
      <p:sp>
        <p:nvSpPr>
          <p:cNvPr id="7" name="Subtitle 1">
            <a:extLst>
              <a:ext uri="{FF2B5EF4-FFF2-40B4-BE49-F238E27FC236}">
                <a16:creationId xmlns:a16="http://schemas.microsoft.com/office/drawing/2014/main" id="{E6BB80A5-B700-691E-BF4E-CF72E1250498}"/>
              </a:ext>
            </a:extLst>
          </p:cNvPr>
          <p:cNvSpPr txBox="1">
            <a:spLocks/>
          </p:cNvSpPr>
          <p:nvPr/>
        </p:nvSpPr>
        <p:spPr>
          <a:xfrm>
            <a:off x="892296" y="1817688"/>
            <a:ext cx="7245482" cy="215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bring skill and expertise to everything we do and will not compromise.</a:t>
            </a:r>
          </a:p>
          <a:p>
            <a:pPr marL="342900" indent="-342900"/>
            <a:r>
              <a:rPr lang="en-GB" sz="2000" dirty="0">
                <a:latin typeface="GillSans-Light"/>
              </a:rPr>
              <a:t>We deliver this by taking pride in our work, growing our talent and respecting our heritage </a:t>
            </a:r>
          </a:p>
          <a:p>
            <a:pPr marL="342900" indent="-342900"/>
            <a:r>
              <a:rPr lang="en-GB" sz="2000" dirty="0">
                <a:latin typeface="GillSans-Light"/>
              </a:rPr>
              <a:t>Our eye for detail and tenacity helps drive excellence and build trust in our brand </a:t>
            </a:r>
          </a:p>
          <a:p>
            <a:pPr marL="342900" indent="-342900"/>
            <a:endParaRPr lang="en-GB" sz="2000" dirty="0">
              <a:latin typeface="GillSans-Light"/>
            </a:endParaRPr>
          </a:p>
        </p:txBody>
      </p:sp>
    </p:spTree>
    <p:extLst>
      <p:ext uri="{BB962C8B-B14F-4D97-AF65-F5344CB8AC3E}">
        <p14:creationId xmlns:p14="http://schemas.microsoft.com/office/powerpoint/2010/main" val="111151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7B4C39-E017-1747-8F2A-06D3DC7E1BFC}"/>
              </a:ext>
            </a:extLst>
          </p:cNvPr>
          <p:cNvSpPr>
            <a:spLocks noGrp="1"/>
          </p:cNvSpPr>
          <p:nvPr>
            <p:ph type="subTitle" idx="4294967295"/>
          </p:nvPr>
        </p:nvSpPr>
        <p:spPr>
          <a:xfrm>
            <a:off x="498147" y="1526114"/>
            <a:ext cx="7708057" cy="2378075"/>
          </a:xfrm>
        </p:spPr>
        <p:txBody>
          <a:bodyPr>
            <a:normAutofit/>
          </a:bodyPr>
          <a:lstStyle/>
          <a:p>
            <a:pPr marL="342900" indent="-342900">
              <a:buFont typeface="Arial" panose="020B0604020202020204" pitchFamily="34" charset="0"/>
              <a:buChar char="•"/>
            </a:pPr>
            <a:r>
              <a:rPr lang="en-GB" sz="2000" dirty="0">
                <a:latin typeface="GillSans-Light"/>
              </a:rPr>
              <a:t>We endeavour to provide the warmest of welcomes and exceptional customer service, going the extra mile to create a unique experience </a:t>
            </a:r>
          </a:p>
          <a:p>
            <a:pPr marL="342900" indent="-342900">
              <a:buFont typeface="Arial" panose="020B0604020202020204" pitchFamily="34" charset="0"/>
              <a:buChar char="•"/>
            </a:pPr>
            <a:r>
              <a:rPr lang="en-GB" sz="2000" dirty="0">
                <a:latin typeface="GillSans-Light"/>
              </a:rPr>
              <a:t>We do this be appreciating every customer is different, anticipating needs and exceeding expectations</a:t>
            </a:r>
          </a:p>
          <a:p>
            <a:pPr marL="342900" indent="-342900">
              <a:buFont typeface="Arial" panose="020B0604020202020204" pitchFamily="34" charset="0"/>
              <a:buChar char="•"/>
            </a:pPr>
            <a:r>
              <a:rPr lang="en-GB" sz="2000" dirty="0">
                <a:latin typeface="GillSans-Light"/>
              </a:rPr>
              <a:t>Our service is honest and genuine, packed full of personality and delivered with a smile </a:t>
            </a:r>
          </a:p>
          <a:p>
            <a:pPr marL="342900" indent="-342900">
              <a:buFont typeface="Arial" panose="020B0604020202020204" pitchFamily="34" charset="0"/>
              <a:buChar char="•"/>
            </a:pPr>
            <a:endParaRPr lang="en-GB" sz="2000" dirty="0"/>
          </a:p>
        </p:txBody>
      </p:sp>
      <p:sp>
        <p:nvSpPr>
          <p:cNvPr id="3" name="Title 2">
            <a:extLst>
              <a:ext uri="{FF2B5EF4-FFF2-40B4-BE49-F238E27FC236}">
                <a16:creationId xmlns:a16="http://schemas.microsoft.com/office/drawing/2014/main" id="{7ACD44BB-1292-E346-B03B-A728EFA920C9}"/>
              </a:ext>
            </a:extLst>
          </p:cNvPr>
          <p:cNvSpPr>
            <a:spLocks noGrp="1"/>
          </p:cNvSpPr>
          <p:nvPr>
            <p:ph type="title" idx="4294967295"/>
          </p:nvPr>
        </p:nvSpPr>
        <p:spPr>
          <a:xfrm>
            <a:off x="498147" y="25759"/>
            <a:ext cx="10506075" cy="1325563"/>
          </a:xfrm>
        </p:spPr>
        <p:txBody>
          <a:bodyPr/>
          <a:lstStyle/>
          <a:p>
            <a:r>
              <a:rPr lang="en-GB" dirty="0"/>
              <a:t>Lots of </a:t>
            </a:r>
            <a:r>
              <a:rPr lang="en-GB" b="1" dirty="0"/>
              <a:t>warm hospitality</a:t>
            </a:r>
            <a:r>
              <a:rPr lang="en-GB" sz="3600" dirty="0"/>
              <a:t>…</a:t>
            </a:r>
            <a:endParaRPr lang="en-US" dirty="0"/>
          </a:p>
        </p:txBody>
      </p:sp>
      <p:sp>
        <p:nvSpPr>
          <p:cNvPr id="8" name="Rectangle 7">
            <a:extLst>
              <a:ext uri="{FF2B5EF4-FFF2-40B4-BE49-F238E27FC236}">
                <a16:creationId xmlns:a16="http://schemas.microsoft.com/office/drawing/2014/main" id="{80093623-CBAE-444F-B438-7EF39C6DA2BC}"/>
              </a:ext>
            </a:extLst>
          </p:cNvPr>
          <p:cNvSpPr/>
          <p:nvPr/>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pic>
        <p:nvPicPr>
          <p:cNvPr id="14" name="Picture 13">
            <a:extLst>
              <a:ext uri="{FF2B5EF4-FFF2-40B4-BE49-F238E27FC236}">
                <a16:creationId xmlns:a16="http://schemas.microsoft.com/office/drawing/2014/main" id="{DF7F5FFE-6967-4978-A410-BC4B0F74ADE7}"/>
              </a:ext>
            </a:extLst>
          </p:cNvPr>
          <p:cNvPicPr>
            <a:picLocks noChangeAspect="1"/>
          </p:cNvPicPr>
          <p:nvPr/>
        </p:nvPicPr>
        <p:blipFill>
          <a:blip r:embed="rId3"/>
          <a:stretch>
            <a:fillRect/>
          </a:stretch>
        </p:blipFill>
        <p:spPr>
          <a:xfrm rot="20604037">
            <a:off x="8904093" y="1200258"/>
            <a:ext cx="3600000" cy="3600000"/>
          </a:xfrm>
          <a:prstGeom prst="rect">
            <a:avLst/>
          </a:prstGeom>
        </p:spPr>
      </p:pic>
      <p:pic>
        <p:nvPicPr>
          <p:cNvPr id="13" name="Picture 12">
            <a:extLst>
              <a:ext uri="{FF2B5EF4-FFF2-40B4-BE49-F238E27FC236}">
                <a16:creationId xmlns:a16="http://schemas.microsoft.com/office/drawing/2014/main" id="{E619466D-DCFC-423E-80AF-9AAF81324CC7}"/>
              </a:ext>
            </a:extLst>
          </p:cNvPr>
          <p:cNvPicPr>
            <a:picLocks noChangeAspect="1"/>
          </p:cNvPicPr>
          <p:nvPr/>
        </p:nvPicPr>
        <p:blipFill>
          <a:blip r:embed="rId4"/>
          <a:stretch>
            <a:fillRect/>
          </a:stretch>
        </p:blipFill>
        <p:spPr>
          <a:xfrm>
            <a:off x="8206204" y="3719781"/>
            <a:ext cx="3600000" cy="3600000"/>
          </a:xfrm>
          <a:prstGeom prst="rect">
            <a:avLst/>
          </a:prstGeom>
        </p:spPr>
      </p:pic>
      <p:sp>
        <p:nvSpPr>
          <p:cNvPr id="9" name="Title 2">
            <a:extLst>
              <a:ext uri="{FF2B5EF4-FFF2-40B4-BE49-F238E27FC236}">
                <a16:creationId xmlns:a16="http://schemas.microsoft.com/office/drawing/2014/main" id="{E0439B16-1C50-8544-B14F-3469DC437F33}"/>
              </a:ext>
            </a:extLst>
          </p:cNvPr>
          <p:cNvSpPr txBox="1">
            <a:spLocks/>
          </p:cNvSpPr>
          <p:nvPr/>
        </p:nvSpPr>
        <p:spPr>
          <a:xfrm>
            <a:off x="863703" y="4078981"/>
            <a:ext cx="6436260" cy="1518918"/>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0" name="Rectangle 9">
            <a:extLst>
              <a:ext uri="{FF2B5EF4-FFF2-40B4-BE49-F238E27FC236}">
                <a16:creationId xmlns:a16="http://schemas.microsoft.com/office/drawing/2014/main" id="{92BE39D8-40D9-4D40-A1A9-A69B95514DB1}"/>
              </a:ext>
            </a:extLst>
          </p:cNvPr>
          <p:cNvSpPr/>
          <p:nvPr/>
        </p:nvSpPr>
        <p:spPr>
          <a:xfrm>
            <a:off x="979372" y="4176720"/>
            <a:ext cx="6381964" cy="1323439"/>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Always using eye contact and saying hello and good bye, asking guests what they liked about their meal, HK offering them a huge smile in the corridor and making eye contact as they leave their room for a day out, telling them to have a fantastic day! </a:t>
            </a:r>
          </a:p>
        </p:txBody>
      </p:sp>
    </p:spTree>
    <p:extLst>
      <p:ext uri="{BB962C8B-B14F-4D97-AF65-F5344CB8AC3E}">
        <p14:creationId xmlns:p14="http://schemas.microsoft.com/office/powerpoint/2010/main" val="3495536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12197E-702D-8814-FFD1-ECC9C282ED94}"/>
              </a:ext>
            </a:extLst>
          </p:cNvPr>
          <p:cNvSpPr txBox="1"/>
          <p:nvPr/>
        </p:nvSpPr>
        <p:spPr>
          <a:xfrm>
            <a:off x="1846586" y="2378136"/>
            <a:ext cx="8498828" cy="1200329"/>
          </a:xfrm>
          <a:prstGeom prst="rect">
            <a:avLst/>
          </a:prstGeom>
          <a:noFill/>
        </p:spPr>
        <p:txBody>
          <a:bodyPr wrap="square" rtlCol="0">
            <a:spAutoFit/>
          </a:bodyPr>
          <a:lstStyle/>
          <a:p>
            <a:pPr algn="ctr"/>
            <a:r>
              <a:rPr lang="en-US" sz="7200" dirty="0">
                <a:solidFill>
                  <a:srgbClr val="F7F2EB"/>
                </a:solidFill>
                <a:latin typeface="Tangier Light" panose="02000607090000020003" pitchFamily="2" charset="77"/>
              </a:rPr>
              <a:t>W	elcome to Daniel Thwaites</a:t>
            </a:r>
          </a:p>
        </p:txBody>
      </p:sp>
    </p:spTree>
    <p:extLst>
      <p:ext uri="{BB962C8B-B14F-4D97-AF65-F5344CB8AC3E}">
        <p14:creationId xmlns:p14="http://schemas.microsoft.com/office/powerpoint/2010/main" val="397761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40B2E-07CD-272C-060F-2694113E3149}"/>
              </a:ext>
            </a:extLst>
          </p:cNvPr>
          <p:cNvSpPr>
            <a:spLocks noGrp="1"/>
          </p:cNvSpPr>
          <p:nvPr>
            <p:ph type="title"/>
          </p:nvPr>
        </p:nvSpPr>
        <p:spPr>
          <a:xfrm>
            <a:off x="346869" y="187844"/>
            <a:ext cx="10515600" cy="1325563"/>
          </a:xfrm>
        </p:spPr>
        <p:txBody>
          <a:bodyPr vert="horz" lIns="91440" tIns="45720" rIns="91440" bIns="45720" rtlCol="0" anchor="ctr">
            <a:normAutofit/>
          </a:bodyPr>
          <a:lstStyle/>
          <a:p>
            <a:r>
              <a:rPr lang="en-US" b="1" kern="1200" dirty="0">
                <a:latin typeface="+mj-lt"/>
                <a:ea typeface="+mj-ea"/>
                <a:cs typeface="+mj-cs"/>
              </a:rPr>
              <a:t>We want our team members to have amazing experiences…</a:t>
            </a:r>
          </a:p>
        </p:txBody>
      </p:sp>
      <p:pic>
        <p:nvPicPr>
          <p:cNvPr id="6" name="Picture 5">
            <a:extLst>
              <a:ext uri="{FF2B5EF4-FFF2-40B4-BE49-F238E27FC236}">
                <a16:creationId xmlns:a16="http://schemas.microsoft.com/office/drawing/2014/main" id="{EC744379-BC0C-4FCE-A9D6-DE626A9DD855}"/>
              </a:ext>
            </a:extLst>
          </p:cNvPr>
          <p:cNvPicPr>
            <a:picLocks noChangeAspect="1"/>
          </p:cNvPicPr>
          <p:nvPr/>
        </p:nvPicPr>
        <p:blipFill>
          <a:blip r:embed="rId3"/>
          <a:stretch>
            <a:fillRect/>
          </a:stretch>
        </p:blipFill>
        <p:spPr>
          <a:xfrm>
            <a:off x="618849" y="1513407"/>
            <a:ext cx="4351338" cy="4351338"/>
          </a:xfrm>
          <a:prstGeom prst="rect">
            <a:avLst/>
          </a:prstGeom>
          <a:noFill/>
        </p:spPr>
      </p:pic>
      <p:sp>
        <p:nvSpPr>
          <p:cNvPr id="8" name="TextBox 7">
            <a:extLst>
              <a:ext uri="{FF2B5EF4-FFF2-40B4-BE49-F238E27FC236}">
                <a16:creationId xmlns:a16="http://schemas.microsoft.com/office/drawing/2014/main" id="{C9D0A6A2-1DC9-714C-A0C4-EFD59C7C9FB0}"/>
              </a:ext>
            </a:extLst>
          </p:cNvPr>
          <p:cNvSpPr txBox="1"/>
          <p:nvPr/>
        </p:nvSpPr>
        <p:spPr>
          <a:xfrm>
            <a:off x="5747658" y="1713658"/>
            <a:ext cx="5825493" cy="4351338"/>
          </a:xfrm>
          <a:prstGeom prst="rect">
            <a:avLst/>
          </a:prstGeom>
        </p:spPr>
        <p:txBody>
          <a:bodyPr vert="horz" lIns="91440" tIns="45720" rIns="91440" bIns="45720" rtlCol="0">
            <a:normAutofit/>
          </a:bodyPr>
          <a:lstStyle/>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t>
            </a:r>
            <a:r>
              <a:rPr kumimoji="0" lang="en-US" sz="2000" b="1" u="none" strike="noStrike" cap="none" spc="0" normalizeH="0" baseline="0" noProof="0" dirty="0">
                <a:ln>
                  <a:noFill/>
                </a:ln>
                <a:effectLst/>
                <a:uLnTx/>
                <a:uFillTx/>
                <a:latin typeface="GillSans-Light"/>
              </a:rPr>
              <a:t>WELCOME</a:t>
            </a:r>
            <a:r>
              <a:rPr kumimoji="0" lang="en-US" sz="2000" b="1" i="1" u="none" strike="noStrike" cap="none" spc="0" normalizeH="0" baseline="0" noProof="0" dirty="0">
                <a:ln>
                  <a:noFill/>
                </a:ln>
                <a:effectLst/>
                <a:uLnTx/>
                <a:uFillTx/>
                <a:latin typeface="GillSans-Light"/>
              </a:rPr>
              <a:t> </a:t>
            </a:r>
            <a:r>
              <a:rPr kumimoji="0" lang="en-US" sz="2000" b="0" i="0" u="none" strike="noStrike" cap="none" spc="0" normalizeH="0" baseline="0" noProof="0" dirty="0">
                <a:ln>
                  <a:noFill/>
                </a:ln>
                <a:effectLst/>
                <a:uLnTx/>
                <a:uFillTx/>
                <a:latin typeface="GillSans-Light"/>
              </a:rPr>
              <a:t>you into our business</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enable you to continue </a:t>
            </a:r>
            <a:r>
              <a:rPr kumimoji="0" lang="en-US" sz="2000" b="1" u="none" strike="noStrike" cap="none" spc="0" normalizeH="0" baseline="0" noProof="0" dirty="0">
                <a:ln>
                  <a:noFill/>
                </a:ln>
                <a:effectLst/>
                <a:uLnTx/>
                <a:uFillTx/>
                <a:latin typeface="GillSans-Light"/>
              </a:rPr>
              <a:t>LEARNING </a:t>
            </a:r>
            <a:endParaRPr kumimoji="0" lang="en-US" sz="2000" b="0" u="none" strike="noStrike" cap="none" spc="0" normalizeH="0" baseline="0" noProof="0" dirty="0">
              <a:ln>
                <a:noFill/>
              </a:ln>
              <a:effectLst/>
              <a:uLnTx/>
              <a:uFillTx/>
              <a:latin typeface="GillSans-Light"/>
            </a:endParaRP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ask you to </a:t>
            </a:r>
            <a:r>
              <a:rPr kumimoji="0" lang="en-US" sz="2000" b="1" u="none" strike="noStrike" cap="none" spc="0" normalizeH="0" baseline="0" noProof="0" dirty="0">
                <a:ln>
                  <a:noFill/>
                </a:ln>
                <a:effectLst/>
                <a:uLnTx/>
                <a:uFillTx/>
                <a:latin typeface="GillSans-Light"/>
              </a:rPr>
              <a:t>CONTRIBUTE</a:t>
            </a:r>
            <a:r>
              <a:rPr kumimoji="0" lang="en-US" sz="2000" b="0" i="0" u="none" strike="noStrike" cap="none" spc="0" normalizeH="0" baseline="0" noProof="0" dirty="0">
                <a:ln>
                  <a:noFill/>
                </a:ln>
                <a:effectLst/>
                <a:uLnTx/>
                <a:uFillTx/>
                <a:latin typeface="GillSans-Light"/>
              </a:rPr>
              <a:t> everyday in your role</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t>
            </a:r>
            <a:r>
              <a:rPr kumimoji="0" lang="en-US" sz="2000" b="1" u="none" strike="noStrike" cap="none" spc="0" normalizeH="0" baseline="0" noProof="0" dirty="0">
                <a:ln>
                  <a:noFill/>
                </a:ln>
                <a:effectLst/>
                <a:uLnTx/>
                <a:uFillTx/>
                <a:latin typeface="GillSans-Light"/>
              </a:rPr>
              <a:t>REWARD</a:t>
            </a:r>
            <a:r>
              <a:rPr kumimoji="0" lang="en-US" sz="2000" b="1" i="1" u="none" strike="noStrike" cap="none" spc="0" normalizeH="0" baseline="0" noProof="0" dirty="0">
                <a:ln>
                  <a:noFill/>
                </a:ln>
                <a:effectLst/>
                <a:uLnTx/>
                <a:uFillTx/>
                <a:latin typeface="GillSans-Light"/>
              </a:rPr>
              <a:t> </a:t>
            </a:r>
            <a:r>
              <a:rPr kumimoji="0" lang="en-US" sz="2000" b="0" i="0" u="none" strike="noStrike" cap="none" spc="0" normalizeH="0" baseline="0" noProof="0" dirty="0">
                <a:ln>
                  <a:noFill/>
                </a:ln>
                <a:effectLst/>
                <a:uLnTx/>
                <a:uFillTx/>
                <a:latin typeface="GillSans-Light"/>
              </a:rPr>
              <a:t>you for doing a great job</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Together, </a:t>
            </a:r>
            <a:r>
              <a:rPr kumimoji="0" lang="en-US" sz="2000" b="1" u="none" strike="noStrike" cap="none" spc="0" normalizeH="0" baseline="0" noProof="0" dirty="0">
                <a:ln>
                  <a:noFill/>
                </a:ln>
                <a:effectLst/>
                <a:uLnTx/>
                <a:uFillTx/>
                <a:latin typeface="GillSans-Light"/>
              </a:rPr>
              <a:t>WE ARE DANIEL THWAITES </a:t>
            </a:r>
            <a:r>
              <a:rPr kumimoji="0" lang="en-US" sz="2000" b="0" i="0" u="none" strike="noStrike" cap="none" spc="0" normalizeH="0" baseline="0" noProof="0" dirty="0">
                <a:ln>
                  <a:noFill/>
                </a:ln>
                <a:effectLst/>
                <a:uLnTx/>
                <a:uFillTx/>
                <a:latin typeface="GillSans-Light"/>
              </a:rPr>
              <a:t>and welcome to our family!</a:t>
            </a:r>
          </a:p>
        </p:txBody>
      </p:sp>
    </p:spTree>
    <p:extLst>
      <p:ext uri="{BB962C8B-B14F-4D97-AF65-F5344CB8AC3E}">
        <p14:creationId xmlns:p14="http://schemas.microsoft.com/office/powerpoint/2010/main" val="817940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331" y="1825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latin typeface="+mj-lt"/>
                <a:ea typeface="+mj-ea"/>
                <a:cs typeface="+mj-cs"/>
              </a:rPr>
              <a:t>Sickness and Absence procedure </a:t>
            </a:r>
          </a:p>
        </p:txBody>
      </p:sp>
      <p:sp>
        <p:nvSpPr>
          <p:cNvPr id="3" name="TextBox 2"/>
          <p:cNvSpPr txBox="1"/>
          <p:nvPr/>
        </p:nvSpPr>
        <p:spPr>
          <a:xfrm>
            <a:off x="838199" y="1825625"/>
            <a:ext cx="10607211" cy="4351338"/>
          </a:xfrm>
          <a:prstGeom prst="rect">
            <a:avLst/>
          </a:prstGeom>
        </p:spPr>
        <p:txBody>
          <a:bodyPr vert="horz" lIns="91440" tIns="45720" rIns="91440" bIns="45720" rtlCol="0">
            <a:normAutofit/>
          </a:bodyPr>
          <a:lstStyle/>
          <a:p>
            <a:pPr>
              <a:lnSpc>
                <a:spcPct val="90000"/>
              </a:lnSpc>
              <a:spcAft>
                <a:spcPts val="600"/>
              </a:spcAft>
            </a:pPr>
            <a:r>
              <a:rPr lang="en-US" sz="1600" dirty="0">
                <a:latin typeface="GillSans-Light"/>
              </a:rPr>
              <a:t>If you are unwell and/or unable to attend work. The following procedure must be followed :-</a:t>
            </a:r>
          </a:p>
          <a:p>
            <a:pPr indent="-228600">
              <a:lnSpc>
                <a:spcPct val="90000"/>
              </a:lnSpc>
              <a:spcAft>
                <a:spcPts val="600"/>
              </a:spcAft>
              <a:buFont typeface="Arial" panose="020B0604020202020204" pitchFamily="34" charset="0"/>
              <a:buChar char="•"/>
            </a:pPr>
            <a:endParaRPr lang="en-US" sz="1600" dirty="0">
              <a:latin typeface="GillSans-Light"/>
            </a:endParaRPr>
          </a:p>
          <a:p>
            <a:pPr marL="380990" indent="-228600">
              <a:lnSpc>
                <a:spcPct val="90000"/>
              </a:lnSpc>
              <a:spcAft>
                <a:spcPts val="600"/>
              </a:spcAft>
              <a:buFont typeface="Arial" panose="020B0604020202020204" pitchFamily="34" charset="0"/>
              <a:buChar char="•"/>
            </a:pPr>
            <a:r>
              <a:rPr lang="en-US" sz="1600" dirty="0">
                <a:latin typeface="GillSans-Light"/>
              </a:rPr>
              <a:t>Call the manager on duty</a:t>
            </a:r>
          </a:p>
          <a:p>
            <a:pPr marL="380990" indent="-228600">
              <a:lnSpc>
                <a:spcPct val="90000"/>
              </a:lnSpc>
              <a:spcAft>
                <a:spcPts val="600"/>
              </a:spcAft>
              <a:buFont typeface="Arial" panose="020B0604020202020204" pitchFamily="34" charset="0"/>
              <a:buChar char="•"/>
            </a:pPr>
            <a:r>
              <a:rPr lang="en-US" sz="1600" dirty="0">
                <a:latin typeface="GillSans-Light"/>
              </a:rPr>
              <a:t>This call should be made no later than 1  hours before your shift is due to start </a:t>
            </a:r>
          </a:p>
          <a:p>
            <a:pPr marL="380990" indent="-228600">
              <a:lnSpc>
                <a:spcPct val="90000"/>
              </a:lnSpc>
              <a:spcAft>
                <a:spcPts val="600"/>
              </a:spcAft>
              <a:buFont typeface="Arial" panose="020B0604020202020204" pitchFamily="34" charset="0"/>
              <a:buChar char="•"/>
            </a:pPr>
            <a:r>
              <a:rPr lang="en-US" sz="1600" dirty="0">
                <a:latin typeface="GillSans-Light"/>
              </a:rPr>
              <a:t>Calls must be made for each day that is required off (unless you are covered by a GP fit note)</a:t>
            </a:r>
          </a:p>
          <a:p>
            <a:pPr marL="380990" indent="-228600">
              <a:lnSpc>
                <a:spcPct val="90000"/>
              </a:lnSpc>
              <a:spcAft>
                <a:spcPts val="600"/>
              </a:spcAft>
              <a:buFont typeface="Arial" panose="020B0604020202020204" pitchFamily="34" charset="0"/>
              <a:buChar char="•"/>
            </a:pPr>
            <a:r>
              <a:rPr lang="en-US" sz="1600" dirty="0">
                <a:latin typeface="GillSans-Light"/>
              </a:rPr>
              <a:t>After 7 days of absence, you must supply a GP fit note for any further days of absence </a:t>
            </a:r>
          </a:p>
          <a:p>
            <a:pPr marL="380990" indent="-228600">
              <a:lnSpc>
                <a:spcPct val="90000"/>
              </a:lnSpc>
              <a:spcAft>
                <a:spcPts val="600"/>
              </a:spcAft>
              <a:buFont typeface="Arial" panose="020B0604020202020204" pitchFamily="34" charset="0"/>
              <a:buChar char="•"/>
            </a:pPr>
            <a:r>
              <a:rPr lang="en-US" sz="1600" dirty="0">
                <a:latin typeface="GillSans-Light"/>
              </a:rPr>
              <a:t>On your return to work you will be required to complete a self certification form (for absences up to 7 days) </a:t>
            </a:r>
          </a:p>
          <a:p>
            <a:pPr marL="380990" indent="-228600">
              <a:lnSpc>
                <a:spcPct val="90000"/>
              </a:lnSpc>
              <a:spcAft>
                <a:spcPts val="600"/>
              </a:spcAft>
              <a:buFont typeface="Arial" panose="020B0604020202020204" pitchFamily="34" charset="0"/>
              <a:buChar char="•"/>
            </a:pPr>
            <a:r>
              <a:rPr lang="en-US" sz="1600" dirty="0">
                <a:latin typeface="GillSans-Light"/>
              </a:rPr>
              <a:t>You will also be required to attend a Return to work meeting with your manager when you return </a:t>
            </a:r>
          </a:p>
          <a:p>
            <a:pPr marL="380990" indent="-228600">
              <a:lnSpc>
                <a:spcPct val="90000"/>
              </a:lnSpc>
              <a:spcAft>
                <a:spcPts val="600"/>
              </a:spcAft>
              <a:buFont typeface="Arial" panose="020B0604020202020204" pitchFamily="34" charset="0"/>
              <a:buChar char="•"/>
            </a:pPr>
            <a:r>
              <a:rPr lang="en-US" sz="1600" dirty="0">
                <a:latin typeface="GillSans-Light"/>
              </a:rPr>
              <a:t>Variable workers : no obligation to offer work or for worker to accept, however where work is declined over 3+ occasions or worker becomes inactive they will be removed from the database.  </a:t>
            </a:r>
          </a:p>
          <a:p>
            <a:pPr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134012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102E8EB-80E6-BDB2-0A6B-862136652068}"/>
              </a:ext>
            </a:extLst>
          </p:cNvPr>
          <p:cNvSpPr>
            <a:spLocks noGrp="1"/>
          </p:cNvSpPr>
          <p:nvPr>
            <p:ph type="title"/>
          </p:nvPr>
        </p:nvSpPr>
        <p:spPr>
          <a:xfrm>
            <a:off x="650484" y="0"/>
            <a:ext cx="10515600" cy="1325563"/>
          </a:xfrm>
        </p:spPr>
        <p:txBody>
          <a:bodyPr/>
          <a:lstStyle/>
          <a:p>
            <a:r>
              <a:rPr lang="en-GB" sz="4400" b="1" dirty="0"/>
              <a:t>Company Benefits</a:t>
            </a:r>
          </a:p>
        </p:txBody>
      </p:sp>
      <p:pic>
        <p:nvPicPr>
          <p:cNvPr id="1026" name="Picture 1">
            <a:extLst>
              <a:ext uri="{FF2B5EF4-FFF2-40B4-BE49-F238E27FC236}">
                <a16:creationId xmlns:a16="http://schemas.microsoft.com/office/drawing/2014/main" id="{BB6262F4-9BCC-EAAC-1A15-EB602B630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55"/>
          <a:stretch/>
        </p:blipFill>
        <p:spPr bwMode="auto">
          <a:xfrm>
            <a:off x="650484" y="1032438"/>
            <a:ext cx="4814213"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C15E6E76-A32B-0ED1-3990-7D03214AF0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
          <a:stretch/>
        </p:blipFill>
        <p:spPr bwMode="auto">
          <a:xfrm>
            <a:off x="6209211" y="1093398"/>
            <a:ext cx="5326919"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194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44F337F3-68F2-6580-25C3-C48BD30C42C1}"/>
              </a:ext>
            </a:extLst>
          </p:cNvPr>
          <p:cNvGraphicFramePr/>
          <p:nvPr>
            <p:extLst>
              <p:ext uri="{D42A27DB-BD31-4B8C-83A1-F6EECF244321}">
                <p14:modId xmlns:p14="http://schemas.microsoft.com/office/powerpoint/2010/main" val="735021918"/>
              </p:ext>
            </p:extLst>
          </p:nvPr>
        </p:nvGraphicFramePr>
        <p:xfrm>
          <a:off x="1778881" y="3052603"/>
          <a:ext cx="7826918" cy="2407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A698F7C7-B251-4D63-BC7D-CB8EE52DF9E1}"/>
              </a:ext>
            </a:extLst>
          </p:cNvPr>
          <p:cNvSpPr txBox="1"/>
          <p:nvPr/>
        </p:nvSpPr>
        <p:spPr>
          <a:xfrm>
            <a:off x="427146" y="-56601"/>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Company Benefits Continued…</a:t>
            </a:r>
            <a:r>
              <a:rPr lang="en-US" sz="4400" b="1" kern="1200" dirty="0">
                <a:latin typeface="+mj-lt"/>
                <a:ea typeface="+mj-ea"/>
                <a:cs typeface="+mj-cs"/>
              </a:rPr>
              <a:t> </a:t>
            </a:r>
          </a:p>
        </p:txBody>
      </p:sp>
      <p:pic>
        <p:nvPicPr>
          <p:cNvPr id="30" name="Picture 29" descr="A group of people sitting at a table with drinks&#10;&#10;Description automatically generated with medium confidence">
            <a:extLst>
              <a:ext uri="{FF2B5EF4-FFF2-40B4-BE49-F238E27FC236}">
                <a16:creationId xmlns:a16="http://schemas.microsoft.com/office/drawing/2014/main" id="{419112FB-F775-F023-CDB4-169539499B7E}"/>
              </a:ext>
            </a:extLst>
          </p:cNvPr>
          <p:cNvPicPr>
            <a:picLocks noChangeAspect="1"/>
          </p:cNvPicPr>
          <p:nvPr/>
        </p:nvPicPr>
        <p:blipFill rotWithShape="1">
          <a:blip r:embed="rId8"/>
          <a:srcRect l="29783"/>
          <a:stretch/>
        </p:blipFill>
        <p:spPr>
          <a:xfrm>
            <a:off x="9605799" y="4637182"/>
            <a:ext cx="2143063" cy="2031777"/>
          </a:xfrm>
          <a:prstGeom prst="ellipse">
            <a:avLst/>
          </a:prstGeom>
          <a:ln>
            <a:noFill/>
          </a:ln>
          <a:effectLst>
            <a:softEdge rad="112500"/>
          </a:effectLst>
        </p:spPr>
      </p:pic>
      <p:sp>
        <p:nvSpPr>
          <p:cNvPr id="3" name="Flowchart: Connector 2">
            <a:extLst>
              <a:ext uri="{FF2B5EF4-FFF2-40B4-BE49-F238E27FC236}">
                <a16:creationId xmlns:a16="http://schemas.microsoft.com/office/drawing/2014/main" id="{11F440BA-1BEB-CB43-A088-459FC57E34E5}"/>
              </a:ext>
            </a:extLst>
          </p:cNvPr>
          <p:cNvSpPr/>
          <p:nvPr/>
        </p:nvSpPr>
        <p:spPr>
          <a:xfrm>
            <a:off x="7826806" y="3970368"/>
            <a:ext cx="1520844" cy="1489615"/>
          </a:xfrm>
          <a:prstGeom prst="flowChartConnector">
            <a:avLst/>
          </a:prstGeom>
          <a:solidFill>
            <a:srgbClr val="BA0C2F"/>
          </a:solidFill>
          <a:ln>
            <a:solidFill>
              <a:srgbClr val="3C3C3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GillSans-Light"/>
            </a:endParaRPr>
          </a:p>
        </p:txBody>
      </p:sp>
      <p:sp>
        <p:nvSpPr>
          <p:cNvPr id="4" name="TextBox 3">
            <a:extLst>
              <a:ext uri="{FF2B5EF4-FFF2-40B4-BE49-F238E27FC236}">
                <a16:creationId xmlns:a16="http://schemas.microsoft.com/office/drawing/2014/main" id="{FDB3C10C-D264-22BE-216A-A25AF11AD8D2}"/>
              </a:ext>
            </a:extLst>
          </p:cNvPr>
          <p:cNvSpPr txBox="1"/>
          <p:nvPr/>
        </p:nvSpPr>
        <p:spPr>
          <a:xfrm>
            <a:off x="8220478" y="4422002"/>
            <a:ext cx="919798" cy="584775"/>
          </a:xfrm>
          <a:prstGeom prst="rect">
            <a:avLst/>
          </a:prstGeom>
          <a:noFill/>
        </p:spPr>
        <p:txBody>
          <a:bodyPr wrap="square" rtlCol="0">
            <a:spAutoFit/>
          </a:bodyPr>
          <a:lstStyle/>
          <a:p>
            <a:r>
              <a:rPr lang="en-GB" sz="1600" b="1" dirty="0">
                <a:solidFill>
                  <a:schemeClr val="bg1"/>
                </a:solidFill>
                <a:latin typeface="Gill Sans Nova Light" panose="020B0302020104020203" pitchFamily="34" charset="0"/>
              </a:rPr>
              <a:t>Service Awards</a:t>
            </a:r>
          </a:p>
        </p:txBody>
      </p:sp>
      <p:sp>
        <p:nvSpPr>
          <p:cNvPr id="5" name="Flowchart: Connector 4">
            <a:extLst>
              <a:ext uri="{FF2B5EF4-FFF2-40B4-BE49-F238E27FC236}">
                <a16:creationId xmlns:a16="http://schemas.microsoft.com/office/drawing/2014/main" id="{239D25A8-EF16-FBCE-BF0A-54EF85BFFDB4}"/>
              </a:ext>
            </a:extLst>
          </p:cNvPr>
          <p:cNvSpPr/>
          <p:nvPr/>
        </p:nvSpPr>
        <p:spPr>
          <a:xfrm>
            <a:off x="5107064" y="4003807"/>
            <a:ext cx="1547839" cy="1519606"/>
          </a:xfrm>
          <a:prstGeom prst="flowChartConnector">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6" name="TextBox 5">
            <a:extLst>
              <a:ext uri="{FF2B5EF4-FFF2-40B4-BE49-F238E27FC236}">
                <a16:creationId xmlns:a16="http://schemas.microsoft.com/office/drawing/2014/main" id="{F2A579E4-E2D1-9ACC-7F53-673293B600A3}"/>
              </a:ext>
            </a:extLst>
          </p:cNvPr>
          <p:cNvSpPr txBox="1"/>
          <p:nvPr/>
        </p:nvSpPr>
        <p:spPr>
          <a:xfrm>
            <a:off x="5239486" y="4348111"/>
            <a:ext cx="1296123" cy="830997"/>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Cycle to Work Scheme</a:t>
            </a:r>
          </a:p>
        </p:txBody>
      </p:sp>
      <p:sp>
        <p:nvSpPr>
          <p:cNvPr id="7" name="Flowchart: Connector 6">
            <a:extLst>
              <a:ext uri="{FF2B5EF4-FFF2-40B4-BE49-F238E27FC236}">
                <a16:creationId xmlns:a16="http://schemas.microsoft.com/office/drawing/2014/main" id="{2E860D2B-D34D-A83F-467B-D1AC8E8B0143}"/>
              </a:ext>
            </a:extLst>
          </p:cNvPr>
          <p:cNvSpPr/>
          <p:nvPr/>
        </p:nvSpPr>
        <p:spPr>
          <a:xfrm>
            <a:off x="5165497" y="1852143"/>
            <a:ext cx="1547840" cy="1519606"/>
          </a:xfrm>
          <a:prstGeom prst="flowChartConnector">
            <a:avLst/>
          </a:prstGeom>
          <a:solidFill>
            <a:srgbClr val="BA0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8" name="TextBox 7">
            <a:extLst>
              <a:ext uri="{FF2B5EF4-FFF2-40B4-BE49-F238E27FC236}">
                <a16:creationId xmlns:a16="http://schemas.microsoft.com/office/drawing/2014/main" id="{2F68308C-60B6-4B90-21FB-66CB9308F048}"/>
              </a:ext>
            </a:extLst>
          </p:cNvPr>
          <p:cNvSpPr txBox="1"/>
          <p:nvPr/>
        </p:nvSpPr>
        <p:spPr>
          <a:xfrm>
            <a:off x="5386071" y="2207960"/>
            <a:ext cx="1111265" cy="784830"/>
          </a:xfrm>
          <a:prstGeom prst="rect">
            <a:avLst/>
          </a:prstGeom>
          <a:noFill/>
        </p:spPr>
        <p:txBody>
          <a:bodyPr wrap="square" rtlCol="0">
            <a:spAutoFit/>
          </a:bodyPr>
          <a:lstStyle/>
          <a:p>
            <a:pPr algn="ctr"/>
            <a:r>
              <a:rPr lang="en-GB" sz="1500" b="1" dirty="0">
                <a:solidFill>
                  <a:srgbClr val="F7F2EB"/>
                </a:solidFill>
                <a:latin typeface="Gill Sans Nova Light" panose="020B0302020104020203" pitchFamily="34" charset="0"/>
              </a:rPr>
              <a:t>Enhanced Maternity Leave</a:t>
            </a:r>
          </a:p>
        </p:txBody>
      </p:sp>
      <p:sp>
        <p:nvSpPr>
          <p:cNvPr id="12" name="Flowchart: Connector 11">
            <a:extLst>
              <a:ext uri="{FF2B5EF4-FFF2-40B4-BE49-F238E27FC236}">
                <a16:creationId xmlns:a16="http://schemas.microsoft.com/office/drawing/2014/main" id="{43C571DD-5229-3A93-FA03-82EBB0B379CA}"/>
              </a:ext>
            </a:extLst>
          </p:cNvPr>
          <p:cNvSpPr/>
          <p:nvPr/>
        </p:nvSpPr>
        <p:spPr>
          <a:xfrm>
            <a:off x="3109557" y="1840570"/>
            <a:ext cx="1520844" cy="1519607"/>
          </a:xfrm>
          <a:prstGeom prst="flowChartConnector">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13" name="TextBox 12">
            <a:extLst>
              <a:ext uri="{FF2B5EF4-FFF2-40B4-BE49-F238E27FC236}">
                <a16:creationId xmlns:a16="http://schemas.microsoft.com/office/drawing/2014/main" id="{5A47BA5E-ABAD-489C-2AFB-3A4B9B3C16E2}"/>
              </a:ext>
            </a:extLst>
          </p:cNvPr>
          <p:cNvSpPr txBox="1"/>
          <p:nvPr/>
        </p:nvSpPr>
        <p:spPr>
          <a:xfrm>
            <a:off x="3188129" y="2192381"/>
            <a:ext cx="1363700" cy="830997"/>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Enhanced Paternity Leave</a:t>
            </a:r>
          </a:p>
        </p:txBody>
      </p:sp>
      <p:sp>
        <p:nvSpPr>
          <p:cNvPr id="14" name="Flowchart: Connector 13">
            <a:extLst>
              <a:ext uri="{FF2B5EF4-FFF2-40B4-BE49-F238E27FC236}">
                <a16:creationId xmlns:a16="http://schemas.microsoft.com/office/drawing/2014/main" id="{F2191D2E-7421-5653-E6F5-F4E4551C72A1}"/>
              </a:ext>
            </a:extLst>
          </p:cNvPr>
          <p:cNvSpPr/>
          <p:nvPr/>
        </p:nvSpPr>
        <p:spPr>
          <a:xfrm>
            <a:off x="7249847" y="1875110"/>
            <a:ext cx="1547840" cy="1477133"/>
          </a:xfrm>
          <a:prstGeom prst="flowChartConnector">
            <a:avLst/>
          </a:prstGeom>
          <a:solidFill>
            <a:srgbClr val="A687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2" name="TextBox 21">
            <a:extLst>
              <a:ext uri="{FF2B5EF4-FFF2-40B4-BE49-F238E27FC236}">
                <a16:creationId xmlns:a16="http://schemas.microsoft.com/office/drawing/2014/main" id="{388F8552-128B-D06D-D588-70533BD91871}"/>
              </a:ext>
            </a:extLst>
          </p:cNvPr>
          <p:cNvSpPr txBox="1"/>
          <p:nvPr/>
        </p:nvSpPr>
        <p:spPr>
          <a:xfrm>
            <a:off x="7384455" y="2321546"/>
            <a:ext cx="1278624" cy="584775"/>
          </a:xfrm>
          <a:prstGeom prst="rect">
            <a:avLst/>
          </a:prstGeom>
          <a:noFill/>
        </p:spPr>
        <p:txBody>
          <a:bodyPr wrap="square" rtlCol="0">
            <a:spAutoFit/>
          </a:bodyPr>
          <a:lstStyle/>
          <a:p>
            <a:pPr algn="ctr"/>
            <a:r>
              <a:rPr lang="en-GB" sz="1600" b="1" dirty="0">
                <a:solidFill>
                  <a:schemeClr val="bg1"/>
                </a:solidFill>
                <a:latin typeface="Gill Sans Nova Light" panose="020B0302020104020203" pitchFamily="34" charset="0"/>
              </a:rPr>
              <a:t>Health Shield Pension</a:t>
            </a:r>
          </a:p>
        </p:txBody>
      </p:sp>
      <p:sp>
        <p:nvSpPr>
          <p:cNvPr id="23" name="Flowchart: Connector 22">
            <a:extLst>
              <a:ext uri="{FF2B5EF4-FFF2-40B4-BE49-F238E27FC236}">
                <a16:creationId xmlns:a16="http://schemas.microsoft.com/office/drawing/2014/main" id="{E13A6018-A67B-F8E2-620E-D318565AAD6C}"/>
              </a:ext>
            </a:extLst>
          </p:cNvPr>
          <p:cNvSpPr/>
          <p:nvPr/>
        </p:nvSpPr>
        <p:spPr>
          <a:xfrm>
            <a:off x="936088" y="1812348"/>
            <a:ext cx="1641019" cy="1522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7F2EB"/>
                </a:solidFill>
                <a:latin typeface="Gill Sans Nova Light" panose="020B0302020104020203" pitchFamily="34" charset="0"/>
              </a:rPr>
              <a:t>Enhanced Holidays</a:t>
            </a:r>
          </a:p>
        </p:txBody>
      </p:sp>
      <p:sp>
        <p:nvSpPr>
          <p:cNvPr id="24" name="Flowchart: Connector 23">
            <a:extLst>
              <a:ext uri="{FF2B5EF4-FFF2-40B4-BE49-F238E27FC236}">
                <a16:creationId xmlns:a16="http://schemas.microsoft.com/office/drawing/2014/main" id="{983D3E57-4C25-9E1C-2F76-8989B8E8FA67}"/>
              </a:ext>
            </a:extLst>
          </p:cNvPr>
          <p:cNvSpPr/>
          <p:nvPr/>
        </p:nvSpPr>
        <p:spPr>
          <a:xfrm>
            <a:off x="9449216" y="1852143"/>
            <a:ext cx="1493530" cy="1523242"/>
          </a:xfrm>
          <a:prstGeom prst="flowChartConnector">
            <a:avLst/>
          </a:prstGeom>
          <a:solidFill>
            <a:srgbClr val="3C3C3B"/>
          </a:solidFill>
          <a:ln>
            <a:solidFill>
              <a:srgbClr val="1F4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7" name="TextBox 26">
            <a:extLst>
              <a:ext uri="{FF2B5EF4-FFF2-40B4-BE49-F238E27FC236}">
                <a16:creationId xmlns:a16="http://schemas.microsoft.com/office/drawing/2014/main" id="{7FF82B9B-9A37-7441-F9A3-DDC138A71E0C}"/>
              </a:ext>
            </a:extLst>
          </p:cNvPr>
          <p:cNvSpPr txBox="1"/>
          <p:nvPr/>
        </p:nvSpPr>
        <p:spPr>
          <a:xfrm>
            <a:off x="9604833" y="2307987"/>
            <a:ext cx="1182296" cy="584775"/>
          </a:xfrm>
          <a:prstGeom prst="rect">
            <a:avLst/>
          </a:prstGeom>
          <a:noFill/>
        </p:spPr>
        <p:txBody>
          <a:bodyPr wrap="square" rtlCol="0">
            <a:spAutoFit/>
          </a:bodyPr>
          <a:lstStyle/>
          <a:p>
            <a:pPr algn="ctr"/>
            <a:r>
              <a:rPr lang="en-GB" sz="1600" b="1" dirty="0">
                <a:solidFill>
                  <a:schemeClr val="bg1"/>
                </a:solidFill>
                <a:latin typeface="Gill Sans Nova Light" panose="020B0302020104020203" pitchFamily="34" charset="0"/>
              </a:rPr>
              <a:t>Life Insurance</a:t>
            </a:r>
          </a:p>
        </p:txBody>
      </p:sp>
      <p:sp>
        <p:nvSpPr>
          <p:cNvPr id="31" name="Flowchart: Connector 30">
            <a:extLst>
              <a:ext uri="{FF2B5EF4-FFF2-40B4-BE49-F238E27FC236}">
                <a16:creationId xmlns:a16="http://schemas.microsoft.com/office/drawing/2014/main" id="{7E9A26BA-6A9C-490F-820C-D02AF92050CD}"/>
              </a:ext>
            </a:extLst>
          </p:cNvPr>
          <p:cNvSpPr/>
          <p:nvPr/>
        </p:nvSpPr>
        <p:spPr>
          <a:xfrm>
            <a:off x="2414317" y="4003807"/>
            <a:ext cx="1520844" cy="1519607"/>
          </a:xfrm>
          <a:prstGeom prst="flowChartConnector">
            <a:avLst/>
          </a:prstGeom>
          <a:solidFill>
            <a:srgbClr val="A687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3550A46C-6208-672F-A219-FDAD2748FF82}"/>
              </a:ext>
            </a:extLst>
          </p:cNvPr>
          <p:cNvSpPr txBox="1"/>
          <p:nvPr/>
        </p:nvSpPr>
        <p:spPr>
          <a:xfrm>
            <a:off x="2632435" y="4471224"/>
            <a:ext cx="1084608" cy="584775"/>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Drinks Discount</a:t>
            </a:r>
          </a:p>
        </p:txBody>
      </p:sp>
    </p:spTree>
    <p:extLst>
      <p:ext uri="{BB962C8B-B14F-4D97-AF65-F5344CB8AC3E}">
        <p14:creationId xmlns:p14="http://schemas.microsoft.com/office/powerpoint/2010/main" val="884080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5E92BF4-3BE0-866C-D0E8-E60880FA9323}"/>
              </a:ext>
            </a:extLst>
          </p:cNvPr>
          <p:cNvSpPr txBox="1">
            <a:spLocks/>
          </p:cNvSpPr>
          <p:nvPr/>
        </p:nvSpPr>
        <p:spPr>
          <a:xfrm>
            <a:off x="472642" y="-385330"/>
            <a:ext cx="7273636"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b="1" kern="1200" dirty="0">
              <a:latin typeface="+mj-lt"/>
              <a:ea typeface="+mj-ea"/>
              <a:cs typeface="+mj-cs"/>
            </a:endParaRPr>
          </a:p>
          <a:p>
            <a:pPr>
              <a:spcAft>
                <a:spcPts val="600"/>
              </a:spcAft>
            </a:pPr>
            <a:r>
              <a:rPr lang="en-US" b="1" kern="1200" dirty="0">
                <a:latin typeface="+mj-lt"/>
                <a:ea typeface="+mj-ea"/>
                <a:cs typeface="+mj-cs"/>
              </a:rPr>
              <a:t>Employee Assistance </a:t>
            </a:r>
            <a:r>
              <a:rPr lang="en-US" b="1" kern="1200" dirty="0" err="1">
                <a:latin typeface="+mj-lt"/>
                <a:ea typeface="+mj-ea"/>
                <a:cs typeface="+mj-cs"/>
              </a:rPr>
              <a:t>Programme</a:t>
            </a:r>
            <a:endParaRPr lang="en-US" b="1" kern="1200" dirty="0">
              <a:latin typeface="+mj-lt"/>
              <a:ea typeface="+mj-ea"/>
              <a:cs typeface="+mj-cs"/>
            </a:endParaRPr>
          </a:p>
        </p:txBody>
      </p:sp>
      <p:sp>
        <p:nvSpPr>
          <p:cNvPr id="2" name="Subtitle 1">
            <a:extLst>
              <a:ext uri="{FF2B5EF4-FFF2-40B4-BE49-F238E27FC236}">
                <a16:creationId xmlns:a16="http://schemas.microsoft.com/office/drawing/2014/main" id="{6B7B4C39-E017-1747-8F2A-06D3DC7E1BFC}"/>
              </a:ext>
            </a:extLst>
          </p:cNvPr>
          <p:cNvSpPr>
            <a:spLocks noGrp="1"/>
          </p:cNvSpPr>
          <p:nvPr>
            <p:ph idx="1"/>
          </p:nvPr>
        </p:nvSpPr>
        <p:spPr>
          <a:xfrm>
            <a:off x="635721" y="1347643"/>
            <a:ext cx="6172200" cy="4873625"/>
          </a:xfrm>
        </p:spPr>
        <p:txBody>
          <a:bodyPr vert="horz" lIns="91440" tIns="45720" rIns="91440" bIns="45720" rtlCol="0">
            <a:normAutofit/>
          </a:bodyPr>
          <a:lstStyle/>
          <a:p>
            <a:pPr marL="0" indent="0">
              <a:buNone/>
            </a:pPr>
            <a:r>
              <a:rPr lang="en-US" sz="1500" b="1" dirty="0">
                <a:latin typeface="GillSans-Light"/>
              </a:rPr>
              <a:t>24/7 Counselling &amp; Support Headline</a:t>
            </a:r>
          </a:p>
          <a:p>
            <a:pPr marL="0" indent="0">
              <a:buNone/>
            </a:pPr>
            <a:r>
              <a:rPr lang="en-US" sz="1500" dirty="0">
                <a:latin typeface="GillSans-Light"/>
              </a:rPr>
              <a:t>Health Shield helpline can offer practical information and emotional support for issues relating to:</a:t>
            </a:r>
          </a:p>
          <a:p>
            <a:pPr marL="0"/>
            <a:endParaRPr lang="en-US" sz="1500" b="1" dirty="0">
              <a:latin typeface="GillSans-Light"/>
            </a:endParaRPr>
          </a:p>
          <a:p>
            <a:r>
              <a:rPr lang="en-US" sz="1500" dirty="0">
                <a:latin typeface="GillSans-Light"/>
              </a:rPr>
              <a:t>Family</a:t>
            </a:r>
          </a:p>
          <a:p>
            <a:r>
              <a:rPr lang="en-US" sz="1500" dirty="0">
                <a:latin typeface="GillSans-Light"/>
              </a:rPr>
              <a:t>Bereavement</a:t>
            </a:r>
          </a:p>
          <a:p>
            <a:r>
              <a:rPr lang="en-US" sz="1500" dirty="0">
                <a:latin typeface="GillSans-Light"/>
              </a:rPr>
              <a:t>Medical Information</a:t>
            </a:r>
          </a:p>
          <a:p>
            <a:r>
              <a:rPr lang="en-US" sz="1500" dirty="0">
                <a:latin typeface="GillSans-Light"/>
              </a:rPr>
              <a:t>Money Management</a:t>
            </a:r>
          </a:p>
          <a:p>
            <a:r>
              <a:rPr lang="en-US" sz="1500" dirty="0">
                <a:latin typeface="GillSans-Light"/>
              </a:rPr>
              <a:t>Addiction Support</a:t>
            </a:r>
          </a:p>
          <a:p>
            <a:r>
              <a:rPr lang="en-US" sz="1500" dirty="0">
                <a:latin typeface="GillSans-Light"/>
              </a:rPr>
              <a:t>Debt Support</a:t>
            </a:r>
          </a:p>
          <a:p>
            <a:r>
              <a:rPr lang="en-US" sz="1500" dirty="0">
                <a:latin typeface="GillSans-Light"/>
              </a:rPr>
              <a:t>Counselling</a:t>
            </a:r>
          </a:p>
          <a:p>
            <a:pPr marL="0"/>
            <a:endParaRPr lang="en-US" sz="1500" b="1" dirty="0">
              <a:latin typeface="GillSans-Light"/>
            </a:endParaRPr>
          </a:p>
          <a:p>
            <a:pPr marL="0"/>
            <a:r>
              <a:rPr lang="en-US" sz="1500" b="1" dirty="0">
                <a:latin typeface="GillSans-Light"/>
              </a:rPr>
              <a:t>Tel: 0800 028 1963  </a:t>
            </a:r>
          </a:p>
          <a:p>
            <a:pPr marL="0"/>
            <a:r>
              <a:rPr lang="en-US" sz="1500" dirty="0">
                <a:latin typeface="GillSans-Light"/>
              </a:rPr>
              <a:t>(Available to you, your partner &amp; Dependents over 16)</a:t>
            </a:r>
          </a:p>
        </p:txBody>
      </p:sp>
      <p:pic>
        <p:nvPicPr>
          <p:cNvPr id="3" name="Picture 2" descr="Healthshield - make a difference - workplace culture, mental health,  wellbeing">
            <a:extLst>
              <a:ext uri="{FF2B5EF4-FFF2-40B4-BE49-F238E27FC236}">
                <a16:creationId xmlns:a16="http://schemas.microsoft.com/office/drawing/2014/main" id="{D60208E0-3882-D3FC-838E-1D424FF936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 contrast="28000"/>
                    </a14:imgEffect>
                  </a14:imgLayer>
                </a14:imgProps>
              </a:ext>
              <a:ext uri="{28A0092B-C50C-407E-A947-70E740481C1C}">
                <a14:useLocalDpi xmlns:a14="http://schemas.microsoft.com/office/drawing/2010/main" val="0"/>
              </a:ext>
            </a:extLst>
          </a:blip>
          <a:stretch>
            <a:fillRect/>
          </a:stretch>
        </p:blipFill>
        <p:spPr bwMode="auto">
          <a:xfrm>
            <a:off x="6826475" y="2497572"/>
            <a:ext cx="4729804" cy="1862855"/>
          </a:xfrm>
          <a:prstGeom prst="rect">
            <a:avLst/>
          </a:prstGeom>
          <a:noFill/>
          <a:effectLst>
            <a:glow rad="101600">
              <a:schemeClr val="accent4">
                <a:satMod val="175000"/>
                <a:alpha val="40000"/>
              </a:schemeClr>
            </a:glow>
          </a:effectLst>
        </p:spPr>
      </p:pic>
    </p:spTree>
    <p:extLst>
      <p:ext uri="{BB962C8B-B14F-4D97-AF65-F5344CB8AC3E}">
        <p14:creationId xmlns:p14="http://schemas.microsoft.com/office/powerpoint/2010/main" val="2921746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7B4C39-E017-1747-8F2A-06D3DC7E1BFC}"/>
              </a:ext>
            </a:extLst>
          </p:cNvPr>
          <p:cNvSpPr>
            <a:spLocks noGrp="1"/>
          </p:cNvSpPr>
          <p:nvPr>
            <p:ph type="subTitle" idx="4294967295"/>
          </p:nvPr>
        </p:nvSpPr>
        <p:spPr>
          <a:xfrm>
            <a:off x="878068" y="1502897"/>
            <a:ext cx="6378871" cy="4071937"/>
          </a:xfrm>
        </p:spPr>
        <p:txBody>
          <a:bodyPr>
            <a:noAutofit/>
          </a:bodyPr>
          <a:lstStyle/>
          <a:p>
            <a:pPr marL="0" indent="0" algn="ctr">
              <a:buNone/>
            </a:pPr>
            <a:r>
              <a:rPr lang="en-GB" sz="2400" dirty="0">
                <a:latin typeface="GillSans-Light"/>
              </a:rPr>
              <a:t>Our App allows you access to your </a:t>
            </a:r>
            <a:r>
              <a:rPr lang="en-GB" sz="2400" b="1" dirty="0">
                <a:latin typeface="GillSans-Light"/>
              </a:rPr>
              <a:t>benefits, company policies, learning and development,</a:t>
            </a:r>
            <a:r>
              <a:rPr lang="en-GB" sz="2400" dirty="0">
                <a:latin typeface="GillSans-Light"/>
              </a:rPr>
              <a:t> </a:t>
            </a:r>
            <a:r>
              <a:rPr lang="en-GB" sz="2400" b="1" dirty="0">
                <a:latin typeface="GillSans-Light"/>
              </a:rPr>
              <a:t>payslip</a:t>
            </a:r>
            <a:r>
              <a:rPr lang="en-GB" sz="2400" dirty="0">
                <a:latin typeface="GillSans-Light"/>
              </a:rPr>
              <a:t>, book </a:t>
            </a:r>
            <a:r>
              <a:rPr lang="en-GB" sz="2400" b="1" dirty="0">
                <a:latin typeface="GillSans-Light"/>
              </a:rPr>
              <a:t>holidays</a:t>
            </a:r>
            <a:r>
              <a:rPr lang="en-GB" sz="2400" dirty="0">
                <a:latin typeface="GillSans-Light"/>
              </a:rPr>
              <a:t> and access your </a:t>
            </a:r>
            <a:r>
              <a:rPr lang="en-GB" sz="2400" b="1" dirty="0">
                <a:latin typeface="GillSans-Light"/>
              </a:rPr>
              <a:t>rota</a:t>
            </a:r>
            <a:r>
              <a:rPr lang="en-GB" sz="2400" dirty="0">
                <a:latin typeface="GillSans-Light"/>
              </a:rPr>
              <a:t>. </a:t>
            </a:r>
          </a:p>
          <a:p>
            <a:pPr marL="0" indent="0" algn="ctr">
              <a:buNone/>
            </a:pPr>
            <a:endParaRPr lang="en-GB" sz="2400" dirty="0">
              <a:latin typeface="GillSans-Light"/>
            </a:endParaRPr>
          </a:p>
          <a:p>
            <a:pPr marL="0" indent="0" algn="ctr">
              <a:buNone/>
            </a:pPr>
            <a:r>
              <a:rPr lang="en-GB" sz="2400" dirty="0">
                <a:latin typeface="GillSans-Light"/>
              </a:rPr>
              <a:t>It is also where you will see the Thwaites newsfeed and be able to keep up to date with what’s happening within your location and across the company</a:t>
            </a:r>
          </a:p>
          <a:p>
            <a:pPr marL="0" indent="0" algn="ctr">
              <a:buNone/>
            </a:pPr>
            <a:endParaRPr lang="en-GB" sz="2400" dirty="0">
              <a:latin typeface="GillSans-Light"/>
            </a:endParaRPr>
          </a:p>
          <a:p>
            <a:pPr marL="0" indent="0" algn="ctr">
              <a:buNone/>
            </a:pPr>
            <a:r>
              <a:rPr lang="en-GB" sz="2400" dirty="0">
                <a:latin typeface="GillSans-Light"/>
              </a:rPr>
              <a:t>We would love to hear any stories you have as you start your career and continue to build on it. </a:t>
            </a:r>
            <a:endParaRPr lang="en-GB" sz="2000" dirty="0"/>
          </a:p>
          <a:p>
            <a:pPr marL="0" indent="0" algn="ctr">
              <a:buNone/>
            </a:pPr>
            <a:endParaRPr lang="en-GB" sz="1800" dirty="0"/>
          </a:p>
        </p:txBody>
      </p:sp>
      <p:sp>
        <p:nvSpPr>
          <p:cNvPr id="4" name="Title 2">
            <a:extLst>
              <a:ext uri="{FF2B5EF4-FFF2-40B4-BE49-F238E27FC236}">
                <a16:creationId xmlns:a16="http://schemas.microsoft.com/office/drawing/2014/main" id="{95E92BF4-3BE0-866C-D0E8-E60880FA9323}"/>
              </a:ext>
            </a:extLst>
          </p:cNvPr>
          <p:cNvSpPr txBox="1">
            <a:spLocks/>
          </p:cNvSpPr>
          <p:nvPr/>
        </p:nvSpPr>
        <p:spPr>
          <a:xfrm>
            <a:off x="346869" y="1773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My Daniel Thwaites Hub</a:t>
            </a:r>
          </a:p>
        </p:txBody>
      </p:sp>
      <p:pic>
        <p:nvPicPr>
          <p:cNvPr id="1026" name="Picture 2">
            <a:extLst>
              <a:ext uri="{FF2B5EF4-FFF2-40B4-BE49-F238E27FC236}">
                <a16:creationId xmlns:a16="http://schemas.microsoft.com/office/drawing/2014/main" id="{1CC71732-D87B-DD7A-B39B-14C557E00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497" y="1881843"/>
            <a:ext cx="3069021" cy="3094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04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a:extLst>
              <a:ext uri="{FF2B5EF4-FFF2-40B4-BE49-F238E27FC236}">
                <a16:creationId xmlns:a16="http://schemas.microsoft.com/office/drawing/2014/main" id="{62610F91-F8F3-40EA-52FF-36B9993E8CDB}"/>
              </a:ext>
            </a:extLst>
          </p:cNvPr>
          <p:cNvSpPr txBox="1">
            <a:spLocks/>
          </p:cNvSpPr>
          <p:nvPr/>
        </p:nvSpPr>
        <p:spPr>
          <a:xfrm>
            <a:off x="746440" y="2193537"/>
            <a:ext cx="5070448" cy="1926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dirty="0">
                <a:latin typeface="GillSans-Light"/>
              </a:rPr>
              <a:t>Campus is our learning and development platform where you can complete essential compliance training or explore a wide range of content for your personal and career development. </a:t>
            </a:r>
            <a:endParaRPr lang="en-GB" sz="2000" dirty="0"/>
          </a:p>
          <a:p>
            <a:pPr marL="0" indent="0" algn="ctr">
              <a:buFont typeface="Arial" panose="020B0604020202020204" pitchFamily="34" charset="0"/>
              <a:buNone/>
            </a:pPr>
            <a:endParaRPr lang="en-GB" sz="1800" dirty="0"/>
          </a:p>
        </p:txBody>
      </p:sp>
      <p:sp>
        <p:nvSpPr>
          <p:cNvPr id="4" name="Title 2">
            <a:extLst>
              <a:ext uri="{FF2B5EF4-FFF2-40B4-BE49-F238E27FC236}">
                <a16:creationId xmlns:a16="http://schemas.microsoft.com/office/drawing/2014/main" id="{41EE6D14-3775-7FBA-476B-E531F6F713A9}"/>
              </a:ext>
            </a:extLst>
          </p:cNvPr>
          <p:cNvSpPr txBox="1">
            <a:spLocks/>
          </p:cNvSpPr>
          <p:nvPr/>
        </p:nvSpPr>
        <p:spPr>
          <a:xfrm>
            <a:off x="346869" y="1773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Campus</a:t>
            </a:r>
          </a:p>
        </p:txBody>
      </p:sp>
      <p:pic>
        <p:nvPicPr>
          <p:cNvPr id="5" name="Picture 4">
            <a:extLst>
              <a:ext uri="{FF2B5EF4-FFF2-40B4-BE49-F238E27FC236}">
                <a16:creationId xmlns:a16="http://schemas.microsoft.com/office/drawing/2014/main" id="{7AD89890-37EE-990D-100B-CB757FA1520B}"/>
              </a:ext>
            </a:extLst>
          </p:cNvPr>
          <p:cNvPicPr>
            <a:picLocks noChangeAspect="1"/>
          </p:cNvPicPr>
          <p:nvPr/>
        </p:nvPicPr>
        <p:blipFill>
          <a:blip r:embed="rId2"/>
          <a:stretch>
            <a:fillRect/>
          </a:stretch>
        </p:blipFill>
        <p:spPr>
          <a:xfrm>
            <a:off x="7073712" y="431636"/>
            <a:ext cx="4371848" cy="2156106"/>
          </a:xfrm>
          <a:prstGeom prst="rect">
            <a:avLst/>
          </a:prstGeom>
        </p:spPr>
      </p:pic>
      <p:pic>
        <p:nvPicPr>
          <p:cNvPr id="6" name="Picture 5">
            <a:extLst>
              <a:ext uri="{FF2B5EF4-FFF2-40B4-BE49-F238E27FC236}">
                <a16:creationId xmlns:a16="http://schemas.microsoft.com/office/drawing/2014/main" id="{60D379C0-0711-3B2E-8A18-38CB7F8ABC88}"/>
              </a:ext>
            </a:extLst>
          </p:cNvPr>
          <p:cNvPicPr>
            <a:picLocks noChangeAspect="1"/>
          </p:cNvPicPr>
          <p:nvPr/>
        </p:nvPicPr>
        <p:blipFill rotWithShape="1">
          <a:blip r:embed="rId3"/>
          <a:srcRect l="8026" t="16447" r="27501" b="18928"/>
          <a:stretch/>
        </p:blipFill>
        <p:spPr>
          <a:xfrm>
            <a:off x="7073712" y="3204468"/>
            <a:ext cx="4371848" cy="2464941"/>
          </a:xfrm>
          <a:prstGeom prst="rect">
            <a:avLst/>
          </a:prstGeom>
        </p:spPr>
      </p:pic>
      <p:sp>
        <p:nvSpPr>
          <p:cNvPr id="7" name="Subtitle 1">
            <a:extLst>
              <a:ext uri="{FF2B5EF4-FFF2-40B4-BE49-F238E27FC236}">
                <a16:creationId xmlns:a16="http://schemas.microsoft.com/office/drawing/2014/main" id="{B0B8B9F9-3677-A278-A4EE-1822AD4B7BD9}"/>
              </a:ext>
            </a:extLst>
          </p:cNvPr>
          <p:cNvSpPr txBox="1">
            <a:spLocks/>
          </p:cNvSpPr>
          <p:nvPr/>
        </p:nvSpPr>
        <p:spPr>
          <a:xfrm>
            <a:off x="864662" y="4810280"/>
            <a:ext cx="4563218" cy="420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i="1" dirty="0"/>
              <a:t>Accessed via My Daniel Thwaites Hub</a:t>
            </a:r>
          </a:p>
        </p:txBody>
      </p:sp>
    </p:spTree>
    <p:extLst>
      <p:ext uri="{BB962C8B-B14F-4D97-AF65-F5344CB8AC3E}">
        <p14:creationId xmlns:p14="http://schemas.microsoft.com/office/powerpoint/2010/main" val="2637760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C060514-62A1-66BA-F939-5DC8EA4C3C2F}"/>
              </a:ext>
            </a:extLst>
          </p:cNvPr>
          <p:cNvSpPr/>
          <p:nvPr/>
        </p:nvSpPr>
        <p:spPr>
          <a:xfrm>
            <a:off x="1230267" y="5127599"/>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B92EBE0-B2F9-0307-D7E5-B2F3F975204D}"/>
              </a:ext>
            </a:extLst>
          </p:cNvPr>
          <p:cNvSpPr/>
          <p:nvPr/>
        </p:nvSpPr>
        <p:spPr>
          <a:xfrm>
            <a:off x="1230267" y="4433333"/>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1D50A698-24A9-A7F4-CE99-01F4AA329E8B}"/>
              </a:ext>
            </a:extLst>
          </p:cNvPr>
          <p:cNvSpPr/>
          <p:nvPr/>
        </p:nvSpPr>
        <p:spPr>
          <a:xfrm>
            <a:off x="1230267" y="3737467"/>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D769CAD-402F-1E8F-C542-8C2E6F0273A5}"/>
              </a:ext>
            </a:extLst>
          </p:cNvPr>
          <p:cNvSpPr/>
          <p:nvPr/>
        </p:nvSpPr>
        <p:spPr>
          <a:xfrm>
            <a:off x="1230267" y="3036538"/>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488C82-CC91-677A-F92D-467CC5FD1C31}"/>
              </a:ext>
            </a:extLst>
          </p:cNvPr>
          <p:cNvSpPr txBox="1"/>
          <p:nvPr/>
        </p:nvSpPr>
        <p:spPr>
          <a:xfrm>
            <a:off x="980303" y="418069"/>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Contents</a:t>
            </a:r>
          </a:p>
        </p:txBody>
      </p:sp>
      <p:sp>
        <p:nvSpPr>
          <p:cNvPr id="5" name="TextBox 4">
            <a:extLst>
              <a:ext uri="{FF2B5EF4-FFF2-40B4-BE49-F238E27FC236}">
                <a16:creationId xmlns:a16="http://schemas.microsoft.com/office/drawing/2014/main" id="{3E488CA1-B5B8-4350-3FA4-7ABE1F9F0AD6}"/>
              </a:ext>
            </a:extLst>
          </p:cNvPr>
          <p:cNvSpPr txBox="1"/>
          <p:nvPr/>
        </p:nvSpPr>
        <p:spPr>
          <a:xfrm>
            <a:off x="980303" y="1618398"/>
            <a:ext cx="8155459" cy="369332"/>
          </a:xfrm>
          <a:prstGeom prst="rect">
            <a:avLst/>
          </a:prstGeom>
          <a:noFill/>
        </p:spPr>
        <p:txBody>
          <a:bodyPr wrap="square" rtlCol="0">
            <a:spAutoFit/>
          </a:bodyPr>
          <a:lstStyle/>
          <a:p>
            <a:r>
              <a:rPr lang="en-US" dirty="0">
                <a:solidFill>
                  <a:srgbClr val="A68732"/>
                </a:solidFill>
                <a:latin typeface="GillSans-Light"/>
                <a:cs typeface="Gill Sans Light" panose="020B0302020104020203" pitchFamily="34" charset="-79"/>
              </a:rPr>
              <a:t>Today we will be covering…….</a:t>
            </a:r>
          </a:p>
        </p:txBody>
      </p:sp>
      <p:sp>
        <p:nvSpPr>
          <p:cNvPr id="6" name="Rectangle 5">
            <a:extLst>
              <a:ext uri="{FF2B5EF4-FFF2-40B4-BE49-F238E27FC236}">
                <a16:creationId xmlns:a16="http://schemas.microsoft.com/office/drawing/2014/main" id="{A9DF86F8-3E03-2D4A-D2C8-30D7222B849C}"/>
              </a:ext>
            </a:extLst>
          </p:cNvPr>
          <p:cNvSpPr/>
          <p:nvPr/>
        </p:nvSpPr>
        <p:spPr>
          <a:xfrm>
            <a:off x="1230267" y="2368933"/>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CD2FC83-516D-8F99-7C8A-FB8724889B20}"/>
              </a:ext>
            </a:extLst>
          </p:cNvPr>
          <p:cNvSpPr/>
          <p:nvPr/>
        </p:nvSpPr>
        <p:spPr>
          <a:xfrm>
            <a:off x="980303" y="2368931"/>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188BE04-AB9E-C9AC-49B3-E7EFB3240A0A}"/>
              </a:ext>
            </a:extLst>
          </p:cNvPr>
          <p:cNvSpPr txBox="1"/>
          <p:nvPr/>
        </p:nvSpPr>
        <p:spPr>
          <a:xfrm>
            <a:off x="1086592" y="2182811"/>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1.</a:t>
            </a:r>
            <a:endParaRPr lang="en-US" sz="4000" dirty="0">
              <a:solidFill>
                <a:srgbClr val="F7F2EB"/>
              </a:solidFill>
            </a:endParaRPr>
          </a:p>
        </p:txBody>
      </p:sp>
      <p:sp>
        <p:nvSpPr>
          <p:cNvPr id="22" name="Oval 21">
            <a:extLst>
              <a:ext uri="{FF2B5EF4-FFF2-40B4-BE49-F238E27FC236}">
                <a16:creationId xmlns:a16="http://schemas.microsoft.com/office/drawing/2014/main" id="{CED65FB6-B6A6-6172-BE58-DA755E83A6C1}"/>
              </a:ext>
            </a:extLst>
          </p:cNvPr>
          <p:cNvSpPr/>
          <p:nvPr/>
        </p:nvSpPr>
        <p:spPr>
          <a:xfrm>
            <a:off x="980303" y="3036536"/>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3E02BC3-C05F-291C-C984-5C223C015273}"/>
              </a:ext>
            </a:extLst>
          </p:cNvPr>
          <p:cNvSpPr txBox="1"/>
          <p:nvPr/>
        </p:nvSpPr>
        <p:spPr>
          <a:xfrm>
            <a:off x="1055062" y="2850416"/>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2.</a:t>
            </a:r>
            <a:endParaRPr lang="en-US" sz="4000" dirty="0">
              <a:solidFill>
                <a:srgbClr val="F7F2EB"/>
              </a:solidFill>
            </a:endParaRPr>
          </a:p>
        </p:txBody>
      </p:sp>
      <p:sp>
        <p:nvSpPr>
          <p:cNvPr id="25" name="Oval 24">
            <a:extLst>
              <a:ext uri="{FF2B5EF4-FFF2-40B4-BE49-F238E27FC236}">
                <a16:creationId xmlns:a16="http://schemas.microsoft.com/office/drawing/2014/main" id="{C9D81293-AD49-5ECE-B761-93090AF4E02C}"/>
              </a:ext>
            </a:extLst>
          </p:cNvPr>
          <p:cNvSpPr/>
          <p:nvPr/>
        </p:nvSpPr>
        <p:spPr>
          <a:xfrm>
            <a:off x="980303" y="3737465"/>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BF5CB5D-924A-6D8C-43E9-0A39EBE00D2B}"/>
              </a:ext>
            </a:extLst>
          </p:cNvPr>
          <p:cNvSpPr txBox="1"/>
          <p:nvPr/>
        </p:nvSpPr>
        <p:spPr>
          <a:xfrm>
            <a:off x="1086592" y="3537490"/>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3.</a:t>
            </a:r>
            <a:endParaRPr lang="en-US" sz="4000" dirty="0">
              <a:solidFill>
                <a:srgbClr val="F7F2EB"/>
              </a:solidFill>
            </a:endParaRPr>
          </a:p>
        </p:txBody>
      </p:sp>
      <p:sp>
        <p:nvSpPr>
          <p:cNvPr id="28" name="Oval 27">
            <a:extLst>
              <a:ext uri="{FF2B5EF4-FFF2-40B4-BE49-F238E27FC236}">
                <a16:creationId xmlns:a16="http://schemas.microsoft.com/office/drawing/2014/main" id="{D3AB20E9-0E32-60B7-303A-D2C56C42EDA1}"/>
              </a:ext>
            </a:extLst>
          </p:cNvPr>
          <p:cNvSpPr/>
          <p:nvPr/>
        </p:nvSpPr>
        <p:spPr>
          <a:xfrm>
            <a:off x="980303" y="4433331"/>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4CD1CB7-2A6A-C5F3-2720-E6583E91D294}"/>
              </a:ext>
            </a:extLst>
          </p:cNvPr>
          <p:cNvSpPr txBox="1"/>
          <p:nvPr/>
        </p:nvSpPr>
        <p:spPr>
          <a:xfrm>
            <a:off x="1044552" y="4233356"/>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4.</a:t>
            </a:r>
            <a:endParaRPr lang="en-US" sz="4000" dirty="0">
              <a:solidFill>
                <a:srgbClr val="F7F2EB"/>
              </a:solidFill>
            </a:endParaRPr>
          </a:p>
        </p:txBody>
      </p:sp>
      <p:sp>
        <p:nvSpPr>
          <p:cNvPr id="31" name="Oval 30">
            <a:extLst>
              <a:ext uri="{FF2B5EF4-FFF2-40B4-BE49-F238E27FC236}">
                <a16:creationId xmlns:a16="http://schemas.microsoft.com/office/drawing/2014/main" id="{7729AEAE-5D7A-03D8-EB5D-C6D0FADCA2C0}"/>
              </a:ext>
            </a:extLst>
          </p:cNvPr>
          <p:cNvSpPr/>
          <p:nvPr/>
        </p:nvSpPr>
        <p:spPr>
          <a:xfrm>
            <a:off x="980303" y="5127597"/>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9DD888BC-3949-3DA4-8F4D-04B45CAFE496}"/>
              </a:ext>
            </a:extLst>
          </p:cNvPr>
          <p:cNvSpPr txBox="1"/>
          <p:nvPr/>
        </p:nvSpPr>
        <p:spPr>
          <a:xfrm>
            <a:off x="1076082" y="4927622"/>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5.</a:t>
            </a:r>
            <a:endParaRPr lang="en-US" sz="4000" dirty="0">
              <a:solidFill>
                <a:srgbClr val="F7F2EB"/>
              </a:solidFill>
            </a:endParaRPr>
          </a:p>
        </p:txBody>
      </p:sp>
      <p:sp>
        <p:nvSpPr>
          <p:cNvPr id="37" name="TextBox 36">
            <a:extLst>
              <a:ext uri="{FF2B5EF4-FFF2-40B4-BE49-F238E27FC236}">
                <a16:creationId xmlns:a16="http://schemas.microsoft.com/office/drawing/2014/main" id="{268B9288-D036-B127-0177-A3A82F4493E0}"/>
              </a:ext>
            </a:extLst>
          </p:cNvPr>
          <p:cNvSpPr txBox="1"/>
          <p:nvPr/>
        </p:nvSpPr>
        <p:spPr>
          <a:xfrm>
            <a:off x="1567033" y="2430182"/>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Our Story</a:t>
            </a:r>
          </a:p>
        </p:txBody>
      </p:sp>
      <p:sp>
        <p:nvSpPr>
          <p:cNvPr id="38" name="TextBox 37">
            <a:extLst>
              <a:ext uri="{FF2B5EF4-FFF2-40B4-BE49-F238E27FC236}">
                <a16:creationId xmlns:a16="http://schemas.microsoft.com/office/drawing/2014/main" id="{687CC9E3-4416-5E61-5FA6-D002B8B69407}"/>
              </a:ext>
            </a:extLst>
          </p:cNvPr>
          <p:cNvSpPr txBox="1"/>
          <p:nvPr/>
        </p:nvSpPr>
        <p:spPr>
          <a:xfrm>
            <a:off x="1610262" y="3089491"/>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Introduction to our Teams</a:t>
            </a:r>
          </a:p>
        </p:txBody>
      </p:sp>
      <p:sp>
        <p:nvSpPr>
          <p:cNvPr id="40" name="TextBox 39">
            <a:extLst>
              <a:ext uri="{FF2B5EF4-FFF2-40B4-BE49-F238E27FC236}">
                <a16:creationId xmlns:a16="http://schemas.microsoft.com/office/drawing/2014/main" id="{C4F93960-8607-83FF-EA72-AFBBFC68D773}"/>
              </a:ext>
            </a:extLst>
          </p:cNvPr>
          <p:cNvSpPr txBox="1"/>
          <p:nvPr/>
        </p:nvSpPr>
        <p:spPr>
          <a:xfrm>
            <a:off x="1598563" y="3810252"/>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Daniel Thwaites Purpose &amp; Principles</a:t>
            </a:r>
          </a:p>
        </p:txBody>
      </p:sp>
      <p:sp>
        <p:nvSpPr>
          <p:cNvPr id="41" name="TextBox 40">
            <a:extLst>
              <a:ext uri="{FF2B5EF4-FFF2-40B4-BE49-F238E27FC236}">
                <a16:creationId xmlns:a16="http://schemas.microsoft.com/office/drawing/2014/main" id="{198C58F5-F504-C9FF-AE50-07A819F6160B}"/>
              </a:ext>
            </a:extLst>
          </p:cNvPr>
          <p:cNvSpPr txBox="1"/>
          <p:nvPr/>
        </p:nvSpPr>
        <p:spPr>
          <a:xfrm>
            <a:off x="1610262" y="4477903"/>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About Us</a:t>
            </a:r>
          </a:p>
        </p:txBody>
      </p:sp>
      <p:sp>
        <p:nvSpPr>
          <p:cNvPr id="42" name="TextBox 41">
            <a:extLst>
              <a:ext uri="{FF2B5EF4-FFF2-40B4-BE49-F238E27FC236}">
                <a16:creationId xmlns:a16="http://schemas.microsoft.com/office/drawing/2014/main" id="{DA73BA91-6E83-2D67-AD30-461A0EFC87E3}"/>
              </a:ext>
            </a:extLst>
          </p:cNvPr>
          <p:cNvSpPr txBox="1"/>
          <p:nvPr/>
        </p:nvSpPr>
        <p:spPr>
          <a:xfrm>
            <a:off x="1610262" y="5174993"/>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Benefits </a:t>
            </a:r>
          </a:p>
        </p:txBody>
      </p:sp>
      <p:pic>
        <p:nvPicPr>
          <p:cNvPr id="2" name="Picture 1">
            <a:extLst>
              <a:ext uri="{FF2B5EF4-FFF2-40B4-BE49-F238E27FC236}">
                <a16:creationId xmlns:a16="http://schemas.microsoft.com/office/drawing/2014/main" id="{DA0A7DED-CB9E-64D3-4CEC-1B8471B6A263}"/>
              </a:ext>
            </a:extLst>
          </p:cNvPr>
          <p:cNvPicPr>
            <a:picLocks noChangeAspect="1"/>
          </p:cNvPicPr>
          <p:nvPr/>
        </p:nvPicPr>
        <p:blipFill>
          <a:blip r:embed="rId3"/>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30251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B7473-E449-87A4-5926-8F3AD0F0580C}"/>
              </a:ext>
            </a:extLst>
          </p:cNvPr>
          <p:cNvPicPr>
            <a:picLocks noChangeAspect="1"/>
          </p:cNvPicPr>
          <p:nvPr/>
        </p:nvPicPr>
        <p:blipFill>
          <a:blip r:embed="rId3"/>
          <a:srcRect/>
          <a:stretch/>
        </p:blipFill>
        <p:spPr>
          <a:xfrm>
            <a:off x="3036000" y="369000"/>
            <a:ext cx="6120000" cy="6120000"/>
          </a:xfrm>
          <a:prstGeom prst="rect">
            <a:avLst/>
          </a:prstGeom>
        </p:spPr>
      </p:pic>
    </p:spTree>
    <p:extLst>
      <p:ext uri="{BB962C8B-B14F-4D97-AF65-F5344CB8AC3E}">
        <p14:creationId xmlns:p14="http://schemas.microsoft.com/office/powerpoint/2010/main" val="673137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B5BC7A0-C66A-9938-E0BC-96856790718D}"/>
              </a:ext>
            </a:extLst>
          </p:cNvPr>
          <p:cNvPicPr>
            <a:picLocks noChangeAspect="1"/>
          </p:cNvPicPr>
          <p:nvPr/>
        </p:nvPicPr>
        <p:blipFill>
          <a:blip r:embed="rId3"/>
          <a:stretch>
            <a:fillRect/>
          </a:stretch>
        </p:blipFill>
        <p:spPr>
          <a:xfrm>
            <a:off x="5624782" y="-2129064"/>
            <a:ext cx="6283528" cy="8881423"/>
          </a:xfrm>
          <a:prstGeom prst="rect">
            <a:avLst/>
          </a:prstGeom>
        </p:spPr>
      </p:pic>
      <p:sp>
        <p:nvSpPr>
          <p:cNvPr id="4" name="Title 3">
            <a:extLst>
              <a:ext uri="{FF2B5EF4-FFF2-40B4-BE49-F238E27FC236}">
                <a16:creationId xmlns:a16="http://schemas.microsoft.com/office/drawing/2014/main" id="{B1B2326D-79EF-4C33-A72F-8894E3E349CC}"/>
              </a:ext>
            </a:extLst>
          </p:cNvPr>
          <p:cNvSpPr>
            <a:spLocks noGrp="1"/>
          </p:cNvSpPr>
          <p:nvPr>
            <p:ph type="title" idx="4294967295"/>
          </p:nvPr>
        </p:nvSpPr>
        <p:spPr>
          <a:xfrm>
            <a:off x="371745" y="105641"/>
            <a:ext cx="10506075" cy="1325563"/>
          </a:xfrm>
        </p:spPr>
        <p:txBody>
          <a:bodyPr>
            <a:normAutofit/>
          </a:bodyPr>
          <a:lstStyle/>
          <a:p>
            <a:r>
              <a:rPr lang="en-GB" sz="3600" b="1" dirty="0"/>
              <a:t>Daniel</a:t>
            </a:r>
            <a:r>
              <a:rPr lang="en-GB" b="1" dirty="0"/>
              <a:t> Thwaites Family Tree</a:t>
            </a:r>
          </a:p>
        </p:txBody>
      </p:sp>
      <p:pic>
        <p:nvPicPr>
          <p:cNvPr id="6" name="Picture 5" descr="Employer Brand 2020 v6 - Trees - Daniel Thwaites.png">
            <a:extLst>
              <a:ext uri="{FF2B5EF4-FFF2-40B4-BE49-F238E27FC236}">
                <a16:creationId xmlns:a16="http://schemas.microsoft.com/office/drawing/2014/main" id="{6FF7A8F5-6C93-42B6-9D34-DC5DA4113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24" y="1155422"/>
            <a:ext cx="5282594" cy="5282594"/>
          </a:xfrm>
          <a:prstGeom prst="rect">
            <a:avLst/>
          </a:prstGeom>
        </p:spPr>
      </p:pic>
    </p:spTree>
    <p:extLst>
      <p:ext uri="{BB962C8B-B14F-4D97-AF65-F5344CB8AC3E}">
        <p14:creationId xmlns:p14="http://schemas.microsoft.com/office/powerpoint/2010/main" val="353407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CAA46-EB2A-7F41-B3A9-3844DD179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7" y="996724"/>
            <a:ext cx="5203458" cy="5114963"/>
          </a:xfrm>
          <a:prstGeom prst="rect">
            <a:avLst/>
          </a:prstGeom>
        </p:spPr>
      </p:pic>
      <p:sp>
        <p:nvSpPr>
          <p:cNvPr id="9" name="Title 2">
            <a:extLst>
              <a:ext uri="{FF2B5EF4-FFF2-40B4-BE49-F238E27FC236}">
                <a16:creationId xmlns:a16="http://schemas.microsoft.com/office/drawing/2014/main" id="{BD54CB62-950C-7D40-B635-2C1487A8AB3A}"/>
              </a:ext>
            </a:extLst>
          </p:cNvPr>
          <p:cNvSpPr txBox="1">
            <a:spLocks/>
          </p:cNvSpPr>
          <p:nvPr/>
        </p:nvSpPr>
        <p:spPr>
          <a:xfrm>
            <a:off x="566534" y="130782"/>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3C3C3B"/>
                </a:solidFill>
                <a:latin typeface="+mj-lt"/>
              </a:rPr>
              <a:t>Meet our team…</a:t>
            </a:r>
          </a:p>
        </p:txBody>
      </p:sp>
      <p:sp>
        <p:nvSpPr>
          <p:cNvPr id="10" name="Title 2">
            <a:extLst>
              <a:ext uri="{FF2B5EF4-FFF2-40B4-BE49-F238E27FC236}">
                <a16:creationId xmlns:a16="http://schemas.microsoft.com/office/drawing/2014/main" id="{919D278A-7C22-A544-AB5B-9AF66C1A3DAA}"/>
              </a:ext>
            </a:extLst>
          </p:cNvPr>
          <p:cNvSpPr txBox="1">
            <a:spLocks/>
          </p:cNvSpPr>
          <p:nvPr/>
        </p:nvSpPr>
        <p:spPr>
          <a:xfrm>
            <a:off x="5968019" y="875794"/>
            <a:ext cx="5616355" cy="4546018"/>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1" name="Rectangle 10">
            <a:extLst>
              <a:ext uri="{FF2B5EF4-FFF2-40B4-BE49-F238E27FC236}">
                <a16:creationId xmlns:a16="http://schemas.microsoft.com/office/drawing/2014/main" id="{C5ECEE9E-8209-B24D-B2B1-36E89170C435}"/>
              </a:ext>
            </a:extLst>
          </p:cNvPr>
          <p:cNvSpPr/>
          <p:nvPr/>
        </p:nvSpPr>
        <p:spPr>
          <a:xfrm>
            <a:off x="6480312" y="1516810"/>
            <a:ext cx="4591768" cy="3293209"/>
          </a:xfrm>
          <a:prstGeom prst="rect">
            <a:avLst/>
          </a:prstGeom>
        </p:spPr>
        <p:txBody>
          <a:bodyPr wrap="square">
            <a:spAutoFit/>
          </a:bodyPr>
          <a:lstStyle/>
          <a:p>
            <a:r>
              <a:rPr lang="en-GB" sz="1600" b="1" dirty="0">
                <a:solidFill>
                  <a:schemeClr val="bg1"/>
                </a:solidFill>
                <a:latin typeface="GillSans-Light"/>
              </a:rPr>
              <a:t>Rick Bailey</a:t>
            </a:r>
            <a:br>
              <a:rPr lang="en-GB" sz="1600" b="1" dirty="0">
                <a:solidFill>
                  <a:schemeClr val="bg1"/>
                </a:solidFill>
                <a:latin typeface="GillSans-Light"/>
              </a:rPr>
            </a:br>
            <a:r>
              <a:rPr lang="en-GB" sz="1600" dirty="0">
                <a:solidFill>
                  <a:schemeClr val="bg1"/>
                </a:solidFill>
                <a:latin typeface="GillSans-Light"/>
              </a:rPr>
              <a:t>Executive Chairman</a:t>
            </a:r>
          </a:p>
          <a:p>
            <a:endParaRPr lang="en-GB" sz="1600" dirty="0">
              <a:solidFill>
                <a:schemeClr val="bg1"/>
              </a:solidFill>
              <a:latin typeface="GillSans-Light"/>
            </a:endParaRPr>
          </a:p>
          <a:p>
            <a:pPr algn="ctr"/>
            <a:endParaRPr lang="en-GB" sz="1600" dirty="0">
              <a:solidFill>
                <a:schemeClr val="bg1"/>
              </a:solidFill>
              <a:latin typeface="GillSans-Light"/>
            </a:endParaRPr>
          </a:p>
          <a:p>
            <a:pPr algn="ctr"/>
            <a:r>
              <a:rPr lang="en-GB" sz="1600" dirty="0">
                <a:solidFill>
                  <a:schemeClr val="bg1"/>
                </a:solidFill>
                <a:effectLst/>
                <a:latin typeface="GillSans-Light"/>
                <a:ea typeface="Calibri" panose="020F0502020204030204" pitchFamily="34" charset="0"/>
              </a:rPr>
              <a:t>We have a fantastic opportunity across over 200 properties to help our customers enjoy themselves and have a great time. As a family business we can stand out from bigger corporate chains by being true to ourselves and being proud of who we are. With a human touch, being prepared to go the extra mile for our guests and each other, not compromising on the quality of what we do and being genuine and friendly – we won’t go far wrong.</a:t>
            </a:r>
            <a:endParaRPr lang="en-GB" sz="1600" dirty="0">
              <a:solidFill>
                <a:schemeClr val="bg1"/>
              </a:solidFill>
              <a:latin typeface="GillSans-Light"/>
            </a:endParaRPr>
          </a:p>
        </p:txBody>
      </p:sp>
      <p:pic>
        <p:nvPicPr>
          <p:cNvPr id="12" name="Picture 11">
            <a:extLst>
              <a:ext uri="{FF2B5EF4-FFF2-40B4-BE49-F238E27FC236}">
                <a16:creationId xmlns:a16="http://schemas.microsoft.com/office/drawing/2014/main" id="{A382A150-8254-084E-B59D-43B993F56B62}"/>
              </a:ext>
            </a:extLst>
          </p:cNvPr>
          <p:cNvPicPr>
            <a:picLocks noChangeAspect="1"/>
          </p:cNvPicPr>
          <p:nvPr/>
        </p:nvPicPr>
        <p:blipFill>
          <a:blip r:embed="rId4"/>
          <a:stretch>
            <a:fillRect/>
          </a:stretch>
        </p:blipFill>
        <p:spPr>
          <a:xfrm>
            <a:off x="10312041" y="996724"/>
            <a:ext cx="1040172" cy="1040172"/>
          </a:xfrm>
          <a:prstGeom prst="rect">
            <a:avLst/>
          </a:prstGeom>
        </p:spPr>
      </p:pic>
    </p:spTree>
    <p:extLst>
      <p:ext uri="{BB962C8B-B14F-4D97-AF65-F5344CB8AC3E}">
        <p14:creationId xmlns:p14="http://schemas.microsoft.com/office/powerpoint/2010/main" val="391248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D55A60E0-561C-04C9-98E7-B603393D2621}"/>
              </a:ext>
            </a:extLst>
          </p:cNvPr>
          <p:cNvPicPr>
            <a:picLocks noChangeAspect="1"/>
          </p:cNvPicPr>
          <p:nvPr/>
        </p:nvPicPr>
        <p:blipFill>
          <a:blip r:embed="rId3"/>
          <a:stretch>
            <a:fillRect/>
          </a:stretch>
        </p:blipFill>
        <p:spPr>
          <a:xfrm>
            <a:off x="0" y="523569"/>
            <a:ext cx="12192000" cy="6857143"/>
          </a:xfrm>
          <a:prstGeom prst="rect">
            <a:avLst/>
          </a:prstGeom>
        </p:spPr>
      </p:pic>
      <p:sp>
        <p:nvSpPr>
          <p:cNvPr id="6" name="Title 2">
            <a:extLst>
              <a:ext uri="{FF2B5EF4-FFF2-40B4-BE49-F238E27FC236}">
                <a16:creationId xmlns:a16="http://schemas.microsoft.com/office/drawing/2014/main" id="{BA3B3463-2694-4543-8AB4-65A4A679A4E9}"/>
              </a:ext>
            </a:extLst>
          </p:cNvPr>
          <p:cNvSpPr txBox="1">
            <a:spLocks/>
          </p:cNvSpPr>
          <p:nvPr/>
        </p:nvSpPr>
        <p:spPr>
          <a:xfrm>
            <a:off x="601663" y="323272"/>
            <a:ext cx="5674446" cy="8006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marL="0" marR="0" lvl="0" indent="0" fontAlgn="auto">
              <a:spcAft>
                <a:spcPts val="600"/>
              </a:spcAft>
              <a:buClrTx/>
              <a:buSzTx/>
              <a:tabLst/>
              <a:defRPr/>
            </a:pPr>
            <a:r>
              <a:rPr kumimoji="0" lang="en-US" sz="4400" i="0" u="none" strike="noStrike" kern="1200" cap="none" spc="0" normalizeH="0" baseline="0" noProof="0" dirty="0">
                <a:ln>
                  <a:noFill/>
                </a:ln>
                <a:solidFill>
                  <a:schemeClr val="tx1"/>
                </a:solidFill>
                <a:effectLst/>
                <a:uLnTx/>
                <a:uFillTx/>
                <a:latin typeface="+mj-lt"/>
                <a:ea typeface="+mj-ea"/>
                <a:cs typeface="+mj-cs"/>
              </a:rPr>
              <a:t>From humble beginnings… </a:t>
            </a:r>
          </a:p>
        </p:txBody>
      </p:sp>
      <p:sp>
        <p:nvSpPr>
          <p:cNvPr id="5" name="Subtitle 1">
            <a:extLst>
              <a:ext uri="{FF2B5EF4-FFF2-40B4-BE49-F238E27FC236}">
                <a16:creationId xmlns:a16="http://schemas.microsoft.com/office/drawing/2014/main" id="{45DFFCC5-3ED8-6941-8A25-C3FDB82EBD23}"/>
              </a:ext>
            </a:extLst>
          </p:cNvPr>
          <p:cNvSpPr>
            <a:spLocks noGrp="1"/>
          </p:cNvSpPr>
          <p:nvPr>
            <p:ph type="body" sz="half" idx="2"/>
          </p:nvPr>
        </p:nvSpPr>
        <p:spPr>
          <a:xfrm>
            <a:off x="639763" y="1341436"/>
            <a:ext cx="10693195" cy="3811588"/>
          </a:xfrm>
        </p:spPr>
        <p:txBody>
          <a:bodyPr vert="horz" lIns="91440" tIns="45720" rIns="91440" bIns="45720" rtlCol="0">
            <a:normAutofit/>
          </a:bodyPr>
          <a:lstStyle/>
          <a:p>
            <a:r>
              <a:rPr lang="en-US" kern="1200" dirty="0">
                <a:latin typeface="GillSans-Light"/>
              </a:rPr>
              <a:t>Daniel Thwaites has been providing warm hospitality for over 215 years and are very proud to still be an independent family business.</a:t>
            </a:r>
          </a:p>
        </p:txBody>
      </p:sp>
    </p:spTree>
    <p:extLst>
      <p:ext uri="{BB962C8B-B14F-4D97-AF65-F5344CB8AC3E}">
        <p14:creationId xmlns:p14="http://schemas.microsoft.com/office/powerpoint/2010/main" val="3364983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41248A-080F-961E-135E-3854AF336D53}"/>
              </a:ext>
            </a:extLst>
          </p:cNvPr>
          <p:cNvPicPr>
            <a:picLocks noChangeAspect="1"/>
          </p:cNvPicPr>
          <p:nvPr/>
        </p:nvPicPr>
        <p:blipFill rotWithShape="1">
          <a:blip r:embed="rId3"/>
          <a:srcRect l="15833" t="27014" r="67708" b="5926"/>
          <a:stretch/>
        </p:blipFill>
        <p:spPr>
          <a:xfrm>
            <a:off x="3873257" y="646049"/>
            <a:ext cx="4445486" cy="5094351"/>
          </a:xfrm>
          <a:prstGeom prst="rect">
            <a:avLst/>
          </a:prstGeom>
        </p:spPr>
      </p:pic>
      <p:sp>
        <p:nvSpPr>
          <p:cNvPr id="7" name="Title 1">
            <a:extLst>
              <a:ext uri="{FF2B5EF4-FFF2-40B4-BE49-F238E27FC236}">
                <a16:creationId xmlns:a16="http://schemas.microsoft.com/office/drawing/2014/main" id="{CEEA1815-79CA-F6F2-4FDD-2C8852989745}"/>
              </a:ext>
            </a:extLst>
          </p:cNvPr>
          <p:cNvSpPr>
            <a:spLocks noGrp="1"/>
          </p:cNvSpPr>
          <p:nvPr>
            <p:ph type="title"/>
          </p:nvPr>
        </p:nvSpPr>
        <p:spPr>
          <a:xfrm>
            <a:off x="447986" y="-619108"/>
            <a:ext cx="3932237" cy="1600200"/>
          </a:xfrm>
        </p:spPr>
        <p:txBody>
          <a:bodyPr>
            <a:normAutofit/>
          </a:bodyPr>
          <a:lstStyle/>
          <a:p>
            <a:r>
              <a:rPr lang="en-GB" sz="4400" b="1" dirty="0"/>
              <a:t>Our Properties</a:t>
            </a:r>
          </a:p>
        </p:txBody>
      </p:sp>
    </p:spTree>
    <p:extLst>
      <p:ext uri="{BB962C8B-B14F-4D97-AF65-F5344CB8AC3E}">
        <p14:creationId xmlns:p14="http://schemas.microsoft.com/office/powerpoint/2010/main" val="3552007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D753-E239-058E-BCAE-042B18B0C65D}"/>
              </a:ext>
            </a:extLst>
          </p:cNvPr>
          <p:cNvSpPr>
            <a:spLocks noGrp="1"/>
          </p:cNvSpPr>
          <p:nvPr>
            <p:ph type="title"/>
          </p:nvPr>
        </p:nvSpPr>
        <p:spPr>
          <a:xfrm>
            <a:off x="447986" y="-619108"/>
            <a:ext cx="3932237" cy="1600200"/>
          </a:xfrm>
        </p:spPr>
        <p:txBody>
          <a:bodyPr>
            <a:normAutofit/>
          </a:bodyPr>
          <a:lstStyle/>
          <a:p>
            <a:r>
              <a:rPr lang="en-GB" sz="4400" b="1" dirty="0"/>
              <a:t>The Inns</a:t>
            </a:r>
          </a:p>
        </p:txBody>
      </p:sp>
      <p:pic>
        <p:nvPicPr>
          <p:cNvPr id="3" name="Picture 2" descr="A picture containing text, book&#10;&#10;Description automatically generated">
            <a:extLst>
              <a:ext uri="{FF2B5EF4-FFF2-40B4-BE49-F238E27FC236}">
                <a16:creationId xmlns:a16="http://schemas.microsoft.com/office/drawing/2014/main" id="{768E4146-68A3-C6B4-CFA0-32ECD5913004}"/>
              </a:ext>
            </a:extLst>
          </p:cNvPr>
          <p:cNvPicPr>
            <a:picLocks noChangeAspect="1"/>
          </p:cNvPicPr>
          <p:nvPr/>
        </p:nvPicPr>
        <p:blipFill>
          <a:blip r:embed="rId2"/>
          <a:stretch>
            <a:fillRect/>
          </a:stretch>
        </p:blipFill>
        <p:spPr>
          <a:xfrm>
            <a:off x="4061982" y="1182932"/>
            <a:ext cx="1411244" cy="1411245"/>
          </a:xfrm>
          <a:prstGeom prst="rect">
            <a:avLst/>
          </a:prstGeom>
        </p:spPr>
      </p:pic>
      <p:pic>
        <p:nvPicPr>
          <p:cNvPr id="4" name="Picture 3" descr="Logo, company name&#10;&#10;Description automatically generated">
            <a:extLst>
              <a:ext uri="{FF2B5EF4-FFF2-40B4-BE49-F238E27FC236}">
                <a16:creationId xmlns:a16="http://schemas.microsoft.com/office/drawing/2014/main" id="{54ED45B9-641B-040C-2CC3-7A6101594174}"/>
              </a:ext>
            </a:extLst>
          </p:cNvPr>
          <p:cNvPicPr>
            <a:picLocks noChangeAspect="1"/>
          </p:cNvPicPr>
          <p:nvPr/>
        </p:nvPicPr>
        <p:blipFill>
          <a:blip r:embed="rId3"/>
          <a:stretch>
            <a:fillRect/>
          </a:stretch>
        </p:blipFill>
        <p:spPr>
          <a:xfrm>
            <a:off x="6712003" y="1233425"/>
            <a:ext cx="1541958" cy="1304925"/>
          </a:xfrm>
          <a:prstGeom prst="rect">
            <a:avLst/>
          </a:prstGeom>
        </p:spPr>
      </p:pic>
      <p:pic>
        <p:nvPicPr>
          <p:cNvPr id="7" name="Picture 6">
            <a:extLst>
              <a:ext uri="{FF2B5EF4-FFF2-40B4-BE49-F238E27FC236}">
                <a16:creationId xmlns:a16="http://schemas.microsoft.com/office/drawing/2014/main" id="{202CCE75-6F38-8D18-1546-2C87E88AD252}"/>
              </a:ext>
            </a:extLst>
          </p:cNvPr>
          <p:cNvPicPr>
            <a:picLocks noChangeAspect="1"/>
          </p:cNvPicPr>
          <p:nvPr/>
        </p:nvPicPr>
        <p:blipFill>
          <a:blip r:embed="rId4"/>
          <a:srcRect/>
          <a:stretch/>
        </p:blipFill>
        <p:spPr>
          <a:xfrm>
            <a:off x="7497294" y="4526185"/>
            <a:ext cx="928767" cy="1138264"/>
          </a:xfrm>
          <a:prstGeom prst="rect">
            <a:avLst/>
          </a:prstGeom>
        </p:spPr>
      </p:pic>
      <p:pic>
        <p:nvPicPr>
          <p:cNvPr id="9" name="Picture 8">
            <a:extLst>
              <a:ext uri="{FF2B5EF4-FFF2-40B4-BE49-F238E27FC236}">
                <a16:creationId xmlns:a16="http://schemas.microsoft.com/office/drawing/2014/main" id="{08FA3F7D-F32A-A828-9465-F0D9DC503E88}"/>
              </a:ext>
            </a:extLst>
          </p:cNvPr>
          <p:cNvPicPr>
            <a:picLocks noChangeAspect="1"/>
          </p:cNvPicPr>
          <p:nvPr/>
        </p:nvPicPr>
        <p:blipFill>
          <a:blip r:embed="rId5"/>
          <a:srcRect/>
          <a:stretch/>
        </p:blipFill>
        <p:spPr>
          <a:xfrm>
            <a:off x="1281856" y="1137698"/>
            <a:ext cx="1471080" cy="1563023"/>
          </a:xfrm>
          <a:prstGeom prst="rect">
            <a:avLst/>
          </a:prstGeom>
        </p:spPr>
      </p:pic>
      <p:pic>
        <p:nvPicPr>
          <p:cNvPr id="10" name="Picture 9">
            <a:extLst>
              <a:ext uri="{FF2B5EF4-FFF2-40B4-BE49-F238E27FC236}">
                <a16:creationId xmlns:a16="http://schemas.microsoft.com/office/drawing/2014/main" id="{762FC041-41ED-8808-2267-F43AA69A8F3F}"/>
              </a:ext>
            </a:extLst>
          </p:cNvPr>
          <p:cNvPicPr>
            <a:picLocks noChangeAspect="1"/>
          </p:cNvPicPr>
          <p:nvPr/>
        </p:nvPicPr>
        <p:blipFill>
          <a:blip r:embed="rId6"/>
          <a:stretch>
            <a:fillRect/>
          </a:stretch>
        </p:blipFill>
        <p:spPr>
          <a:xfrm>
            <a:off x="9054660" y="1129080"/>
            <a:ext cx="1668061" cy="1485901"/>
          </a:xfrm>
          <a:prstGeom prst="rect">
            <a:avLst/>
          </a:prstGeom>
        </p:spPr>
      </p:pic>
      <p:pic>
        <p:nvPicPr>
          <p:cNvPr id="14" name="Picture 13" descr="Logo&#10;&#10;Description automatically generated">
            <a:extLst>
              <a:ext uri="{FF2B5EF4-FFF2-40B4-BE49-F238E27FC236}">
                <a16:creationId xmlns:a16="http://schemas.microsoft.com/office/drawing/2014/main" id="{9CF3EEAF-F108-AECE-1BD5-C96976170D01}"/>
              </a:ext>
            </a:extLst>
          </p:cNvPr>
          <p:cNvPicPr>
            <a:picLocks noChangeAspect="1"/>
          </p:cNvPicPr>
          <p:nvPr/>
        </p:nvPicPr>
        <p:blipFill>
          <a:blip r:embed="rId7"/>
          <a:stretch>
            <a:fillRect/>
          </a:stretch>
        </p:blipFill>
        <p:spPr>
          <a:xfrm>
            <a:off x="1263461" y="4362516"/>
            <a:ext cx="1415436" cy="1200772"/>
          </a:xfrm>
          <a:prstGeom prst="rect">
            <a:avLst/>
          </a:prstGeom>
        </p:spPr>
      </p:pic>
      <p:pic>
        <p:nvPicPr>
          <p:cNvPr id="15" name="Picture 14">
            <a:extLst>
              <a:ext uri="{FF2B5EF4-FFF2-40B4-BE49-F238E27FC236}">
                <a16:creationId xmlns:a16="http://schemas.microsoft.com/office/drawing/2014/main" id="{22E0FDC9-7652-F262-6FE5-98B3DA94B1BF}"/>
              </a:ext>
            </a:extLst>
          </p:cNvPr>
          <p:cNvPicPr>
            <a:picLocks noChangeAspect="1"/>
          </p:cNvPicPr>
          <p:nvPr/>
        </p:nvPicPr>
        <p:blipFill>
          <a:blip r:embed="rId8"/>
          <a:stretch>
            <a:fillRect/>
          </a:stretch>
        </p:blipFill>
        <p:spPr>
          <a:xfrm>
            <a:off x="9229880" y="4662072"/>
            <a:ext cx="1329054" cy="866491"/>
          </a:xfrm>
          <a:prstGeom prst="rect">
            <a:avLst/>
          </a:prstGeom>
        </p:spPr>
      </p:pic>
      <p:pic>
        <p:nvPicPr>
          <p:cNvPr id="17" name="Picture 16">
            <a:extLst>
              <a:ext uri="{FF2B5EF4-FFF2-40B4-BE49-F238E27FC236}">
                <a16:creationId xmlns:a16="http://schemas.microsoft.com/office/drawing/2014/main" id="{A05EE1AA-A074-BB80-7535-5AECB6381E64}"/>
              </a:ext>
            </a:extLst>
          </p:cNvPr>
          <p:cNvPicPr>
            <a:picLocks noChangeAspect="1"/>
          </p:cNvPicPr>
          <p:nvPr/>
        </p:nvPicPr>
        <p:blipFill>
          <a:blip r:embed="rId9"/>
          <a:srcRect/>
          <a:stretch/>
        </p:blipFill>
        <p:spPr>
          <a:xfrm>
            <a:off x="9402984" y="2841303"/>
            <a:ext cx="891710" cy="1609908"/>
          </a:xfrm>
          <a:prstGeom prst="rect">
            <a:avLst/>
          </a:prstGeom>
        </p:spPr>
      </p:pic>
      <p:pic>
        <p:nvPicPr>
          <p:cNvPr id="18" name="Picture 17" descr="Logo&#10;&#10;Description automatically generated">
            <a:extLst>
              <a:ext uri="{FF2B5EF4-FFF2-40B4-BE49-F238E27FC236}">
                <a16:creationId xmlns:a16="http://schemas.microsoft.com/office/drawing/2014/main" id="{8EE32D0C-AFEB-B399-5536-2604FC6BE563}"/>
              </a:ext>
            </a:extLst>
          </p:cNvPr>
          <p:cNvPicPr>
            <a:picLocks noChangeAspect="1"/>
          </p:cNvPicPr>
          <p:nvPr/>
        </p:nvPicPr>
        <p:blipFill>
          <a:blip r:embed="rId10"/>
          <a:stretch>
            <a:fillRect/>
          </a:stretch>
        </p:blipFill>
        <p:spPr>
          <a:xfrm>
            <a:off x="6626290" y="2690772"/>
            <a:ext cx="1799771" cy="1799771"/>
          </a:xfrm>
          <a:prstGeom prst="rect">
            <a:avLst/>
          </a:prstGeom>
        </p:spPr>
      </p:pic>
      <p:pic>
        <p:nvPicPr>
          <p:cNvPr id="19" name="Picture 18">
            <a:extLst>
              <a:ext uri="{FF2B5EF4-FFF2-40B4-BE49-F238E27FC236}">
                <a16:creationId xmlns:a16="http://schemas.microsoft.com/office/drawing/2014/main" id="{42E9F8CA-2635-D212-74F5-5B3050AF9A6F}"/>
              </a:ext>
            </a:extLst>
          </p:cNvPr>
          <p:cNvPicPr>
            <a:picLocks noChangeAspect="1"/>
          </p:cNvPicPr>
          <p:nvPr/>
        </p:nvPicPr>
        <p:blipFill>
          <a:blip r:embed="rId11"/>
          <a:stretch>
            <a:fillRect/>
          </a:stretch>
        </p:blipFill>
        <p:spPr>
          <a:xfrm>
            <a:off x="4044735" y="2846643"/>
            <a:ext cx="1428491" cy="1416150"/>
          </a:xfrm>
          <a:prstGeom prst="rect">
            <a:avLst/>
          </a:prstGeom>
        </p:spPr>
      </p:pic>
      <p:pic>
        <p:nvPicPr>
          <p:cNvPr id="21" name="Picture 20">
            <a:extLst>
              <a:ext uri="{FF2B5EF4-FFF2-40B4-BE49-F238E27FC236}">
                <a16:creationId xmlns:a16="http://schemas.microsoft.com/office/drawing/2014/main" id="{7572CD86-AB9E-6F2B-D18A-AB78A755604D}"/>
              </a:ext>
            </a:extLst>
          </p:cNvPr>
          <p:cNvPicPr>
            <a:picLocks noChangeAspect="1"/>
          </p:cNvPicPr>
          <p:nvPr/>
        </p:nvPicPr>
        <p:blipFill>
          <a:blip r:embed="rId12"/>
          <a:stretch>
            <a:fillRect/>
          </a:stretch>
        </p:blipFill>
        <p:spPr>
          <a:xfrm>
            <a:off x="1332627" y="2868030"/>
            <a:ext cx="1350695" cy="1302209"/>
          </a:xfrm>
          <a:prstGeom prst="rect">
            <a:avLst/>
          </a:prstGeom>
        </p:spPr>
      </p:pic>
      <p:pic>
        <p:nvPicPr>
          <p:cNvPr id="6" name="Picture 5" descr="Text, logo&#10;&#10;Description automatically generated">
            <a:extLst>
              <a:ext uri="{FF2B5EF4-FFF2-40B4-BE49-F238E27FC236}">
                <a16:creationId xmlns:a16="http://schemas.microsoft.com/office/drawing/2014/main" id="{078AA3CB-1C19-98BF-A412-6AFC546B0D54}"/>
              </a:ext>
            </a:extLst>
          </p:cNvPr>
          <p:cNvPicPr>
            <a:picLocks noChangeAspect="1"/>
          </p:cNvPicPr>
          <p:nvPr/>
        </p:nvPicPr>
        <p:blipFill>
          <a:blip r:embed="rId13"/>
          <a:stretch>
            <a:fillRect/>
          </a:stretch>
        </p:blipFill>
        <p:spPr>
          <a:xfrm>
            <a:off x="5200066" y="4719947"/>
            <a:ext cx="1546380" cy="719288"/>
          </a:xfrm>
          <a:prstGeom prst="rect">
            <a:avLst/>
          </a:prstGeom>
        </p:spPr>
      </p:pic>
      <p:pic>
        <p:nvPicPr>
          <p:cNvPr id="8" name="Picture 7">
            <a:extLst>
              <a:ext uri="{FF2B5EF4-FFF2-40B4-BE49-F238E27FC236}">
                <a16:creationId xmlns:a16="http://schemas.microsoft.com/office/drawing/2014/main" id="{F29701CC-3310-F262-FD94-32FE2389FF90}"/>
              </a:ext>
            </a:extLst>
          </p:cNvPr>
          <p:cNvPicPr>
            <a:picLocks noChangeAspect="1"/>
          </p:cNvPicPr>
          <p:nvPr/>
        </p:nvPicPr>
        <p:blipFill>
          <a:blip r:embed="rId8"/>
          <a:stretch>
            <a:fillRect/>
          </a:stretch>
        </p:blipFill>
        <p:spPr>
          <a:xfrm>
            <a:off x="9229880" y="4662072"/>
            <a:ext cx="1329054" cy="866491"/>
          </a:xfrm>
          <a:prstGeom prst="rect">
            <a:avLst/>
          </a:prstGeom>
        </p:spPr>
      </p:pic>
      <p:pic>
        <p:nvPicPr>
          <p:cNvPr id="11" name="Picture 10" descr="A black sign with white text&#10;&#10;AI-generated content may be incorrect.">
            <a:extLst>
              <a:ext uri="{FF2B5EF4-FFF2-40B4-BE49-F238E27FC236}">
                <a16:creationId xmlns:a16="http://schemas.microsoft.com/office/drawing/2014/main" id="{9B20BDE7-428F-A2FC-CB29-1F0BE1638984}"/>
              </a:ext>
            </a:extLst>
          </p:cNvPr>
          <p:cNvPicPr>
            <a:picLocks noChangeAspect="1"/>
          </p:cNvPicPr>
          <p:nvPr/>
        </p:nvPicPr>
        <p:blipFill>
          <a:blip r:embed="rId14"/>
          <a:stretch>
            <a:fillRect/>
          </a:stretch>
        </p:blipFill>
        <p:spPr>
          <a:xfrm>
            <a:off x="3395816" y="4700455"/>
            <a:ext cx="1016855" cy="834732"/>
          </a:xfrm>
          <a:prstGeom prst="rect">
            <a:avLst/>
          </a:prstGeom>
        </p:spPr>
      </p:pic>
    </p:spTree>
    <p:extLst>
      <p:ext uri="{BB962C8B-B14F-4D97-AF65-F5344CB8AC3E}">
        <p14:creationId xmlns:p14="http://schemas.microsoft.com/office/powerpoint/2010/main" val="2946976964"/>
      </p:ext>
    </p:extLst>
  </p:cSld>
  <p:clrMapOvr>
    <a:masterClrMapping/>
  </p:clrMapOvr>
</p:sld>
</file>

<file path=ppt/theme/theme1.xml><?xml version="1.0" encoding="utf-8"?>
<a:theme xmlns:a="http://schemas.openxmlformats.org/drawingml/2006/main" name="Daniel Thwaites">
  <a:themeElements>
    <a:clrScheme name="Daniel Thwaites">
      <a:dk1>
        <a:srgbClr val="1F422F"/>
      </a:dk1>
      <a:lt1>
        <a:srgbClr val="F7F2EB"/>
      </a:lt1>
      <a:dk2>
        <a:srgbClr val="BA0C2F"/>
      </a:dk2>
      <a:lt2>
        <a:srgbClr val="F7F2EB"/>
      </a:lt2>
      <a:accent1>
        <a:srgbClr val="1F422F"/>
      </a:accent1>
      <a:accent2>
        <a:srgbClr val="F7F2EB"/>
      </a:accent2>
      <a:accent3>
        <a:srgbClr val="BA0C2F"/>
      </a:accent3>
      <a:accent4>
        <a:srgbClr val="A68732"/>
      </a:accent4>
      <a:accent5>
        <a:srgbClr val="3C3C3C"/>
      </a:accent5>
      <a:accent6>
        <a:srgbClr val="F7F2EB"/>
      </a:accent6>
      <a:hlink>
        <a:srgbClr val="A68732"/>
      </a:hlink>
      <a:folHlink>
        <a:srgbClr val="A68732"/>
      </a:folHlink>
    </a:clrScheme>
    <a:fontScheme name="Daniel Thwaites">
      <a:majorFont>
        <a:latin typeface="Tangier-Light"/>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iel Thwaites" id="{C1937B5A-C971-45EB-BA18-D9873E773B8A}" vid="{C4911106-BDC9-4797-8F5D-596438B660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Daniel Thwaites</Template>
  <TotalTime>1705</TotalTime>
  <Words>3902</Words>
  <Application>Microsoft Office PowerPoint</Application>
  <PresentationFormat>Widescreen</PresentationFormat>
  <Paragraphs>322</Paragraphs>
  <Slides>26</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Calibri</vt:lpstr>
      <vt:lpstr>Gill Sans</vt:lpstr>
      <vt:lpstr>Gill Sans Nova Light</vt:lpstr>
      <vt:lpstr>GillSans-Light</vt:lpstr>
      <vt:lpstr>inherit</vt:lpstr>
      <vt:lpstr>Noah</vt:lpstr>
      <vt:lpstr>Noah-Bold</vt:lpstr>
      <vt:lpstr>Noah-Regular</vt:lpstr>
      <vt:lpstr>Segoe UI Historic</vt:lpstr>
      <vt:lpstr>Tangier Light</vt:lpstr>
      <vt:lpstr>Tangier-Light</vt:lpstr>
      <vt:lpstr>Daniel Thwaites</vt:lpstr>
      <vt:lpstr>PowerPoint Presentation</vt:lpstr>
      <vt:lpstr>PowerPoint Presentation</vt:lpstr>
      <vt:lpstr>PowerPoint Presentation</vt:lpstr>
      <vt:lpstr>PowerPoint Presentation</vt:lpstr>
      <vt:lpstr>Daniel Thwaites Family Tree</vt:lpstr>
      <vt:lpstr>PowerPoint Presentation</vt:lpstr>
      <vt:lpstr>PowerPoint Presentation</vt:lpstr>
      <vt:lpstr>Our Properties</vt:lpstr>
      <vt:lpstr>The Inns</vt:lpstr>
      <vt:lpstr>PowerPoint Presentation</vt:lpstr>
      <vt:lpstr>Managed Houses</vt:lpstr>
      <vt:lpstr>Our Customer Facing Brands</vt:lpstr>
      <vt:lpstr>PowerPoint Presentation</vt:lpstr>
      <vt:lpstr>PowerPoint Presentation</vt:lpstr>
      <vt:lpstr>Our Purpose</vt:lpstr>
      <vt:lpstr>An eye for quality…</vt:lpstr>
      <vt:lpstr>A generous blend of innovation…</vt:lpstr>
      <vt:lpstr>PowerPoint Presentation</vt:lpstr>
      <vt:lpstr>Lots of warm hospitality…</vt:lpstr>
      <vt:lpstr>We want our team members to have amazing experiences…</vt:lpstr>
      <vt:lpstr>PowerPoint Presentation</vt:lpstr>
      <vt:lpstr>Company Benefits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Murphy - Get Stoked</dc:creator>
  <cp:lastModifiedBy>Stephanie Atkinson</cp:lastModifiedBy>
  <cp:revision>84</cp:revision>
  <dcterms:created xsi:type="dcterms:W3CDTF">2022-09-07T08:41:38Z</dcterms:created>
  <dcterms:modified xsi:type="dcterms:W3CDTF">2025-08-28T14:00:49Z</dcterms:modified>
</cp:coreProperties>
</file>