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579" r:id="rId2"/>
    <p:sldId id="592" r:id="rId3"/>
    <p:sldId id="605" r:id="rId4"/>
    <p:sldId id="581" r:id="rId5"/>
    <p:sldId id="604" r:id="rId6"/>
    <p:sldId id="601" r:id="rId7"/>
    <p:sldId id="607" r:id="rId8"/>
    <p:sldId id="598" r:id="rId9"/>
    <p:sldId id="599" r:id="rId10"/>
    <p:sldId id="58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2EB"/>
    <a:srgbClr val="A68732"/>
    <a:srgbClr val="1F422F"/>
    <a:srgbClr val="BA0C2F"/>
    <a:srgbClr val="3C3C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/>
    <p:restoredTop sz="94719"/>
  </p:normalViewPr>
  <p:slideViewPr>
    <p:cSldViewPr snapToGrid="0">
      <p:cViewPr varScale="1">
        <p:scale>
          <a:sx n="105" d="100"/>
          <a:sy n="105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BB563-A149-9C4A-B389-5CD3F431A64C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1A832-8830-3B49-90F8-6C077B5C1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98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1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83622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10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4773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2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54726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3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99917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4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43834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5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03270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6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3022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7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548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8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79330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55613">
              <a:defRPr/>
            </a:pPr>
            <a:fld id="{1BD4A52A-3308-4E62-A241-5F2F6701583E}" type="slidenum">
              <a:rPr lang="en-GB">
                <a:solidFill>
                  <a:prstClr val="black"/>
                </a:solidFill>
                <a:latin typeface="Calibri" panose="020F0502020204030204"/>
              </a:rPr>
              <a:pPr defTabSz="955613">
                <a:defRPr/>
              </a:pPr>
              <a:t>9</a:t>
            </a:fld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8199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E80A-A894-0409-9461-5FF1D8DC1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844365-BC5D-8A4F-A066-C67794F45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95F97-6A55-C4F1-C93A-F4BD216B0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D4B86-E311-73B8-F600-995F9F0D1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B266B-29B0-591A-F519-925B4B374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08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53EB6-2AAA-D85C-AE68-43E8079D1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A52ECB-A1E5-9159-76F4-C9DFB60DC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D88B46-7826-6CE5-2630-7E8993566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EBA55-CA21-7712-D0D6-DA1EDD96D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F28CF-2983-DAEB-82C5-A531C973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B1990-504D-13D4-6632-7B1DA4647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7AEDF-AB7A-EADD-E2D1-2842AF4B2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049FEB-0217-78B5-DE86-6E5A333C4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8AFF9-758E-AC3C-7FE2-11D6797E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82D63-1CD4-3779-5926-C0CF9C45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A8FE6-FE1B-A00F-9948-C331481F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D63CE-46F4-E815-1296-94477599F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23B07-27B0-001B-9B48-08CACB834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5C07D-60EC-0E17-F947-985567ED0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7B0DC-02F2-C1E9-8988-629D91DEA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8CED1-0F80-3AF2-F90E-F37F8AFD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32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8680ED3-5F1B-00C6-6D01-D83242CB30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24586" y="808528"/>
            <a:ext cx="4525108" cy="22906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0B889CFE-1607-4A70-B822-B777F444E7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24246" y="808528"/>
            <a:ext cx="4525108" cy="22906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4CEF77A3-A965-FEFE-418B-BB77FAB49B9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24586" y="3470031"/>
            <a:ext cx="4525108" cy="22906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9F31B4AA-4525-4A25-E6CA-DEF4E7AAE4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24246" y="3470031"/>
            <a:ext cx="4525108" cy="22906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83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F58A755-06FC-211C-34D9-A61991F618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7048" y="808527"/>
            <a:ext cx="3259136" cy="4952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FF673FDB-B986-1DDF-F8DD-097955F82A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89818" y="808527"/>
            <a:ext cx="3259136" cy="4952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BE82A530-4130-01FD-AFE5-8A6FD0DFED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82588" y="808527"/>
            <a:ext cx="3259136" cy="495214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02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33545F-52D8-72DB-1124-E820993053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06925" y="0"/>
            <a:ext cx="7585075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78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B80D29A-738B-98D1-070A-7FC9636BF2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326313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0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DF349BE-831E-FBC2-A5D7-73CB71E5C8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6925" y="750889"/>
            <a:ext cx="4103688" cy="486446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87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C7212ABB-90BD-C241-0440-87827CAE9F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62555" y="750889"/>
            <a:ext cx="4103688" cy="486446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065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C7212ABB-90BD-C241-0440-87827CAE9F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77354" y="750889"/>
            <a:ext cx="4888889" cy="486446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62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F2FD5-36F6-72C6-5365-5B34C3C04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613D67-6040-D77D-3333-539CA8E5B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A5E78-A15F-9C30-A02B-8DFF920E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A45BBD-9A61-BAC9-56C8-511E8A8C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706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EFDB02A-F265-F761-8E98-97322529F5E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5866" y="2836985"/>
            <a:ext cx="2267926" cy="28954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FB37F869-5382-D247-5FD5-4BA35CD2FF2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828208" y="2836985"/>
            <a:ext cx="2267926" cy="28954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7A3DCADE-357E-4627-2B90-7659CDEFBC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73313" y="2836985"/>
            <a:ext cx="2267926" cy="28954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6CB1A046-5702-760C-C4A1-795C327587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50760" y="2836985"/>
            <a:ext cx="2267926" cy="289547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912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F856D2A-4F8E-AF3D-0B19-8996B88AE7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1011" y="804926"/>
            <a:ext cx="2085975" cy="2084388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2ED73D-9755-82E0-EA30-F1109C61C50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43091" y="804926"/>
            <a:ext cx="2085975" cy="2084388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86AC6E5C-71A0-6D32-56AF-A588FECADD5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31011" y="3426206"/>
            <a:ext cx="2085975" cy="2084388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C94C2A0A-BD39-0B7D-00A1-7FD365C5F1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43091" y="3426206"/>
            <a:ext cx="2085975" cy="2084388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44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66F19C-649C-B5E8-014A-DB8CD3B0BE2E}"/>
              </a:ext>
            </a:extLst>
          </p:cNvPr>
          <p:cNvSpPr/>
          <p:nvPr userDrawn="1"/>
        </p:nvSpPr>
        <p:spPr>
          <a:xfrm>
            <a:off x="1231009" y="1816608"/>
            <a:ext cx="2085977" cy="3621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F856D2A-4F8E-AF3D-0B19-8996B88AE7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1011" y="804926"/>
            <a:ext cx="2085975" cy="2084388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2ED73D-9755-82E0-EA30-F1109C61C50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27015" y="804926"/>
            <a:ext cx="2085975" cy="2084388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86AC6E5C-71A0-6D32-56AF-A588FECADD5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79013" y="804926"/>
            <a:ext cx="2085975" cy="2084388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C94C2A0A-BD39-0B7D-00A1-7FD365C5F1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875016" y="804926"/>
            <a:ext cx="2085975" cy="2084388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E4E267-3327-0D6B-9F1F-56B46C24C173}"/>
              </a:ext>
            </a:extLst>
          </p:cNvPr>
          <p:cNvSpPr/>
          <p:nvPr userDrawn="1"/>
        </p:nvSpPr>
        <p:spPr>
          <a:xfrm>
            <a:off x="3779012" y="1816608"/>
            <a:ext cx="2085977" cy="3621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BFB161-122E-8BFD-9B68-78F5791FB513}"/>
              </a:ext>
            </a:extLst>
          </p:cNvPr>
          <p:cNvSpPr/>
          <p:nvPr userDrawn="1"/>
        </p:nvSpPr>
        <p:spPr>
          <a:xfrm>
            <a:off x="6327013" y="1847120"/>
            <a:ext cx="2085977" cy="3621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1AB7B2-AE4D-CF4E-7172-2E8A9A0D3521}"/>
              </a:ext>
            </a:extLst>
          </p:cNvPr>
          <p:cNvSpPr/>
          <p:nvPr userDrawn="1"/>
        </p:nvSpPr>
        <p:spPr>
          <a:xfrm>
            <a:off x="8875012" y="1816608"/>
            <a:ext cx="2085977" cy="3621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478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CD56B28-D125-D5CD-0526-299528001C0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34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5BDC671-F06B-C75C-9F61-D5A46ED05D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680450" y="0"/>
            <a:ext cx="351155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0570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2F2C927-C7D6-B28C-66A9-BEFAC872B4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32879" y="-968188"/>
            <a:ext cx="11079909" cy="8875059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07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FDE05672-3CB5-9E64-0596-5A20E56D4E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05535" y="2285999"/>
            <a:ext cx="1742767" cy="1741441"/>
          </a:xfrm>
          <a:prstGeom prst="ellipse">
            <a:avLst/>
          </a:prstGeom>
          <a:ln w="31750">
            <a:solidFill>
              <a:srgbClr val="F7F2EB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D37E528-C0F5-E70D-1D5E-67EA0BBDF18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24616" y="2285999"/>
            <a:ext cx="1742767" cy="1741441"/>
          </a:xfrm>
          <a:prstGeom prst="ellipse">
            <a:avLst/>
          </a:prstGeom>
          <a:ln w="31750">
            <a:solidFill>
              <a:srgbClr val="F7F2EB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CFCD7667-F744-BE82-24FA-0D026E0B82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43697" y="2285999"/>
            <a:ext cx="1742767" cy="1741441"/>
          </a:xfrm>
          <a:prstGeom prst="ellipse">
            <a:avLst/>
          </a:prstGeom>
          <a:ln w="31750">
            <a:solidFill>
              <a:srgbClr val="F7F2EB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77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05FD2A0-9339-E6C8-833D-7FA6BD3E4A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04925" y="871304"/>
            <a:ext cx="4791075" cy="4792662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399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B25AF0F-CBCF-9310-D1C5-18A1C56ACA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180729" y="-827368"/>
            <a:ext cx="8512735" cy="8512736"/>
          </a:xfrm>
          <a:prstGeom prst="ellipse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3452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E202142-44A0-9686-D782-0A69D3B351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143000"/>
            <a:ext cx="8418513" cy="24066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2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EC439-1772-E005-653F-9C63B7DF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814C7-21AA-FE2A-6089-5CCAD9EA8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E88F9-FF8A-0C9F-DADC-4CBF2F61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67A3B-8E94-0020-7258-1E8723DEE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02490-9979-2EAC-4258-62E89B36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12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8ED67-4F2D-35DD-0974-F4DECD2EE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084180-799A-485C-1D2E-250AF9AA1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755CA-17FF-5385-CDA2-BB852BB88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D853D-51AA-21C6-8F37-1EE0761C1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488E6-5C31-71FA-8CB3-9A12E87B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8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4E06-5509-AD86-5672-DF9D11506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C0424-386A-8110-A299-30092BFFC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066A9F-E5B7-505F-90DE-E62F70225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F8431-78BF-D29D-DEDD-34AE10422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89356A-EE57-E4DC-CED9-44C78D52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6211E-35C4-FEAB-02A6-DD19C96E3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6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19F08-7899-43AC-FB53-61AF86CD6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7435A-9F52-FA76-5BD0-B034AD31F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3584B-8545-EE10-0855-336CDE75B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A5E9AB-3F46-2601-627F-822A435AB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8616B1-1F85-EDAA-618D-1EE94CC40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C8A049-8760-F26D-41F0-042588666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A5E7F3-CC96-184E-E34F-8ABB7D80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5885F5-5EF3-2827-90B4-D9A5FB12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3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865CE-6DEB-99FB-9D08-51394366B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D4939D-EDDF-D218-EBDA-99D627EE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F50ED-0128-76FA-3282-BCC016CE4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81AC84-4313-FFC6-5C97-9F3E1B22F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71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98E276-9248-6DD7-2441-93BA3B30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49E017-F237-BBD3-80E3-F399AF82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5641C8-289F-B5BE-4FA2-ED084ED9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4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EEF79-8DB2-7C3C-BA53-C1B7CDBD3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13AC9-FA7B-2D0D-2D3D-09547D9C7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E4AE0-98D1-56C4-CF09-C9D5FCA67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E45C9-1476-419F-145B-A2C5839C0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87B38-0BA6-6609-94F2-36850151C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98830-E833-8E2C-02AD-8E9B436C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641647-A236-FCD2-8472-58D254875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C855-F245-46EB-8D64-7F2B8605E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E5DFE-9586-7455-77B3-B7BBFCCAA6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77C0E-31C6-8144-A063-D7A37179A614}" type="datetimeFigureOut">
              <a:rPr lang="en-US" smtClean="0"/>
              <a:t>4/30/2025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46D30-D046-19C9-A1D6-0E1BA3BA5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A847A-2C82-2BBC-E68C-2DFFA94DA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197DE-BBA6-F74C-A8B0-C764787D67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46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8" r:id="rId19"/>
    <p:sldLayoutId id="2147483667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62" y="292177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Daniel Thwaites PLC Executive Team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542451" y="1652752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Rick Bailey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Executive Chairman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57ADA-BC0E-4F2F-9115-7D4EABF53DD2}"/>
              </a:ext>
            </a:extLst>
          </p:cNvPr>
          <p:cNvSpPr/>
          <p:nvPr/>
        </p:nvSpPr>
        <p:spPr>
          <a:xfrm>
            <a:off x="1507658" y="4265309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Mick Horan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Operations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Inns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0DD2F-52D7-46F3-A740-713C8D7B5D44}"/>
              </a:ext>
            </a:extLst>
          </p:cNvPr>
          <p:cNvSpPr/>
          <p:nvPr/>
        </p:nvSpPr>
        <p:spPr>
          <a:xfrm>
            <a:off x="2889569" y="4265309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Andrew Buchanan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Operations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Pubs &amp; Brewing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644EE9-64D8-43BC-ACB1-5317298AE1F3}"/>
              </a:ext>
            </a:extLst>
          </p:cNvPr>
          <p:cNvSpPr/>
          <p:nvPr/>
        </p:nvSpPr>
        <p:spPr>
          <a:xfrm>
            <a:off x="4229009" y="4251919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Chris Hill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Operations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Hotels &amp; Spas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311DE-7540-4F6C-83D3-481573250907}"/>
              </a:ext>
            </a:extLst>
          </p:cNvPr>
          <p:cNvSpPr/>
          <p:nvPr/>
        </p:nvSpPr>
        <p:spPr>
          <a:xfrm>
            <a:off x="5539093" y="4258701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Jason Royal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Director of People &amp; Development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112F63-C8DE-4F02-A7C6-DCBED353CA50}"/>
              </a:ext>
            </a:extLst>
          </p:cNvPr>
          <p:cNvSpPr/>
          <p:nvPr/>
        </p:nvSpPr>
        <p:spPr>
          <a:xfrm>
            <a:off x="6882729" y="4250578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Danny Martin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Marketing </a:t>
            </a: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Director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009656-8BC4-42ED-B8EB-88B4DCD57BEB}"/>
              </a:ext>
            </a:extLst>
          </p:cNvPr>
          <p:cNvSpPr/>
          <p:nvPr/>
        </p:nvSpPr>
        <p:spPr>
          <a:xfrm>
            <a:off x="8230559" y="4250578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Jim Francis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Estates Director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D412B7-1D21-47F9-9BD0-73D3ABCF451B}"/>
              </a:ext>
            </a:extLst>
          </p:cNvPr>
          <p:cNvSpPr/>
          <p:nvPr/>
        </p:nvSpPr>
        <p:spPr>
          <a:xfrm>
            <a:off x="9578389" y="4250578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Kevin Wood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Finance Director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89F4D3-38FF-4A4F-AC9A-A06C3BFF3390}"/>
              </a:ext>
            </a:extLst>
          </p:cNvPr>
          <p:cNvCxnSpPr>
            <a:cxnSpLocks/>
          </p:cNvCxnSpPr>
          <p:nvPr/>
        </p:nvCxnSpPr>
        <p:spPr>
          <a:xfrm>
            <a:off x="6158342" y="2500040"/>
            <a:ext cx="0" cy="15632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41B598-AAA0-4307-876C-7FBA3B8D5D9B}"/>
              </a:ext>
            </a:extLst>
          </p:cNvPr>
          <p:cNvCxnSpPr>
            <a:cxnSpLocks/>
          </p:cNvCxnSpPr>
          <p:nvPr/>
        </p:nvCxnSpPr>
        <p:spPr>
          <a:xfrm>
            <a:off x="2170099" y="4048600"/>
            <a:ext cx="79697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38C2A4-14F0-4292-A268-3FD2BC34A0D0}"/>
              </a:ext>
            </a:extLst>
          </p:cNvPr>
          <p:cNvCxnSpPr>
            <a:cxnSpLocks/>
          </p:cNvCxnSpPr>
          <p:nvPr/>
        </p:nvCxnSpPr>
        <p:spPr>
          <a:xfrm>
            <a:off x="2186764" y="4048600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4D460D3-A1C5-47FE-96F0-4AD536D7E24D}"/>
              </a:ext>
            </a:extLst>
          </p:cNvPr>
          <p:cNvCxnSpPr>
            <a:cxnSpLocks/>
          </p:cNvCxnSpPr>
          <p:nvPr/>
        </p:nvCxnSpPr>
        <p:spPr>
          <a:xfrm>
            <a:off x="3505461" y="4048600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A2C59E8-4808-4C3C-B5D2-CF2B844651CD}"/>
              </a:ext>
            </a:extLst>
          </p:cNvPr>
          <p:cNvCxnSpPr>
            <a:cxnSpLocks/>
          </p:cNvCxnSpPr>
          <p:nvPr/>
        </p:nvCxnSpPr>
        <p:spPr>
          <a:xfrm>
            <a:off x="4844901" y="4048600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65D066-352B-4D26-8C61-F7602E9707F8}"/>
              </a:ext>
            </a:extLst>
          </p:cNvPr>
          <p:cNvCxnSpPr>
            <a:cxnSpLocks/>
          </p:cNvCxnSpPr>
          <p:nvPr/>
        </p:nvCxnSpPr>
        <p:spPr>
          <a:xfrm>
            <a:off x="6154985" y="4063331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9D5793-17D7-44B5-AA17-2327D9F78CEF}"/>
              </a:ext>
            </a:extLst>
          </p:cNvPr>
          <p:cNvCxnSpPr>
            <a:cxnSpLocks/>
          </p:cNvCxnSpPr>
          <p:nvPr/>
        </p:nvCxnSpPr>
        <p:spPr>
          <a:xfrm>
            <a:off x="7494212" y="4048600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E966AE6-3B3A-4D13-843C-F007AFCE7D47}"/>
              </a:ext>
            </a:extLst>
          </p:cNvPr>
          <p:cNvCxnSpPr>
            <a:cxnSpLocks/>
          </p:cNvCxnSpPr>
          <p:nvPr/>
        </p:nvCxnSpPr>
        <p:spPr>
          <a:xfrm>
            <a:off x="8846451" y="4048600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820B79-6D9F-4671-B32C-87DC39B597B5}"/>
              </a:ext>
            </a:extLst>
          </p:cNvPr>
          <p:cNvCxnSpPr>
            <a:cxnSpLocks/>
          </p:cNvCxnSpPr>
          <p:nvPr/>
        </p:nvCxnSpPr>
        <p:spPr>
          <a:xfrm>
            <a:off x="10121103" y="4037669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23B6951-E79B-A04F-E92B-C43FA3C41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6036481"/>
            <a:ext cx="2928463" cy="35631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F4D175-F5F1-36C2-622E-E5B5C543A7D3}"/>
              </a:ext>
            </a:extLst>
          </p:cNvPr>
          <p:cNvSpPr/>
          <p:nvPr/>
        </p:nvSpPr>
        <p:spPr>
          <a:xfrm>
            <a:off x="6770877" y="2841117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Leah Richardson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Executive Assistant &amp; Internal Comms Support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9B0643B-CA45-B106-F91F-363CE001F3F2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6154985" y="3264761"/>
            <a:ext cx="615892" cy="7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35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08" y="295248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Managed Houses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172893" y="1690459"/>
            <a:ext cx="1837507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Andrew Buchanan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Operations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Pubs &amp; Brewing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311DE-7540-4F6C-83D3-481573250907}"/>
              </a:ext>
            </a:extLst>
          </p:cNvPr>
          <p:cNvSpPr/>
          <p:nvPr/>
        </p:nvSpPr>
        <p:spPr>
          <a:xfrm>
            <a:off x="5390605" y="3254634"/>
            <a:ext cx="1449977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Neil Rutherford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The Flying Handbag GM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89F4D3-38FF-4A4F-AC9A-A06C3BFF3390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091647" y="2537747"/>
            <a:ext cx="4353" cy="716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74AFA25-1888-24F3-3608-D5040C749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6036481"/>
            <a:ext cx="2928463" cy="35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75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48" y="234253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Pub Operations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282615" y="1655633"/>
            <a:ext cx="1683799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Andrew Buchanan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Operations Director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Pubs &amp; Brewing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57ADA-BC0E-4F2F-9115-7D4EABF53DD2}"/>
              </a:ext>
            </a:extLst>
          </p:cNvPr>
          <p:cNvSpPr/>
          <p:nvPr/>
        </p:nvSpPr>
        <p:spPr>
          <a:xfrm>
            <a:off x="2398581" y="2942998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Rachel Myers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Pub Recruitment Manager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0DD2F-52D7-46F3-A740-713C8D7B5D44}"/>
              </a:ext>
            </a:extLst>
          </p:cNvPr>
          <p:cNvSpPr/>
          <p:nvPr/>
        </p:nvSpPr>
        <p:spPr>
          <a:xfrm>
            <a:off x="3789983" y="2943867"/>
            <a:ext cx="1363527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Mark O’Sullivan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Head Brewer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644EE9-64D8-43BC-ACB1-5317298AE1F3}"/>
              </a:ext>
            </a:extLst>
          </p:cNvPr>
          <p:cNvSpPr/>
          <p:nvPr/>
        </p:nvSpPr>
        <p:spPr>
          <a:xfrm>
            <a:off x="9219534" y="2938053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Simone Gardner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Drinks Development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311DE-7540-4F6C-83D3-481573250907}"/>
              </a:ext>
            </a:extLst>
          </p:cNvPr>
          <p:cNvSpPr/>
          <p:nvPr/>
        </p:nvSpPr>
        <p:spPr>
          <a:xfrm>
            <a:off x="5282615" y="2929954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Nicola Underwood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Food Support Manager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112F63-C8DE-4F02-A7C6-DCBED353CA50}"/>
              </a:ext>
            </a:extLst>
          </p:cNvPr>
          <p:cNvSpPr/>
          <p:nvPr/>
        </p:nvSpPr>
        <p:spPr>
          <a:xfrm>
            <a:off x="6828307" y="2929954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Louise Watson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Customer Contact Manager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940D99-3036-49C7-93EE-B4E824DCC020}"/>
              </a:ext>
            </a:extLst>
          </p:cNvPr>
          <p:cNvSpPr/>
          <p:nvPr/>
        </p:nvSpPr>
        <p:spPr>
          <a:xfrm>
            <a:off x="10561798" y="2941643"/>
            <a:ext cx="1081562" cy="16382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David Bigio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Linda Goodfellow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Carolyn Goodwin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Paul Murphy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Julia Mitchell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Area Business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        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DAAD72-F12A-4FCA-899C-A61507F20BE7}"/>
              </a:ext>
            </a:extLst>
          </p:cNvPr>
          <p:cNvCxnSpPr>
            <a:cxnSpLocks/>
          </p:cNvCxnSpPr>
          <p:nvPr/>
        </p:nvCxnSpPr>
        <p:spPr>
          <a:xfrm>
            <a:off x="1649372" y="2701612"/>
            <a:ext cx="9448990" cy="435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89F4D3-38FF-4A4F-AC9A-A06C3BFF3390}"/>
              </a:ext>
            </a:extLst>
          </p:cNvPr>
          <p:cNvCxnSpPr>
            <a:cxnSpLocks/>
          </p:cNvCxnSpPr>
          <p:nvPr/>
        </p:nvCxnSpPr>
        <p:spPr>
          <a:xfrm>
            <a:off x="6096000" y="2502921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38C2A4-14F0-4292-A268-3FD2BC34A0D0}"/>
              </a:ext>
            </a:extLst>
          </p:cNvPr>
          <p:cNvCxnSpPr>
            <a:cxnSpLocks/>
          </p:cNvCxnSpPr>
          <p:nvPr/>
        </p:nvCxnSpPr>
        <p:spPr>
          <a:xfrm>
            <a:off x="3106646" y="273747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4D460D3-A1C5-47FE-96F0-4AD536D7E24D}"/>
              </a:ext>
            </a:extLst>
          </p:cNvPr>
          <p:cNvCxnSpPr>
            <a:cxnSpLocks/>
          </p:cNvCxnSpPr>
          <p:nvPr/>
        </p:nvCxnSpPr>
        <p:spPr>
          <a:xfrm>
            <a:off x="4471746" y="2727933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A2C59E8-4808-4C3C-B5D2-CF2B844651CD}"/>
              </a:ext>
            </a:extLst>
          </p:cNvPr>
          <p:cNvCxnSpPr>
            <a:cxnSpLocks/>
          </p:cNvCxnSpPr>
          <p:nvPr/>
        </p:nvCxnSpPr>
        <p:spPr>
          <a:xfrm>
            <a:off x="7463997" y="2714475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65D066-352B-4D26-8C61-F7602E9707F8}"/>
              </a:ext>
            </a:extLst>
          </p:cNvPr>
          <p:cNvCxnSpPr>
            <a:cxnSpLocks/>
          </p:cNvCxnSpPr>
          <p:nvPr/>
        </p:nvCxnSpPr>
        <p:spPr>
          <a:xfrm>
            <a:off x="5882677" y="273747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9D5793-17D7-44B5-AA17-2327D9F78CEF}"/>
              </a:ext>
            </a:extLst>
          </p:cNvPr>
          <p:cNvCxnSpPr>
            <a:cxnSpLocks/>
          </p:cNvCxnSpPr>
          <p:nvPr/>
        </p:nvCxnSpPr>
        <p:spPr>
          <a:xfrm>
            <a:off x="9947941" y="2745209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353A5DD-142A-479D-8C04-8E9B2608DBA8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11098362" y="2745210"/>
            <a:ext cx="4217" cy="1964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9534438C-E47D-42C1-9ED1-871BFF7CA00F}"/>
              </a:ext>
            </a:extLst>
          </p:cNvPr>
          <p:cNvSpPr/>
          <p:nvPr/>
        </p:nvSpPr>
        <p:spPr>
          <a:xfrm>
            <a:off x="8399908" y="4079607"/>
            <a:ext cx="1002447" cy="14712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Amanda Liddiard</a:t>
            </a:r>
          </a:p>
          <a:p>
            <a:pPr algn="ctr"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Carol Swarbrick</a:t>
            </a:r>
          </a:p>
          <a:p>
            <a:pPr algn="ctr"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Chris Bolton</a:t>
            </a:r>
          </a:p>
          <a:p>
            <a:pPr algn="ctr"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Louise Fielding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Customer Contact Advisors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94376D9-FC31-467B-8A8C-F8A990EBE1E0}"/>
              </a:ext>
            </a:extLst>
          </p:cNvPr>
          <p:cNvSpPr/>
          <p:nvPr/>
        </p:nvSpPr>
        <p:spPr>
          <a:xfrm>
            <a:off x="1033480" y="2943207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Toni Naylor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Pub Marketing Manager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5EF77FA-B107-409C-9B12-0889B26A1C37}"/>
              </a:ext>
            </a:extLst>
          </p:cNvPr>
          <p:cNvCxnSpPr>
            <a:cxnSpLocks/>
          </p:cNvCxnSpPr>
          <p:nvPr/>
        </p:nvCxnSpPr>
        <p:spPr>
          <a:xfrm>
            <a:off x="1641858" y="2701612"/>
            <a:ext cx="0" cy="2282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81208FFE-B7FB-4F6D-9A17-8D655DBDEC32}"/>
              </a:ext>
            </a:extLst>
          </p:cNvPr>
          <p:cNvSpPr/>
          <p:nvPr/>
        </p:nvSpPr>
        <p:spPr>
          <a:xfrm>
            <a:off x="3810565" y="4102053"/>
            <a:ext cx="1287968" cy="1804771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Harry Brunt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Stuart Smith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Benjamin Taylor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Robert Moore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Ethan Salt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Brewers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Pete Shepherd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General Assistant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D645203-6DA6-4CFF-B641-713513BF7BEB}"/>
              </a:ext>
            </a:extLst>
          </p:cNvPr>
          <p:cNvSpPr/>
          <p:nvPr/>
        </p:nvSpPr>
        <p:spPr>
          <a:xfrm>
            <a:off x="7472624" y="4102053"/>
            <a:ext cx="813633" cy="1213450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Leanne Mason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Admin</a:t>
            </a: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 Assistant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FF6992A-1795-434C-8AAF-B29816BAD87A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7444199" y="3777242"/>
            <a:ext cx="0" cy="1809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10F12F3-1FC7-4F8A-87D8-A78AE9C70461}"/>
              </a:ext>
            </a:extLst>
          </p:cNvPr>
          <p:cNvCxnSpPr>
            <a:cxnSpLocks/>
          </p:cNvCxnSpPr>
          <p:nvPr/>
        </p:nvCxnSpPr>
        <p:spPr>
          <a:xfrm>
            <a:off x="6966414" y="3958148"/>
            <a:ext cx="19235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E184B44-9AC0-423D-84CA-F2BFA09415E1}"/>
              </a:ext>
            </a:extLst>
          </p:cNvPr>
          <p:cNvCxnSpPr>
            <a:cxnSpLocks/>
            <a:endCxn id="50" idx="0"/>
          </p:cNvCxnSpPr>
          <p:nvPr/>
        </p:nvCxnSpPr>
        <p:spPr>
          <a:xfrm flipH="1">
            <a:off x="8901132" y="3935578"/>
            <a:ext cx="7739" cy="14402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9DB154A-8650-4D11-A0BE-A42DEC56EFB9}"/>
              </a:ext>
            </a:extLst>
          </p:cNvPr>
          <p:cNvCxnSpPr>
            <a:cxnSpLocks/>
          </p:cNvCxnSpPr>
          <p:nvPr/>
        </p:nvCxnSpPr>
        <p:spPr>
          <a:xfrm>
            <a:off x="6966414" y="3958148"/>
            <a:ext cx="0" cy="1214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390F66B-9C2E-4F54-8DA0-50B0D6A235E0}"/>
              </a:ext>
            </a:extLst>
          </p:cNvPr>
          <p:cNvSpPr/>
          <p:nvPr/>
        </p:nvSpPr>
        <p:spPr>
          <a:xfrm>
            <a:off x="2523126" y="4070901"/>
            <a:ext cx="1003208" cy="1248051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000" b="1" dirty="0">
                <a:solidFill>
                  <a:schemeClr val="tx1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Rachel Thomas</a:t>
            </a:r>
          </a:p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Pub Recruitment Consultant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41134F2-8B6D-4EAB-B9EA-71CC8D7B9029}"/>
              </a:ext>
            </a:extLst>
          </p:cNvPr>
          <p:cNvCxnSpPr>
            <a:cxnSpLocks/>
          </p:cNvCxnSpPr>
          <p:nvPr/>
        </p:nvCxnSpPr>
        <p:spPr>
          <a:xfrm>
            <a:off x="3034845" y="3777242"/>
            <a:ext cx="0" cy="2702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C3A513A-CEAB-4BAD-9FBF-49904B80B9AA}"/>
              </a:ext>
            </a:extLst>
          </p:cNvPr>
          <p:cNvCxnSpPr>
            <a:cxnSpLocks/>
          </p:cNvCxnSpPr>
          <p:nvPr/>
        </p:nvCxnSpPr>
        <p:spPr>
          <a:xfrm>
            <a:off x="4456147" y="3798732"/>
            <a:ext cx="4743" cy="318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BB731623-3E61-4745-8D9B-FFB12D1624B5}"/>
              </a:ext>
            </a:extLst>
          </p:cNvPr>
          <p:cNvSpPr/>
          <p:nvPr/>
        </p:nvSpPr>
        <p:spPr>
          <a:xfrm>
            <a:off x="5430148" y="4102053"/>
            <a:ext cx="950053" cy="121345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Adam Kershaw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Food Development Coordinator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2F577DD-633A-4092-95EE-AEB39C4B6314}"/>
              </a:ext>
            </a:extLst>
          </p:cNvPr>
          <p:cNvSpPr/>
          <p:nvPr/>
        </p:nvSpPr>
        <p:spPr>
          <a:xfrm>
            <a:off x="1229342" y="4066905"/>
            <a:ext cx="840060" cy="1248599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Bethany Roxby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Pub Marking Executive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477765E-D0F3-4879-8941-B324AE4E3BAE}"/>
              </a:ext>
            </a:extLst>
          </p:cNvPr>
          <p:cNvCxnSpPr>
            <a:cxnSpLocks/>
          </p:cNvCxnSpPr>
          <p:nvPr/>
        </p:nvCxnSpPr>
        <p:spPr>
          <a:xfrm>
            <a:off x="1630201" y="3791058"/>
            <a:ext cx="0" cy="2702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56C00B5-653F-4596-AEE9-7A966D919A31}"/>
              </a:ext>
            </a:extLst>
          </p:cNvPr>
          <p:cNvSpPr/>
          <p:nvPr/>
        </p:nvSpPr>
        <p:spPr>
          <a:xfrm>
            <a:off x="6546384" y="4102052"/>
            <a:ext cx="840060" cy="1213451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Sandra Snape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Receptionist</a:t>
            </a:r>
            <a:endParaRPr lang="en-GB" sz="1000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D2FAD20-7657-4694-97BB-EBDE9C223FF7}"/>
              </a:ext>
            </a:extLst>
          </p:cNvPr>
          <p:cNvCxnSpPr>
            <a:cxnSpLocks/>
          </p:cNvCxnSpPr>
          <p:nvPr/>
        </p:nvCxnSpPr>
        <p:spPr>
          <a:xfrm>
            <a:off x="7879440" y="3958148"/>
            <a:ext cx="0" cy="1436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7F51307-4B62-4341-A077-126FFCA4B376}"/>
              </a:ext>
            </a:extLst>
          </p:cNvPr>
          <p:cNvCxnSpPr>
            <a:cxnSpLocks/>
          </p:cNvCxnSpPr>
          <p:nvPr/>
        </p:nvCxnSpPr>
        <p:spPr>
          <a:xfrm flipH="1">
            <a:off x="5882191" y="3766768"/>
            <a:ext cx="1757" cy="318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CA683B1-A4C2-C6D6-B881-E230EF3056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484" y="6136375"/>
            <a:ext cx="2928463" cy="35631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D2010D-B7C5-3DD4-D00C-9E5EB71758FD}"/>
              </a:ext>
            </a:extLst>
          </p:cNvPr>
          <p:cNvCxnSpPr>
            <a:cxnSpLocks/>
          </p:cNvCxnSpPr>
          <p:nvPr/>
        </p:nvCxnSpPr>
        <p:spPr>
          <a:xfrm>
            <a:off x="9947941" y="3796137"/>
            <a:ext cx="0" cy="2702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17175C3-4863-83B9-81D6-95D22B24AA96}"/>
              </a:ext>
            </a:extLst>
          </p:cNvPr>
          <p:cNvSpPr/>
          <p:nvPr/>
        </p:nvSpPr>
        <p:spPr>
          <a:xfrm>
            <a:off x="9583986" y="4085600"/>
            <a:ext cx="840060" cy="1248599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Kelvin Armiger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Drinks Quality Advisor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31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5668995-3F35-1628-FB87-3A6F6F1EAA57}"/>
              </a:ext>
            </a:extLst>
          </p:cNvPr>
          <p:cNvCxnSpPr>
            <a:cxnSpLocks/>
          </p:cNvCxnSpPr>
          <p:nvPr/>
        </p:nvCxnSpPr>
        <p:spPr>
          <a:xfrm>
            <a:off x="6541251" y="4479418"/>
            <a:ext cx="0" cy="1028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462" y="292177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Estates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542451" y="1652752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Jim Francis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Estates Director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57ADA-BC0E-4F2F-9115-7D4EABF53DD2}"/>
              </a:ext>
            </a:extLst>
          </p:cNvPr>
          <p:cNvSpPr/>
          <p:nvPr/>
        </p:nvSpPr>
        <p:spPr>
          <a:xfrm>
            <a:off x="1119391" y="3418021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Jonny Firth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Property Manager - Pubs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0DD2F-52D7-46F3-A740-713C8D7B5D44}"/>
              </a:ext>
            </a:extLst>
          </p:cNvPr>
          <p:cNvSpPr/>
          <p:nvPr/>
        </p:nvSpPr>
        <p:spPr>
          <a:xfrm>
            <a:off x="2477103" y="3426466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Wayne Hunt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Lucinda Woodhouse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Property Manager – Pubs &amp; Inns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644EE9-64D8-43BC-ACB1-5317298AE1F3}"/>
              </a:ext>
            </a:extLst>
          </p:cNvPr>
          <p:cNvSpPr/>
          <p:nvPr/>
        </p:nvSpPr>
        <p:spPr>
          <a:xfrm>
            <a:off x="3832979" y="3436012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Will Day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Property Manager – Hotels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311DE-7540-4F6C-83D3-481573250907}"/>
              </a:ext>
            </a:extLst>
          </p:cNvPr>
          <p:cNvSpPr/>
          <p:nvPr/>
        </p:nvSpPr>
        <p:spPr>
          <a:xfrm>
            <a:off x="5221185" y="3434867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Gareth Hine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Estates Manager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112F63-C8DE-4F02-A7C6-DCBED353CA50}"/>
              </a:ext>
            </a:extLst>
          </p:cNvPr>
          <p:cNvSpPr/>
          <p:nvPr/>
        </p:nvSpPr>
        <p:spPr>
          <a:xfrm>
            <a:off x="6604025" y="3448179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Chris Hassall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Head of Health &amp; Safety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009656-8BC4-42ED-B8EB-88B4DCD57BEB}"/>
              </a:ext>
            </a:extLst>
          </p:cNvPr>
          <p:cNvSpPr/>
          <p:nvPr/>
        </p:nvSpPr>
        <p:spPr>
          <a:xfrm>
            <a:off x="7999565" y="3443726"/>
            <a:ext cx="1128167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Matthew Linton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Sustainability &amp; Energy Manager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D412B7-1D21-47F9-9BD0-73D3ABCF451B}"/>
              </a:ext>
            </a:extLst>
          </p:cNvPr>
          <p:cNvSpPr/>
          <p:nvPr/>
        </p:nvSpPr>
        <p:spPr>
          <a:xfrm>
            <a:off x="10571110" y="3434867"/>
            <a:ext cx="1128166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Bill Holt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Site Manager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89F4D3-38FF-4A4F-AC9A-A06C3BFF3390}"/>
              </a:ext>
            </a:extLst>
          </p:cNvPr>
          <p:cNvCxnSpPr>
            <a:cxnSpLocks/>
          </p:cNvCxnSpPr>
          <p:nvPr/>
        </p:nvCxnSpPr>
        <p:spPr>
          <a:xfrm>
            <a:off x="6158342" y="2500040"/>
            <a:ext cx="0" cy="716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41B598-AAA0-4307-876C-7FBA3B8D5D9B}"/>
              </a:ext>
            </a:extLst>
          </p:cNvPr>
          <p:cNvCxnSpPr>
            <a:cxnSpLocks/>
          </p:cNvCxnSpPr>
          <p:nvPr/>
        </p:nvCxnSpPr>
        <p:spPr>
          <a:xfrm>
            <a:off x="1712446" y="3224031"/>
            <a:ext cx="9458492" cy="17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38C2A4-14F0-4292-A268-3FD2BC34A0D0}"/>
              </a:ext>
            </a:extLst>
          </p:cNvPr>
          <p:cNvCxnSpPr>
            <a:cxnSpLocks/>
          </p:cNvCxnSpPr>
          <p:nvPr/>
        </p:nvCxnSpPr>
        <p:spPr>
          <a:xfrm>
            <a:off x="1712446" y="3216043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4D460D3-A1C5-47FE-96F0-4AD536D7E24D}"/>
              </a:ext>
            </a:extLst>
          </p:cNvPr>
          <p:cNvCxnSpPr>
            <a:cxnSpLocks/>
          </p:cNvCxnSpPr>
          <p:nvPr/>
        </p:nvCxnSpPr>
        <p:spPr>
          <a:xfrm>
            <a:off x="3107986" y="322448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A2C59E8-4808-4C3C-B5D2-CF2B844651CD}"/>
              </a:ext>
            </a:extLst>
          </p:cNvPr>
          <p:cNvCxnSpPr>
            <a:cxnSpLocks/>
          </p:cNvCxnSpPr>
          <p:nvPr/>
        </p:nvCxnSpPr>
        <p:spPr>
          <a:xfrm>
            <a:off x="4500899" y="3216043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65D066-352B-4D26-8C61-F7602E9707F8}"/>
              </a:ext>
            </a:extLst>
          </p:cNvPr>
          <p:cNvCxnSpPr>
            <a:cxnSpLocks/>
          </p:cNvCxnSpPr>
          <p:nvPr/>
        </p:nvCxnSpPr>
        <p:spPr>
          <a:xfrm>
            <a:off x="5831309" y="322448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9D5793-17D7-44B5-AA17-2327D9F78CEF}"/>
              </a:ext>
            </a:extLst>
          </p:cNvPr>
          <p:cNvCxnSpPr>
            <a:cxnSpLocks/>
          </p:cNvCxnSpPr>
          <p:nvPr/>
        </p:nvCxnSpPr>
        <p:spPr>
          <a:xfrm>
            <a:off x="7210402" y="3232889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E966AE6-3B3A-4D13-843C-F007AFCE7D47}"/>
              </a:ext>
            </a:extLst>
          </p:cNvPr>
          <p:cNvCxnSpPr>
            <a:cxnSpLocks/>
          </p:cNvCxnSpPr>
          <p:nvPr/>
        </p:nvCxnSpPr>
        <p:spPr>
          <a:xfrm>
            <a:off x="8563648" y="3232889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820B79-6D9F-4671-B32C-87DC39B597B5}"/>
              </a:ext>
            </a:extLst>
          </p:cNvPr>
          <p:cNvCxnSpPr>
            <a:cxnSpLocks/>
          </p:cNvCxnSpPr>
          <p:nvPr/>
        </p:nvCxnSpPr>
        <p:spPr>
          <a:xfrm>
            <a:off x="11170938" y="3216043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23B6951-E79B-A04F-E92B-C43FA3C41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5960615"/>
            <a:ext cx="2928463" cy="35631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C4AF3C27-7A40-F4F6-CFA5-9E377FFF5213}"/>
              </a:ext>
            </a:extLst>
          </p:cNvPr>
          <p:cNvSpPr/>
          <p:nvPr/>
        </p:nvSpPr>
        <p:spPr>
          <a:xfrm>
            <a:off x="10571110" y="4480514"/>
            <a:ext cx="1128166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Michael Jones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Maintenance Assistant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0A24AA-8E73-2880-4F3C-B1285FCDD90E}"/>
              </a:ext>
            </a:extLst>
          </p:cNvPr>
          <p:cNvSpPr/>
          <p:nvPr/>
        </p:nvSpPr>
        <p:spPr>
          <a:xfrm>
            <a:off x="4548987" y="4595814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Kendra Milburn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Rent &amp; Agreement Admin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7F5572-4C9E-FB39-6BCB-3E83517AC80A}"/>
              </a:ext>
            </a:extLst>
          </p:cNvPr>
          <p:cNvSpPr/>
          <p:nvPr/>
        </p:nvSpPr>
        <p:spPr>
          <a:xfrm>
            <a:off x="5905450" y="4595814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Niamh O’Boyle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Estates Assistant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6AAC87-CD66-D377-F357-20A5A14849EA}"/>
              </a:ext>
            </a:extLst>
          </p:cNvPr>
          <p:cNvSpPr/>
          <p:nvPr/>
        </p:nvSpPr>
        <p:spPr>
          <a:xfrm>
            <a:off x="1082703" y="4570109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Laura Waters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Property Admin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D46AF7-9CDE-AB24-0FFD-7A1EF202B0C6}"/>
              </a:ext>
            </a:extLst>
          </p:cNvPr>
          <p:cNvCxnSpPr>
            <a:cxnSpLocks/>
            <a:stCxn id="19" idx="2"/>
            <a:endCxn id="13" idx="0"/>
          </p:cNvCxnSpPr>
          <p:nvPr/>
        </p:nvCxnSpPr>
        <p:spPr>
          <a:xfrm>
            <a:off x="11135193" y="4282155"/>
            <a:ext cx="0" cy="1983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0DC559B-1571-DA13-4566-8742B00B771B}"/>
              </a:ext>
            </a:extLst>
          </p:cNvPr>
          <p:cNvCxnSpPr>
            <a:cxnSpLocks/>
          </p:cNvCxnSpPr>
          <p:nvPr/>
        </p:nvCxnSpPr>
        <p:spPr>
          <a:xfrm>
            <a:off x="1712446" y="4265309"/>
            <a:ext cx="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5A78CC1-8918-25A6-5FD9-0B6973379037}"/>
              </a:ext>
            </a:extLst>
          </p:cNvPr>
          <p:cNvCxnSpPr>
            <a:cxnSpLocks/>
          </p:cNvCxnSpPr>
          <p:nvPr/>
        </p:nvCxnSpPr>
        <p:spPr>
          <a:xfrm>
            <a:off x="5845234" y="4291014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9E2DD6F-55DE-5756-714A-250D523F2867}"/>
              </a:ext>
            </a:extLst>
          </p:cNvPr>
          <p:cNvCxnSpPr>
            <a:cxnSpLocks/>
          </p:cNvCxnSpPr>
          <p:nvPr/>
        </p:nvCxnSpPr>
        <p:spPr>
          <a:xfrm>
            <a:off x="5177346" y="4485438"/>
            <a:ext cx="0" cy="1028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E361EC8-2DBA-A2E0-14DC-5899FA8152B0}"/>
              </a:ext>
            </a:extLst>
          </p:cNvPr>
          <p:cNvCxnSpPr>
            <a:cxnSpLocks/>
          </p:cNvCxnSpPr>
          <p:nvPr/>
        </p:nvCxnSpPr>
        <p:spPr>
          <a:xfrm>
            <a:off x="5177346" y="4492992"/>
            <a:ext cx="13639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C03FFB2-EF8F-679C-D5EE-2A9DA084B689}"/>
              </a:ext>
            </a:extLst>
          </p:cNvPr>
          <p:cNvSpPr/>
          <p:nvPr/>
        </p:nvSpPr>
        <p:spPr>
          <a:xfrm>
            <a:off x="9285338" y="3443726"/>
            <a:ext cx="1128166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Rachel Wootton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Head of Interior Design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BC2EED-51D7-E9B5-7095-B8722055EC4D}"/>
              </a:ext>
            </a:extLst>
          </p:cNvPr>
          <p:cNvCxnSpPr>
            <a:cxnSpLocks/>
          </p:cNvCxnSpPr>
          <p:nvPr/>
        </p:nvCxnSpPr>
        <p:spPr>
          <a:xfrm>
            <a:off x="9831941" y="3216043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682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55" y="233835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Finance</a:t>
            </a:r>
            <a:r>
              <a:rPr lang="en-GB" sz="2400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480108" y="1224022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Kevin Wood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Finance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Director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57ADA-BC0E-4F2F-9115-7D4EABF53DD2}"/>
              </a:ext>
            </a:extLst>
          </p:cNvPr>
          <p:cNvSpPr/>
          <p:nvPr/>
        </p:nvSpPr>
        <p:spPr>
          <a:xfrm>
            <a:off x="3112729" y="2525888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Jayne Kirkham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Company Secretary &amp; Finance Manager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644EE9-64D8-43BC-ACB1-5317298AE1F3}"/>
              </a:ext>
            </a:extLst>
          </p:cNvPr>
          <p:cNvSpPr/>
          <p:nvPr/>
        </p:nvSpPr>
        <p:spPr>
          <a:xfrm>
            <a:off x="5490993" y="2473404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Susan Woodward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Company Secretary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112F63-C8DE-4F02-A7C6-DCBED353CA50}"/>
              </a:ext>
            </a:extLst>
          </p:cNvPr>
          <p:cNvSpPr/>
          <p:nvPr/>
        </p:nvSpPr>
        <p:spPr>
          <a:xfrm>
            <a:off x="9179547" y="2495377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Ryan Bullen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Head of Purchasing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77F34F-D583-431F-A072-C95CCB14FB9E}"/>
              </a:ext>
            </a:extLst>
          </p:cNvPr>
          <p:cNvSpPr/>
          <p:nvPr/>
        </p:nvSpPr>
        <p:spPr>
          <a:xfrm>
            <a:off x="7496484" y="2473404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Andy Hassall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Dan Rawlinson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Business Analyst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7229051-9347-406B-A05F-7693F3E676C9}"/>
              </a:ext>
            </a:extLst>
          </p:cNvPr>
          <p:cNvSpPr/>
          <p:nvPr/>
        </p:nvSpPr>
        <p:spPr>
          <a:xfrm>
            <a:off x="8504908" y="3911726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Steve Lord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Purchasing Manager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D412B7-1D21-47F9-9BD0-73D3ABCF451B}"/>
              </a:ext>
            </a:extLst>
          </p:cNvPr>
          <p:cNvSpPr/>
          <p:nvPr/>
        </p:nvSpPr>
        <p:spPr>
          <a:xfrm>
            <a:off x="2944688" y="3891616"/>
            <a:ext cx="1154547" cy="8505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Joe Lynch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Sophie Wood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Financial Accountant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940D99-3036-49C7-93EE-B4E824DCC020}"/>
              </a:ext>
            </a:extLst>
          </p:cNvPr>
          <p:cNvSpPr/>
          <p:nvPr/>
        </p:nvSpPr>
        <p:spPr>
          <a:xfrm>
            <a:off x="1565339" y="3891616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Caroline Cockshott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Purchase Ledger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 Team leader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25FEC3-7941-4D67-9626-B43E33F58FD8}"/>
              </a:ext>
            </a:extLst>
          </p:cNvPr>
          <p:cNvSpPr/>
          <p:nvPr/>
        </p:nvSpPr>
        <p:spPr>
          <a:xfrm>
            <a:off x="1571838" y="4940882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Katy-Ann Wilson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Purchase Ledger Clerk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043A8DA-C9B9-4D39-80BE-D71940D7EBE3}"/>
              </a:ext>
            </a:extLst>
          </p:cNvPr>
          <p:cNvCxnSpPr>
            <a:cxnSpLocks/>
          </p:cNvCxnSpPr>
          <p:nvPr/>
        </p:nvCxnSpPr>
        <p:spPr>
          <a:xfrm>
            <a:off x="6096000" y="2071310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41B598-AAA0-4307-876C-7FBA3B8D5D9B}"/>
              </a:ext>
            </a:extLst>
          </p:cNvPr>
          <p:cNvCxnSpPr>
            <a:cxnSpLocks/>
          </p:cNvCxnSpPr>
          <p:nvPr/>
        </p:nvCxnSpPr>
        <p:spPr>
          <a:xfrm>
            <a:off x="3728621" y="2273288"/>
            <a:ext cx="60912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38C2A4-14F0-4292-A268-3FD2BC34A0D0}"/>
              </a:ext>
            </a:extLst>
          </p:cNvPr>
          <p:cNvCxnSpPr>
            <a:cxnSpLocks/>
          </p:cNvCxnSpPr>
          <p:nvPr/>
        </p:nvCxnSpPr>
        <p:spPr>
          <a:xfrm>
            <a:off x="3735677" y="2277776"/>
            <a:ext cx="0" cy="2328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A2C59E8-4808-4C3C-B5D2-CF2B844651CD}"/>
              </a:ext>
            </a:extLst>
          </p:cNvPr>
          <p:cNvCxnSpPr>
            <a:cxnSpLocks/>
          </p:cNvCxnSpPr>
          <p:nvPr/>
        </p:nvCxnSpPr>
        <p:spPr>
          <a:xfrm>
            <a:off x="6099894" y="2262980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9D5793-17D7-44B5-AA17-2327D9F78CEF}"/>
              </a:ext>
            </a:extLst>
          </p:cNvPr>
          <p:cNvCxnSpPr>
            <a:cxnSpLocks/>
          </p:cNvCxnSpPr>
          <p:nvPr/>
        </p:nvCxnSpPr>
        <p:spPr>
          <a:xfrm>
            <a:off x="9795441" y="2284953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82C4A43-5CFF-4EC8-8480-024FC62657D1}"/>
              </a:ext>
            </a:extLst>
          </p:cNvPr>
          <p:cNvCxnSpPr>
            <a:cxnSpLocks/>
          </p:cNvCxnSpPr>
          <p:nvPr/>
        </p:nvCxnSpPr>
        <p:spPr>
          <a:xfrm>
            <a:off x="8145933" y="2277776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EB25C11-85D0-4088-92DF-6A500560B717}"/>
              </a:ext>
            </a:extLst>
          </p:cNvPr>
          <p:cNvCxnSpPr>
            <a:cxnSpLocks/>
          </p:cNvCxnSpPr>
          <p:nvPr/>
        </p:nvCxnSpPr>
        <p:spPr>
          <a:xfrm>
            <a:off x="3506965" y="368963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353A5DD-142A-479D-8C04-8E9B2608DBA8}"/>
              </a:ext>
            </a:extLst>
          </p:cNvPr>
          <p:cNvCxnSpPr>
            <a:cxnSpLocks/>
          </p:cNvCxnSpPr>
          <p:nvPr/>
        </p:nvCxnSpPr>
        <p:spPr>
          <a:xfrm>
            <a:off x="2248052" y="367134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126351A-BD5B-4C94-8469-EB7B70A31A50}"/>
              </a:ext>
            </a:extLst>
          </p:cNvPr>
          <p:cNvCxnSpPr>
            <a:cxnSpLocks/>
          </p:cNvCxnSpPr>
          <p:nvPr/>
        </p:nvCxnSpPr>
        <p:spPr>
          <a:xfrm>
            <a:off x="2248052" y="472975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7D02039-B809-4E61-9C8C-D5BBD0F6DC07}"/>
              </a:ext>
            </a:extLst>
          </p:cNvPr>
          <p:cNvCxnSpPr>
            <a:cxnSpLocks/>
          </p:cNvCxnSpPr>
          <p:nvPr/>
        </p:nvCxnSpPr>
        <p:spPr>
          <a:xfrm>
            <a:off x="2248052" y="3671348"/>
            <a:ext cx="40454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6BBDFCD6-96E2-4AAA-A1BD-34DC5EDBFCB8}"/>
              </a:ext>
            </a:extLst>
          </p:cNvPr>
          <p:cNvSpPr/>
          <p:nvPr/>
        </p:nvSpPr>
        <p:spPr>
          <a:xfrm>
            <a:off x="4217435" y="3891616"/>
            <a:ext cx="109966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Claire Buck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Credit Control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Team Leader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1685449-741C-49C5-A8C4-BAB4CAAC3523}"/>
              </a:ext>
            </a:extLst>
          </p:cNvPr>
          <p:cNvSpPr/>
          <p:nvPr/>
        </p:nvSpPr>
        <p:spPr>
          <a:xfrm>
            <a:off x="4231702" y="4935021"/>
            <a:ext cx="1106655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Andrea Jepson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Pam Smith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Credit Controllers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1CDD0C7-DEDF-41F9-9137-D75D47BE7451}"/>
              </a:ext>
            </a:extLst>
          </p:cNvPr>
          <p:cNvCxnSpPr>
            <a:cxnSpLocks/>
          </p:cNvCxnSpPr>
          <p:nvPr/>
        </p:nvCxnSpPr>
        <p:spPr>
          <a:xfrm>
            <a:off x="4785029" y="3693287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8096E7C-7876-485D-BB72-EF013562C399}"/>
              </a:ext>
            </a:extLst>
          </p:cNvPr>
          <p:cNvCxnSpPr>
            <a:cxnSpLocks/>
          </p:cNvCxnSpPr>
          <p:nvPr/>
        </p:nvCxnSpPr>
        <p:spPr>
          <a:xfrm>
            <a:off x="4767267" y="4738904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08FED02-A24C-4217-AD7C-CDB09FA84C29}"/>
              </a:ext>
            </a:extLst>
          </p:cNvPr>
          <p:cNvCxnSpPr>
            <a:cxnSpLocks/>
          </p:cNvCxnSpPr>
          <p:nvPr/>
        </p:nvCxnSpPr>
        <p:spPr>
          <a:xfrm>
            <a:off x="6008788" y="368963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67BB1F3-FEC3-4B1B-B795-944EDFA6BFD8}"/>
              </a:ext>
            </a:extLst>
          </p:cNvPr>
          <p:cNvCxnSpPr>
            <a:cxnSpLocks/>
          </p:cNvCxnSpPr>
          <p:nvPr/>
        </p:nvCxnSpPr>
        <p:spPr>
          <a:xfrm>
            <a:off x="3728621" y="3373176"/>
            <a:ext cx="0" cy="28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1B2816F4-F2E2-4681-A9F5-E9A76146CA94}"/>
              </a:ext>
            </a:extLst>
          </p:cNvPr>
          <p:cNvSpPr/>
          <p:nvPr/>
        </p:nvSpPr>
        <p:spPr>
          <a:xfrm>
            <a:off x="5435299" y="3891616"/>
            <a:ext cx="1099666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Emma Dewhurst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Accounts Assistant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CDA251A-1D13-4144-B38E-41B06A990E91}"/>
              </a:ext>
            </a:extLst>
          </p:cNvPr>
          <p:cNvCxnSpPr>
            <a:cxnSpLocks/>
          </p:cNvCxnSpPr>
          <p:nvPr/>
        </p:nvCxnSpPr>
        <p:spPr>
          <a:xfrm>
            <a:off x="7295680" y="367134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D51420F-FC1A-490B-85A7-85E3FEF8E214}"/>
              </a:ext>
            </a:extLst>
          </p:cNvPr>
          <p:cNvCxnSpPr>
            <a:cxnSpLocks/>
          </p:cNvCxnSpPr>
          <p:nvPr/>
        </p:nvCxnSpPr>
        <p:spPr>
          <a:xfrm flipV="1">
            <a:off x="6301921" y="3671348"/>
            <a:ext cx="993759" cy="32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8509198-C14D-4D02-8336-D47BFC8DF552}"/>
              </a:ext>
            </a:extLst>
          </p:cNvPr>
          <p:cNvSpPr/>
          <p:nvPr/>
        </p:nvSpPr>
        <p:spPr>
          <a:xfrm>
            <a:off x="6709119" y="3891616"/>
            <a:ext cx="1099666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George Willett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Trainee Accountant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F09F7-459A-A631-1E55-28A098360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6036481"/>
            <a:ext cx="2928463" cy="35631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0750DF-7634-1208-CD20-61FFF9C973CB}"/>
              </a:ext>
            </a:extLst>
          </p:cNvPr>
          <p:cNvCxnSpPr>
            <a:cxnSpLocks/>
          </p:cNvCxnSpPr>
          <p:nvPr/>
        </p:nvCxnSpPr>
        <p:spPr>
          <a:xfrm>
            <a:off x="10561415" y="368963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88F326A-108A-BFD9-1E59-83B32D2FF3E4}"/>
              </a:ext>
            </a:extLst>
          </p:cNvPr>
          <p:cNvCxnSpPr>
            <a:cxnSpLocks/>
          </p:cNvCxnSpPr>
          <p:nvPr/>
        </p:nvCxnSpPr>
        <p:spPr>
          <a:xfrm>
            <a:off x="9120800" y="3689638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2F74B45-C145-AF3F-2662-D1E3403BAF15}"/>
              </a:ext>
            </a:extLst>
          </p:cNvPr>
          <p:cNvSpPr/>
          <p:nvPr/>
        </p:nvSpPr>
        <p:spPr>
          <a:xfrm>
            <a:off x="9943948" y="3915362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Nancy  Brown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Purchasing Assistant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3E641A4-56C2-4C89-95E1-1B64EF074A29}"/>
              </a:ext>
            </a:extLst>
          </p:cNvPr>
          <p:cNvCxnSpPr>
            <a:cxnSpLocks/>
          </p:cNvCxnSpPr>
          <p:nvPr/>
        </p:nvCxnSpPr>
        <p:spPr>
          <a:xfrm>
            <a:off x="9120800" y="3689638"/>
            <a:ext cx="14406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C6D21F-190E-EA86-287F-124253746331}"/>
              </a:ext>
            </a:extLst>
          </p:cNvPr>
          <p:cNvCxnSpPr>
            <a:cxnSpLocks/>
          </p:cNvCxnSpPr>
          <p:nvPr/>
        </p:nvCxnSpPr>
        <p:spPr>
          <a:xfrm>
            <a:off x="9771053" y="3342665"/>
            <a:ext cx="0" cy="346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390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08" y="377623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IT</a:t>
            </a:r>
            <a:r>
              <a:rPr lang="en-GB" sz="2400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467613" y="2111544"/>
            <a:ext cx="1436910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Karen Glachan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Head of IT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57ADA-BC0E-4F2F-9115-7D4EABF53DD2}"/>
              </a:ext>
            </a:extLst>
          </p:cNvPr>
          <p:cNvSpPr/>
          <p:nvPr/>
        </p:nvSpPr>
        <p:spPr>
          <a:xfrm>
            <a:off x="2431228" y="3444819"/>
            <a:ext cx="1646726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Damien Little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IT Business Systems Manager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009656-8BC4-42ED-B8EB-88B4DCD57BEB}"/>
              </a:ext>
            </a:extLst>
          </p:cNvPr>
          <p:cNvSpPr/>
          <p:nvPr/>
        </p:nvSpPr>
        <p:spPr>
          <a:xfrm>
            <a:off x="3462062" y="4828868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Michael Abrahams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EPOS &amp; Business Systems Administrator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940D99-3036-49C7-93EE-B4E824DCC020}"/>
              </a:ext>
            </a:extLst>
          </p:cNvPr>
          <p:cNvSpPr/>
          <p:nvPr/>
        </p:nvSpPr>
        <p:spPr>
          <a:xfrm>
            <a:off x="1795476" y="4806979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Brad Juliff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IT Business Analyst</a:t>
            </a:r>
            <a:endParaRPr lang="en-GB" sz="1000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043A8DA-C9B9-4D39-80BE-D71940D7EBE3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186068" y="2958832"/>
            <a:ext cx="0" cy="2153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41B598-AAA0-4307-876C-7FBA3B8D5D9B}"/>
              </a:ext>
            </a:extLst>
          </p:cNvPr>
          <p:cNvCxnSpPr>
            <a:cxnSpLocks/>
          </p:cNvCxnSpPr>
          <p:nvPr/>
        </p:nvCxnSpPr>
        <p:spPr>
          <a:xfrm flipV="1">
            <a:off x="3289306" y="3162520"/>
            <a:ext cx="5234615" cy="116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38C2A4-14F0-4292-A268-3FD2BC34A0D0}"/>
              </a:ext>
            </a:extLst>
          </p:cNvPr>
          <p:cNvCxnSpPr>
            <a:cxnSpLocks/>
          </p:cNvCxnSpPr>
          <p:nvPr/>
        </p:nvCxnSpPr>
        <p:spPr>
          <a:xfrm>
            <a:off x="3289306" y="3162520"/>
            <a:ext cx="0" cy="2641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65D066-352B-4D26-8C61-F7602E9707F8}"/>
              </a:ext>
            </a:extLst>
          </p:cNvPr>
          <p:cNvCxnSpPr>
            <a:cxnSpLocks/>
          </p:cNvCxnSpPr>
          <p:nvPr/>
        </p:nvCxnSpPr>
        <p:spPr>
          <a:xfrm>
            <a:off x="8523921" y="3150228"/>
            <a:ext cx="0" cy="3115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F353A5DD-142A-479D-8C04-8E9B2608DBA8}"/>
              </a:ext>
            </a:extLst>
          </p:cNvPr>
          <p:cNvCxnSpPr>
            <a:cxnSpLocks/>
          </p:cNvCxnSpPr>
          <p:nvPr/>
        </p:nvCxnSpPr>
        <p:spPr>
          <a:xfrm>
            <a:off x="2431228" y="4572053"/>
            <a:ext cx="0" cy="236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008665E-12DF-4D53-BF2A-6CC1B2D12299}"/>
              </a:ext>
            </a:extLst>
          </p:cNvPr>
          <p:cNvCxnSpPr>
            <a:cxnSpLocks/>
          </p:cNvCxnSpPr>
          <p:nvPr/>
        </p:nvCxnSpPr>
        <p:spPr>
          <a:xfrm>
            <a:off x="4077954" y="4572053"/>
            <a:ext cx="0" cy="2437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7D02039-B809-4E61-9C8C-D5BBD0F6DC07}"/>
              </a:ext>
            </a:extLst>
          </p:cNvPr>
          <p:cNvCxnSpPr>
            <a:cxnSpLocks/>
          </p:cNvCxnSpPr>
          <p:nvPr/>
        </p:nvCxnSpPr>
        <p:spPr>
          <a:xfrm>
            <a:off x="2431228" y="4572053"/>
            <a:ext cx="1646726" cy="149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D76D3888-87BE-48C6-A8D5-D41191C3C808}"/>
              </a:ext>
            </a:extLst>
          </p:cNvPr>
          <p:cNvSpPr/>
          <p:nvPr/>
        </p:nvSpPr>
        <p:spPr>
          <a:xfrm>
            <a:off x="5074564" y="3485768"/>
            <a:ext cx="1646726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Ben Birkenhead</a:t>
            </a:r>
            <a:endParaRPr lang="en-GB" sz="1000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IT Infrastructure &amp; Security Manager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67BB1F3-FEC3-4B1B-B795-944EDFA6BFD8}"/>
              </a:ext>
            </a:extLst>
          </p:cNvPr>
          <p:cNvCxnSpPr>
            <a:cxnSpLocks/>
          </p:cNvCxnSpPr>
          <p:nvPr/>
        </p:nvCxnSpPr>
        <p:spPr>
          <a:xfrm>
            <a:off x="3266720" y="4284053"/>
            <a:ext cx="0" cy="28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15AC64C-708D-4F22-872F-4B71836B1DE7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8502871" y="4280555"/>
            <a:ext cx="1949" cy="2914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0CB3DC6-AA6A-4921-86E7-217ABA929491}"/>
              </a:ext>
            </a:extLst>
          </p:cNvPr>
          <p:cNvSpPr/>
          <p:nvPr/>
        </p:nvSpPr>
        <p:spPr>
          <a:xfrm>
            <a:off x="9291739" y="4806979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Toby Hawker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IT Helpdesk Support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E8F09B-56F5-4691-9406-5AAB4DFB515E}"/>
              </a:ext>
            </a:extLst>
          </p:cNvPr>
          <p:cNvSpPr/>
          <p:nvPr/>
        </p:nvSpPr>
        <p:spPr>
          <a:xfrm>
            <a:off x="6450402" y="4806979"/>
            <a:ext cx="1296203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Laura Delaney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IT Support Analyst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7D3411B-7683-425A-A4F4-1F47E5B019FC}"/>
              </a:ext>
            </a:extLst>
          </p:cNvPr>
          <p:cNvSpPr/>
          <p:nvPr/>
        </p:nvSpPr>
        <p:spPr>
          <a:xfrm>
            <a:off x="7902282" y="4810423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April Lancashire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IT Support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C9D9F0B-EE4D-4369-9FC1-85BE282AABB1}"/>
              </a:ext>
            </a:extLst>
          </p:cNvPr>
          <p:cNvCxnSpPr>
            <a:cxnSpLocks/>
          </p:cNvCxnSpPr>
          <p:nvPr/>
        </p:nvCxnSpPr>
        <p:spPr>
          <a:xfrm>
            <a:off x="7086498" y="4592268"/>
            <a:ext cx="284135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3B55462-D4C2-4632-B490-990D6A48B7AB}"/>
              </a:ext>
            </a:extLst>
          </p:cNvPr>
          <p:cNvCxnSpPr>
            <a:cxnSpLocks/>
          </p:cNvCxnSpPr>
          <p:nvPr/>
        </p:nvCxnSpPr>
        <p:spPr>
          <a:xfrm>
            <a:off x="8498787" y="4587600"/>
            <a:ext cx="0" cy="2281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82FC77D-65B0-46A8-92D7-E6C4D63E61BD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9907631" y="4579536"/>
            <a:ext cx="0" cy="2274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4111947B-8960-4D85-AB23-513983CDB833}"/>
              </a:ext>
            </a:extLst>
          </p:cNvPr>
          <p:cNvSpPr/>
          <p:nvPr/>
        </p:nvSpPr>
        <p:spPr>
          <a:xfrm>
            <a:off x="5503643" y="1003971"/>
            <a:ext cx="1436910" cy="88542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Kevin Wood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Finance 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Director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BDA7960-C047-4AC0-82BB-7F5958A04394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6186068" y="1877987"/>
            <a:ext cx="0" cy="2335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CB5B8A44-9444-CE94-87BD-C4A96A8DE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6036481"/>
            <a:ext cx="2928463" cy="35631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FE908B8-7B5E-0870-DD20-7CA511489FE0}"/>
              </a:ext>
            </a:extLst>
          </p:cNvPr>
          <p:cNvSpPr/>
          <p:nvPr/>
        </p:nvSpPr>
        <p:spPr>
          <a:xfrm>
            <a:off x="7717900" y="3433267"/>
            <a:ext cx="1573839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Kane Worden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IT Support Team Leader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B8E768D-4887-B7F3-0C4B-D18D3D272D84}"/>
              </a:ext>
            </a:extLst>
          </p:cNvPr>
          <p:cNvCxnSpPr>
            <a:cxnSpLocks/>
          </p:cNvCxnSpPr>
          <p:nvPr/>
        </p:nvCxnSpPr>
        <p:spPr>
          <a:xfrm>
            <a:off x="7086498" y="4596722"/>
            <a:ext cx="0" cy="2190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8CE8F0-85F3-41A3-2A4E-885E173D9F99}"/>
              </a:ext>
            </a:extLst>
          </p:cNvPr>
          <p:cNvCxnSpPr>
            <a:cxnSpLocks/>
          </p:cNvCxnSpPr>
          <p:nvPr/>
        </p:nvCxnSpPr>
        <p:spPr>
          <a:xfrm>
            <a:off x="5897927" y="3174186"/>
            <a:ext cx="0" cy="31158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25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3" y="255368"/>
            <a:ext cx="10515600" cy="672105"/>
          </a:xfrm>
        </p:spPr>
        <p:txBody>
          <a:bodyPr>
            <a:noAutofit/>
          </a:bodyPr>
          <a:lstStyle/>
          <a:p>
            <a:br>
              <a:rPr lang="en-GB" sz="2400" dirty="0">
                <a:cs typeface="Arial" panose="020B0604020202020204" pitchFamily="34" charset="0"/>
              </a:rPr>
            </a:br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People Team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138057" y="1470440"/>
            <a:ext cx="1907177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Jason Royal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Director of People </a:t>
            </a: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&amp; Development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0DD2F-52D7-46F3-A740-713C8D7B5D44}"/>
              </a:ext>
            </a:extLst>
          </p:cNvPr>
          <p:cNvSpPr/>
          <p:nvPr/>
        </p:nvSpPr>
        <p:spPr>
          <a:xfrm>
            <a:off x="1480985" y="3252107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Elizabeth Renzulli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Talent &amp; Development Partner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89F4D3-38FF-4A4F-AC9A-A06C3BFF3390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091646" y="2317728"/>
            <a:ext cx="4354" cy="716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41B598-AAA0-4307-876C-7FBA3B8D5D9B}"/>
              </a:ext>
            </a:extLst>
          </p:cNvPr>
          <p:cNvCxnSpPr>
            <a:cxnSpLocks/>
          </p:cNvCxnSpPr>
          <p:nvPr/>
        </p:nvCxnSpPr>
        <p:spPr>
          <a:xfrm>
            <a:off x="2087999" y="3031296"/>
            <a:ext cx="799829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38C2A4-14F0-4292-A268-3FD2BC34A0D0}"/>
              </a:ext>
            </a:extLst>
          </p:cNvPr>
          <p:cNvCxnSpPr>
            <a:cxnSpLocks/>
          </p:cNvCxnSpPr>
          <p:nvPr/>
        </p:nvCxnSpPr>
        <p:spPr>
          <a:xfrm>
            <a:off x="2096877" y="3033731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65D066-352B-4D26-8C61-F7602E9707F8}"/>
              </a:ext>
            </a:extLst>
          </p:cNvPr>
          <p:cNvCxnSpPr>
            <a:cxnSpLocks/>
          </p:cNvCxnSpPr>
          <p:nvPr/>
        </p:nvCxnSpPr>
        <p:spPr>
          <a:xfrm>
            <a:off x="8543584" y="3039248"/>
            <a:ext cx="0" cy="2128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D40722A-330D-47FD-931D-E7F87F9D0DC6}"/>
              </a:ext>
            </a:extLst>
          </p:cNvPr>
          <p:cNvSpPr/>
          <p:nvPr/>
        </p:nvSpPr>
        <p:spPr>
          <a:xfrm>
            <a:off x="1472107" y="4304301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Stephanie Atkinson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Talent &amp; Development Adviser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807B5A7-3DAA-44E0-8964-FE3F4D008F6B}"/>
              </a:ext>
            </a:extLst>
          </p:cNvPr>
          <p:cNvCxnSpPr>
            <a:cxnSpLocks/>
          </p:cNvCxnSpPr>
          <p:nvPr/>
        </p:nvCxnSpPr>
        <p:spPr>
          <a:xfrm>
            <a:off x="2120423" y="4102323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C83EC1EE-0B93-4F63-ADFE-59238B3D35A6}"/>
              </a:ext>
            </a:extLst>
          </p:cNvPr>
          <p:cNvSpPr/>
          <p:nvPr/>
        </p:nvSpPr>
        <p:spPr>
          <a:xfrm>
            <a:off x="3089206" y="3252107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Linda Midgley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People Partner, Inns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3FA0CF-62AB-4ED3-82DD-CA15AF1AB0FD}"/>
              </a:ext>
            </a:extLst>
          </p:cNvPr>
          <p:cNvSpPr/>
          <p:nvPr/>
        </p:nvSpPr>
        <p:spPr>
          <a:xfrm>
            <a:off x="4728915" y="3235709"/>
            <a:ext cx="1302363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Lottie Clifford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People Partner, Hotels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CDFD7B0-ECF3-4B78-B727-407A1F731FD1}"/>
              </a:ext>
            </a:extLst>
          </p:cNvPr>
          <p:cNvCxnSpPr>
            <a:cxnSpLocks/>
          </p:cNvCxnSpPr>
          <p:nvPr/>
        </p:nvCxnSpPr>
        <p:spPr>
          <a:xfrm>
            <a:off x="5397969" y="3031296"/>
            <a:ext cx="0" cy="2128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04A6F78-98E4-42A8-8904-E316CBC65E30}"/>
              </a:ext>
            </a:extLst>
          </p:cNvPr>
          <p:cNvCxnSpPr>
            <a:cxnSpLocks/>
          </p:cNvCxnSpPr>
          <p:nvPr/>
        </p:nvCxnSpPr>
        <p:spPr>
          <a:xfrm>
            <a:off x="3771906" y="3050129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07BAF600-F704-462D-AE27-843C9756A029}"/>
              </a:ext>
            </a:extLst>
          </p:cNvPr>
          <p:cNvSpPr/>
          <p:nvPr/>
        </p:nvSpPr>
        <p:spPr>
          <a:xfrm>
            <a:off x="7927692" y="3235709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Helen McNevin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People Adviser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8270CB-E1C9-4200-8C4A-FCF0BF9748FA}"/>
              </a:ext>
            </a:extLst>
          </p:cNvPr>
          <p:cNvSpPr/>
          <p:nvPr/>
        </p:nvSpPr>
        <p:spPr>
          <a:xfrm>
            <a:off x="6354791" y="3244155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Carol Manley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Payroll &amp; Management Information Manager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59732C8-AF13-41CE-94A2-C871ED747E5C}"/>
              </a:ext>
            </a:extLst>
          </p:cNvPr>
          <p:cNvCxnSpPr>
            <a:cxnSpLocks/>
          </p:cNvCxnSpPr>
          <p:nvPr/>
        </p:nvCxnSpPr>
        <p:spPr>
          <a:xfrm>
            <a:off x="6970683" y="3031296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BA29908-7F0B-EDAA-622A-4447CEA36B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6036481"/>
            <a:ext cx="2928463" cy="35631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938FF9B-7787-C184-AB3E-B9BC7E416155}"/>
              </a:ext>
            </a:extLst>
          </p:cNvPr>
          <p:cNvSpPr/>
          <p:nvPr/>
        </p:nvSpPr>
        <p:spPr>
          <a:xfrm>
            <a:off x="9482989" y="3244155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Jess Vincent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Group Training Support Manager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C2D10B-45B0-87DE-CA44-89CB036CA545}"/>
              </a:ext>
            </a:extLst>
          </p:cNvPr>
          <p:cNvCxnSpPr>
            <a:cxnSpLocks/>
          </p:cNvCxnSpPr>
          <p:nvPr/>
        </p:nvCxnSpPr>
        <p:spPr>
          <a:xfrm>
            <a:off x="10086294" y="3032093"/>
            <a:ext cx="0" cy="2128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45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08" y="229146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Marketing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313952" y="1218179"/>
            <a:ext cx="1463040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Danny Martin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Marketing Director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D412B7-1D21-47F9-9BD0-73D3ABCF451B}"/>
              </a:ext>
            </a:extLst>
          </p:cNvPr>
          <p:cNvSpPr/>
          <p:nvPr/>
        </p:nvSpPr>
        <p:spPr>
          <a:xfrm>
            <a:off x="6034144" y="3871648"/>
            <a:ext cx="97654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Tasha Hibbert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Videographer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043A8DA-C9B9-4D39-80BE-D71940D7EBE3}"/>
              </a:ext>
            </a:extLst>
          </p:cNvPr>
          <p:cNvCxnSpPr>
            <a:cxnSpLocks/>
          </p:cNvCxnSpPr>
          <p:nvPr/>
        </p:nvCxnSpPr>
        <p:spPr>
          <a:xfrm>
            <a:off x="6095999" y="2065467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41B598-AAA0-4307-876C-7FBA3B8D5D9B}"/>
              </a:ext>
            </a:extLst>
          </p:cNvPr>
          <p:cNvCxnSpPr>
            <a:cxnSpLocks/>
          </p:cNvCxnSpPr>
          <p:nvPr/>
        </p:nvCxnSpPr>
        <p:spPr>
          <a:xfrm>
            <a:off x="1680993" y="2298157"/>
            <a:ext cx="8458937" cy="13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65D066-352B-4D26-8C61-F7602E9707F8}"/>
              </a:ext>
            </a:extLst>
          </p:cNvPr>
          <p:cNvCxnSpPr>
            <a:cxnSpLocks/>
          </p:cNvCxnSpPr>
          <p:nvPr/>
        </p:nvCxnSpPr>
        <p:spPr>
          <a:xfrm>
            <a:off x="1680993" y="2283270"/>
            <a:ext cx="0" cy="232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1CDD0C7-DEDF-41F9-9137-D75D47BE7451}"/>
              </a:ext>
            </a:extLst>
          </p:cNvPr>
          <p:cNvCxnSpPr>
            <a:cxnSpLocks/>
          </p:cNvCxnSpPr>
          <p:nvPr/>
        </p:nvCxnSpPr>
        <p:spPr>
          <a:xfrm>
            <a:off x="6493164" y="3649131"/>
            <a:ext cx="0" cy="2225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AB435B-0150-4607-900F-86C6AE459BED}"/>
              </a:ext>
            </a:extLst>
          </p:cNvPr>
          <p:cNvCxnSpPr>
            <a:cxnSpLocks/>
          </p:cNvCxnSpPr>
          <p:nvPr/>
        </p:nvCxnSpPr>
        <p:spPr>
          <a:xfrm>
            <a:off x="5095087" y="2295863"/>
            <a:ext cx="0" cy="220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E4EF4D-288C-43AD-9426-F78E26A3D16D}"/>
              </a:ext>
            </a:extLst>
          </p:cNvPr>
          <p:cNvCxnSpPr>
            <a:cxnSpLocks/>
          </p:cNvCxnSpPr>
          <p:nvPr/>
        </p:nvCxnSpPr>
        <p:spPr>
          <a:xfrm>
            <a:off x="10139930" y="2313404"/>
            <a:ext cx="0" cy="1946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D7C55789-2321-4C9D-9136-48F260AA7E57}"/>
              </a:ext>
            </a:extLst>
          </p:cNvPr>
          <p:cNvSpPr/>
          <p:nvPr/>
        </p:nvSpPr>
        <p:spPr>
          <a:xfrm>
            <a:off x="4489042" y="2515960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Claire Sibborn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Creative Lead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45FC35-571D-BFCD-BD2B-081B7A9836F3}"/>
              </a:ext>
            </a:extLst>
          </p:cNvPr>
          <p:cNvSpPr/>
          <p:nvPr/>
        </p:nvSpPr>
        <p:spPr>
          <a:xfrm>
            <a:off x="1062178" y="2535477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Samantha Wood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PR &amp; Comms Lead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33E6B9-CEFC-C0E9-FCA1-59BAC8EDA59E}"/>
              </a:ext>
            </a:extLst>
          </p:cNvPr>
          <p:cNvCxnSpPr>
            <a:cxnSpLocks/>
          </p:cNvCxnSpPr>
          <p:nvPr/>
        </p:nvCxnSpPr>
        <p:spPr>
          <a:xfrm>
            <a:off x="1621051" y="3382765"/>
            <a:ext cx="0" cy="232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61A7C83-25CF-757B-8753-83EBCF968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6036481"/>
            <a:ext cx="2928463" cy="3563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6A416CF-9243-64C6-C435-EA5B923754C7}"/>
              </a:ext>
            </a:extLst>
          </p:cNvPr>
          <p:cNvSpPr/>
          <p:nvPr/>
        </p:nvSpPr>
        <p:spPr>
          <a:xfrm>
            <a:off x="3809542" y="3888455"/>
            <a:ext cx="981498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Claire Eastwood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Artworker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FC2DE-EFE2-14B5-4965-825DF2772E84}"/>
              </a:ext>
            </a:extLst>
          </p:cNvPr>
          <p:cNvSpPr/>
          <p:nvPr/>
        </p:nvSpPr>
        <p:spPr>
          <a:xfrm>
            <a:off x="2706655" y="3879706"/>
            <a:ext cx="981498" cy="864261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Ryan Batty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Designer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7FCEB98-C002-60CC-A7A6-BF3F3E48D5C7}"/>
              </a:ext>
            </a:extLst>
          </p:cNvPr>
          <p:cNvCxnSpPr>
            <a:cxnSpLocks/>
          </p:cNvCxnSpPr>
          <p:nvPr/>
        </p:nvCxnSpPr>
        <p:spPr>
          <a:xfrm>
            <a:off x="3197404" y="3638552"/>
            <a:ext cx="0" cy="2289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7FF75C0-2C79-71D6-9DA3-427536F2A1B9}"/>
              </a:ext>
            </a:extLst>
          </p:cNvPr>
          <p:cNvCxnSpPr>
            <a:cxnSpLocks/>
          </p:cNvCxnSpPr>
          <p:nvPr/>
        </p:nvCxnSpPr>
        <p:spPr>
          <a:xfrm>
            <a:off x="3197404" y="3644373"/>
            <a:ext cx="32957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BB1B3E19-506C-F35E-F370-C6DDEB471D9D}"/>
              </a:ext>
            </a:extLst>
          </p:cNvPr>
          <p:cNvSpPr/>
          <p:nvPr/>
        </p:nvSpPr>
        <p:spPr>
          <a:xfrm>
            <a:off x="1005159" y="3606153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Isabelle Turner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PR Executive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82EB68E-D343-353D-6AA3-E78334D26962}"/>
              </a:ext>
            </a:extLst>
          </p:cNvPr>
          <p:cNvCxnSpPr>
            <a:cxnSpLocks/>
          </p:cNvCxnSpPr>
          <p:nvPr/>
        </p:nvCxnSpPr>
        <p:spPr>
          <a:xfrm>
            <a:off x="8101406" y="3374367"/>
            <a:ext cx="0" cy="220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C9BE60-9F3B-27F1-17B7-12D4F8577ECC}"/>
              </a:ext>
            </a:extLst>
          </p:cNvPr>
          <p:cNvCxnSpPr>
            <a:cxnSpLocks/>
          </p:cNvCxnSpPr>
          <p:nvPr/>
        </p:nvCxnSpPr>
        <p:spPr>
          <a:xfrm>
            <a:off x="8101406" y="2289567"/>
            <a:ext cx="0" cy="220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C5011F6-483A-0CF7-A2B5-2EE36C93C3D8}"/>
              </a:ext>
            </a:extLst>
          </p:cNvPr>
          <p:cNvSpPr/>
          <p:nvPr/>
        </p:nvSpPr>
        <p:spPr>
          <a:xfrm>
            <a:off x="7469609" y="2507812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Lindsay Armstrong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Performance Marketing Lead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B1051CD-AE2F-0237-9250-25D73833167C}"/>
              </a:ext>
            </a:extLst>
          </p:cNvPr>
          <p:cNvSpPr/>
          <p:nvPr/>
        </p:nvSpPr>
        <p:spPr>
          <a:xfrm>
            <a:off x="7485354" y="3595265"/>
            <a:ext cx="1200293" cy="117476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Jordana Colwell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Rebecca North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Bethany </a:t>
            </a:r>
            <a:r>
              <a:rPr kumimoji="0" lang="en-GB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Atherfold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Performance Marketing Executive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2870F49-56BB-32EF-C162-3799E9ECEA07}"/>
              </a:ext>
            </a:extLst>
          </p:cNvPr>
          <p:cNvSpPr/>
          <p:nvPr/>
        </p:nvSpPr>
        <p:spPr>
          <a:xfrm>
            <a:off x="8955276" y="3813383"/>
            <a:ext cx="1101696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Jonathan Jones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Horseman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5DA4E66-2AD9-3487-9BE4-159F5F399490}"/>
              </a:ext>
            </a:extLst>
          </p:cNvPr>
          <p:cNvSpPr/>
          <p:nvPr/>
        </p:nvSpPr>
        <p:spPr>
          <a:xfrm>
            <a:off x="10195360" y="3813383"/>
            <a:ext cx="1124134" cy="860296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Bev Holland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Horsewoman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1B74F0B-1E50-4A33-C100-0C3E9F84227E}"/>
              </a:ext>
            </a:extLst>
          </p:cNvPr>
          <p:cNvSpPr/>
          <p:nvPr/>
        </p:nvSpPr>
        <p:spPr>
          <a:xfrm>
            <a:off x="9506124" y="2508064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Richard Green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Head Horseman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40643B9-9C52-6C1B-D6A0-0E25E4161FBA}"/>
              </a:ext>
            </a:extLst>
          </p:cNvPr>
          <p:cNvCxnSpPr>
            <a:cxnSpLocks/>
          </p:cNvCxnSpPr>
          <p:nvPr/>
        </p:nvCxnSpPr>
        <p:spPr>
          <a:xfrm>
            <a:off x="10757427" y="3593286"/>
            <a:ext cx="0" cy="220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A3CB15B-36A7-1B05-FACE-DD46B7AD523B}"/>
              </a:ext>
            </a:extLst>
          </p:cNvPr>
          <p:cNvCxnSpPr>
            <a:cxnSpLocks/>
          </p:cNvCxnSpPr>
          <p:nvPr/>
        </p:nvCxnSpPr>
        <p:spPr>
          <a:xfrm>
            <a:off x="9492754" y="3607057"/>
            <a:ext cx="0" cy="2200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C7BC619-9D28-B585-3EFA-B6B32B81E3B2}"/>
              </a:ext>
            </a:extLst>
          </p:cNvPr>
          <p:cNvCxnSpPr>
            <a:cxnSpLocks/>
          </p:cNvCxnSpPr>
          <p:nvPr/>
        </p:nvCxnSpPr>
        <p:spPr>
          <a:xfrm>
            <a:off x="10110987" y="3347874"/>
            <a:ext cx="0" cy="2591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6E2406D-CFF8-4F4B-E68D-29DB8E4F4E0D}"/>
              </a:ext>
            </a:extLst>
          </p:cNvPr>
          <p:cNvCxnSpPr>
            <a:cxnSpLocks/>
          </p:cNvCxnSpPr>
          <p:nvPr/>
        </p:nvCxnSpPr>
        <p:spPr>
          <a:xfrm>
            <a:off x="9472656" y="3593286"/>
            <a:ext cx="12847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E0E2F26-4FF9-DDE6-39E4-BA2587DB4BF7}"/>
              </a:ext>
            </a:extLst>
          </p:cNvPr>
          <p:cNvCxnSpPr>
            <a:cxnSpLocks/>
          </p:cNvCxnSpPr>
          <p:nvPr/>
        </p:nvCxnSpPr>
        <p:spPr>
          <a:xfrm>
            <a:off x="5104934" y="3411683"/>
            <a:ext cx="0" cy="232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6FAA5CE-1E67-5CB4-8C88-5D697414E388}"/>
              </a:ext>
            </a:extLst>
          </p:cNvPr>
          <p:cNvSpPr/>
          <p:nvPr/>
        </p:nvSpPr>
        <p:spPr>
          <a:xfrm>
            <a:off x="2641366" y="2564395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Tom Hallett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Writer &amp; Campaign Lead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4702ADB-7B5A-E86C-D7B0-732DF16CF381}"/>
              </a:ext>
            </a:extLst>
          </p:cNvPr>
          <p:cNvCxnSpPr>
            <a:cxnSpLocks/>
          </p:cNvCxnSpPr>
          <p:nvPr/>
        </p:nvCxnSpPr>
        <p:spPr>
          <a:xfrm>
            <a:off x="3242693" y="2312089"/>
            <a:ext cx="0" cy="232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EC9F095-330E-0684-0E45-38C272666130}"/>
              </a:ext>
            </a:extLst>
          </p:cNvPr>
          <p:cNvCxnSpPr>
            <a:cxnSpLocks/>
          </p:cNvCxnSpPr>
          <p:nvPr/>
        </p:nvCxnSpPr>
        <p:spPr>
          <a:xfrm>
            <a:off x="4305550" y="3638552"/>
            <a:ext cx="0" cy="2289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2606E1-FABA-90D9-BC1A-24C501F3D0A5}"/>
              </a:ext>
            </a:extLst>
          </p:cNvPr>
          <p:cNvCxnSpPr>
            <a:cxnSpLocks/>
          </p:cNvCxnSpPr>
          <p:nvPr/>
        </p:nvCxnSpPr>
        <p:spPr>
          <a:xfrm>
            <a:off x="5424166" y="3649131"/>
            <a:ext cx="0" cy="2289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C63035F-E91C-8033-733B-3F7346F9559A}"/>
              </a:ext>
            </a:extLst>
          </p:cNvPr>
          <p:cNvSpPr/>
          <p:nvPr/>
        </p:nvSpPr>
        <p:spPr>
          <a:xfrm>
            <a:off x="4926977" y="3877063"/>
            <a:ext cx="97654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Esther Barber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Senior Graphic Designer</a:t>
            </a:r>
          </a:p>
        </p:txBody>
      </p:sp>
    </p:spTree>
    <p:extLst>
      <p:ext uri="{BB962C8B-B14F-4D97-AF65-F5344CB8AC3E}">
        <p14:creationId xmlns:p14="http://schemas.microsoft.com/office/powerpoint/2010/main" val="260092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08" y="229146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Hotels &amp; Commercial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390606" y="1535108"/>
            <a:ext cx="1463040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Chris Hill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Operations Director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Hotels &amp; Spas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043A8DA-C9B9-4D39-80BE-D71940D7EBE3}"/>
              </a:ext>
            </a:extLst>
          </p:cNvPr>
          <p:cNvCxnSpPr>
            <a:cxnSpLocks/>
          </p:cNvCxnSpPr>
          <p:nvPr/>
        </p:nvCxnSpPr>
        <p:spPr>
          <a:xfrm>
            <a:off x="6096000" y="2382396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41B598-AAA0-4307-876C-7FBA3B8D5D9B}"/>
              </a:ext>
            </a:extLst>
          </p:cNvPr>
          <p:cNvCxnSpPr>
            <a:cxnSpLocks/>
          </p:cNvCxnSpPr>
          <p:nvPr/>
        </p:nvCxnSpPr>
        <p:spPr>
          <a:xfrm>
            <a:off x="2796466" y="2555199"/>
            <a:ext cx="6762029" cy="392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65D066-352B-4D26-8C61-F7602E9707F8}"/>
              </a:ext>
            </a:extLst>
          </p:cNvPr>
          <p:cNvCxnSpPr>
            <a:cxnSpLocks/>
          </p:cNvCxnSpPr>
          <p:nvPr/>
        </p:nvCxnSpPr>
        <p:spPr>
          <a:xfrm>
            <a:off x="4849286" y="2574833"/>
            <a:ext cx="0" cy="5233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7D02039-B809-4E61-9C8C-D5BBD0F6DC07}"/>
              </a:ext>
            </a:extLst>
          </p:cNvPr>
          <p:cNvCxnSpPr>
            <a:cxnSpLocks/>
          </p:cNvCxnSpPr>
          <p:nvPr/>
        </p:nvCxnSpPr>
        <p:spPr>
          <a:xfrm>
            <a:off x="2012120" y="2915452"/>
            <a:ext cx="14387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1CDD0C7-DEDF-41F9-9137-D75D47BE7451}"/>
              </a:ext>
            </a:extLst>
          </p:cNvPr>
          <p:cNvCxnSpPr>
            <a:cxnSpLocks/>
          </p:cNvCxnSpPr>
          <p:nvPr/>
        </p:nvCxnSpPr>
        <p:spPr>
          <a:xfrm>
            <a:off x="3450835" y="2906616"/>
            <a:ext cx="0" cy="2225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67BB1F3-FEC3-4B1B-B795-944EDFA6BFD8}"/>
              </a:ext>
            </a:extLst>
          </p:cNvPr>
          <p:cNvCxnSpPr>
            <a:cxnSpLocks/>
          </p:cNvCxnSpPr>
          <p:nvPr/>
        </p:nvCxnSpPr>
        <p:spPr>
          <a:xfrm>
            <a:off x="2796466" y="2555199"/>
            <a:ext cx="0" cy="3602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06602AC-2C6B-48DB-B1D5-6E93A3049CBD}"/>
              </a:ext>
            </a:extLst>
          </p:cNvPr>
          <p:cNvSpPr/>
          <p:nvPr/>
        </p:nvSpPr>
        <p:spPr>
          <a:xfrm>
            <a:off x="8487792" y="2797135"/>
            <a:ext cx="2141407" cy="37143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Andrew Hollett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Kettering Park Hotel GM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Nathan Chart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Solent Hotel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Nadine Rees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Aztec Hotel GM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Mike Vincent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Langdale Hotel GM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Paul Nixon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Thorpe Park Hotel GM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Barbara Simms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Cottons Hotel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Jose Gomez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North Lakes Hotel GM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Oliver Stott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Middletons Hotel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E4EF4D-288C-43AD-9426-F78E26A3D16D}"/>
              </a:ext>
            </a:extLst>
          </p:cNvPr>
          <p:cNvCxnSpPr>
            <a:cxnSpLocks/>
          </p:cNvCxnSpPr>
          <p:nvPr/>
        </p:nvCxnSpPr>
        <p:spPr>
          <a:xfrm>
            <a:off x="9558495" y="2579251"/>
            <a:ext cx="0" cy="2187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D7C55789-2321-4C9D-9136-48F260AA7E57}"/>
              </a:ext>
            </a:extLst>
          </p:cNvPr>
          <p:cNvSpPr/>
          <p:nvPr/>
        </p:nvSpPr>
        <p:spPr>
          <a:xfrm>
            <a:off x="4223303" y="3129133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Gemma Barratt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Spa Director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B3D35DC-6A59-477B-A3BC-B7BBFB1E1944}"/>
              </a:ext>
            </a:extLst>
          </p:cNvPr>
          <p:cNvSpPr/>
          <p:nvPr/>
        </p:nvSpPr>
        <p:spPr>
          <a:xfrm>
            <a:off x="2812483" y="3129133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Fiona Drew-Smith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Hotel BDE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97FF1-AC18-4053-9A3F-5D872DE28A87}"/>
              </a:ext>
            </a:extLst>
          </p:cNvPr>
          <p:cNvSpPr/>
          <p:nvPr/>
        </p:nvSpPr>
        <p:spPr>
          <a:xfrm>
            <a:off x="1396228" y="3120299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Katharine Hurved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Joanne Tongue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Cluster Revenue Manager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B8D5E38-72D5-49F9-03E1-0C8C589B5AF2}"/>
              </a:ext>
            </a:extLst>
          </p:cNvPr>
          <p:cNvCxnSpPr>
            <a:cxnSpLocks/>
          </p:cNvCxnSpPr>
          <p:nvPr/>
        </p:nvCxnSpPr>
        <p:spPr>
          <a:xfrm>
            <a:off x="2012120" y="2915452"/>
            <a:ext cx="0" cy="2048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C845FC35-571D-BFCD-BD2B-081B7A9836F3}"/>
              </a:ext>
            </a:extLst>
          </p:cNvPr>
          <p:cNvSpPr/>
          <p:nvPr/>
        </p:nvSpPr>
        <p:spPr>
          <a:xfrm>
            <a:off x="5634123" y="3129133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Chris Spencer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Hotel Operations Support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33E6B9-CEFC-C0E9-FCA1-59BAC8EDA59E}"/>
              </a:ext>
            </a:extLst>
          </p:cNvPr>
          <p:cNvCxnSpPr>
            <a:cxnSpLocks/>
            <a:endCxn id="3" idx="0"/>
          </p:cNvCxnSpPr>
          <p:nvPr/>
        </p:nvCxnSpPr>
        <p:spPr>
          <a:xfrm>
            <a:off x="6250015" y="2587580"/>
            <a:ext cx="0" cy="5415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061A7C83-25CF-757B-8753-83EBCF968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6036481"/>
            <a:ext cx="2928463" cy="35631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2D485B4-E897-B393-BB28-01F5A930D899}"/>
              </a:ext>
            </a:extLst>
          </p:cNvPr>
          <p:cNvSpPr/>
          <p:nvPr/>
        </p:nvSpPr>
        <p:spPr>
          <a:xfrm>
            <a:off x="2812483" y="4209111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Abbey Hall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Group Sales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Co-ordinator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CBB5F5-6ED6-4420-43CF-31FA2D6DD868}"/>
              </a:ext>
            </a:extLst>
          </p:cNvPr>
          <p:cNvCxnSpPr>
            <a:cxnSpLocks/>
          </p:cNvCxnSpPr>
          <p:nvPr/>
        </p:nvCxnSpPr>
        <p:spPr>
          <a:xfrm>
            <a:off x="3400479" y="3976421"/>
            <a:ext cx="0" cy="2326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9A1D382-9639-D78B-9DAF-286E72FD3646}"/>
              </a:ext>
            </a:extLst>
          </p:cNvPr>
          <p:cNvSpPr/>
          <p:nvPr/>
        </p:nvSpPr>
        <p:spPr>
          <a:xfrm>
            <a:off x="7034852" y="3129133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Mark Bennett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Food Development Manager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3E01B50-B32E-3EA7-6C3E-B056EC2EF31A}"/>
              </a:ext>
            </a:extLst>
          </p:cNvPr>
          <p:cNvCxnSpPr>
            <a:cxnSpLocks/>
          </p:cNvCxnSpPr>
          <p:nvPr/>
        </p:nvCxnSpPr>
        <p:spPr>
          <a:xfrm>
            <a:off x="7650744" y="2565722"/>
            <a:ext cx="0" cy="5415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054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B6C1A-D24D-487C-8C21-EB4650FC3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08" y="209009"/>
            <a:ext cx="10515600" cy="672105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A68732"/>
                </a:solidFill>
                <a:latin typeface="Tangier Light" panose="02000607090000020003" pitchFamily="50" charset="0"/>
                <a:cs typeface="Arial" panose="020B0604020202020204" pitchFamily="34" charset="0"/>
              </a:rPr>
              <a:t>Inns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41E9D5-EEE7-4304-8EB0-BF89CE528C05}"/>
              </a:ext>
            </a:extLst>
          </p:cNvPr>
          <p:cNvSpPr/>
          <p:nvPr/>
        </p:nvSpPr>
        <p:spPr>
          <a:xfrm>
            <a:off x="5359104" y="935959"/>
            <a:ext cx="1467125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Mick Horan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Operations Director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Inns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F57ADA-BC0E-4F2F-9115-7D4EABF53DD2}"/>
              </a:ext>
            </a:extLst>
          </p:cNvPr>
          <p:cNvSpPr/>
          <p:nvPr/>
        </p:nvSpPr>
        <p:spPr>
          <a:xfrm>
            <a:off x="1399076" y="3973218"/>
            <a:ext cx="1139053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Vacancy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Judges Lodging GM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0DD2F-52D7-46F3-A740-713C8D7B5D44}"/>
              </a:ext>
            </a:extLst>
          </p:cNvPr>
          <p:cNvSpPr/>
          <p:nvPr/>
        </p:nvSpPr>
        <p:spPr>
          <a:xfrm>
            <a:off x="2783539" y="3973218"/>
            <a:ext cx="1166468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Rachael Andrews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Millstone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644EE9-64D8-43BC-ACB1-5317298AE1F3}"/>
              </a:ext>
            </a:extLst>
          </p:cNvPr>
          <p:cNvSpPr/>
          <p:nvPr/>
        </p:nvSpPr>
        <p:spPr>
          <a:xfrm>
            <a:off x="4187431" y="3973218"/>
            <a:ext cx="1181672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Chantell Dickinson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Beverley Arms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311DE-7540-4F6C-83D3-481573250907}"/>
              </a:ext>
            </a:extLst>
          </p:cNvPr>
          <p:cNvSpPr/>
          <p:nvPr/>
        </p:nvSpPr>
        <p:spPr>
          <a:xfrm>
            <a:off x="5467743" y="3973218"/>
            <a:ext cx="1163340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Steve O’Hara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Royal Oak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112F63-C8DE-4F02-A7C6-DCBED353CA50}"/>
              </a:ext>
            </a:extLst>
          </p:cNvPr>
          <p:cNvSpPr/>
          <p:nvPr/>
        </p:nvSpPr>
        <p:spPr>
          <a:xfrm>
            <a:off x="9579620" y="3964772"/>
            <a:ext cx="1141355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Chris Denning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Lister Arms GM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009656-8BC4-42ED-B8EB-88B4DCD57BEB}"/>
              </a:ext>
            </a:extLst>
          </p:cNvPr>
          <p:cNvSpPr/>
          <p:nvPr/>
        </p:nvSpPr>
        <p:spPr>
          <a:xfrm>
            <a:off x="6902100" y="3973218"/>
            <a:ext cx="1158219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Joe Ruddock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Toll House Inn GM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D412B7-1D21-47F9-9BD0-73D3ABCF451B}"/>
              </a:ext>
            </a:extLst>
          </p:cNvPr>
          <p:cNvSpPr/>
          <p:nvPr/>
        </p:nvSpPr>
        <p:spPr>
          <a:xfrm>
            <a:off x="3486155" y="5198913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Lucy Burrows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Bulls Head GM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4940D99-3036-49C7-93EE-B4E824DCC020}"/>
              </a:ext>
            </a:extLst>
          </p:cNvPr>
          <p:cNvSpPr/>
          <p:nvPr/>
        </p:nvSpPr>
        <p:spPr>
          <a:xfrm>
            <a:off x="2065844" y="5203425"/>
            <a:ext cx="1231784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Amanda Ashcroft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Fleece GM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89F4D3-38FF-4A4F-AC9A-A06C3BFF3390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089333" y="1783247"/>
            <a:ext cx="3334" cy="10053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A41B598-AAA0-4307-876C-7FBA3B8D5D9B}"/>
              </a:ext>
            </a:extLst>
          </p:cNvPr>
          <p:cNvCxnSpPr>
            <a:cxnSpLocks/>
          </p:cNvCxnSpPr>
          <p:nvPr/>
        </p:nvCxnSpPr>
        <p:spPr>
          <a:xfrm>
            <a:off x="1141481" y="3742589"/>
            <a:ext cx="9805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B38C2A4-14F0-4292-A268-3FD2BC34A0D0}"/>
              </a:ext>
            </a:extLst>
          </p:cNvPr>
          <p:cNvCxnSpPr>
            <a:cxnSpLocks/>
          </p:cNvCxnSpPr>
          <p:nvPr/>
        </p:nvCxnSpPr>
        <p:spPr>
          <a:xfrm>
            <a:off x="2014968" y="3762794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4D460D3-A1C5-47FE-96F0-4AD536D7E24D}"/>
              </a:ext>
            </a:extLst>
          </p:cNvPr>
          <p:cNvCxnSpPr>
            <a:cxnSpLocks/>
          </p:cNvCxnSpPr>
          <p:nvPr/>
        </p:nvCxnSpPr>
        <p:spPr>
          <a:xfrm>
            <a:off x="3386886" y="3762794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A2C59E8-4808-4C3C-B5D2-CF2B844651CD}"/>
              </a:ext>
            </a:extLst>
          </p:cNvPr>
          <p:cNvCxnSpPr>
            <a:cxnSpLocks/>
          </p:cNvCxnSpPr>
          <p:nvPr/>
        </p:nvCxnSpPr>
        <p:spPr>
          <a:xfrm>
            <a:off x="4746220" y="3762794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065D066-352B-4D26-8C61-F7602E9707F8}"/>
              </a:ext>
            </a:extLst>
          </p:cNvPr>
          <p:cNvCxnSpPr>
            <a:cxnSpLocks/>
          </p:cNvCxnSpPr>
          <p:nvPr/>
        </p:nvCxnSpPr>
        <p:spPr>
          <a:xfrm>
            <a:off x="5968055" y="3762794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9D5793-17D7-44B5-AA17-2327D9F78CEF}"/>
              </a:ext>
            </a:extLst>
          </p:cNvPr>
          <p:cNvCxnSpPr>
            <a:cxnSpLocks/>
          </p:cNvCxnSpPr>
          <p:nvPr/>
        </p:nvCxnSpPr>
        <p:spPr>
          <a:xfrm>
            <a:off x="10116160" y="3763775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E966AE6-3B3A-4D13-843C-F007AFCE7D47}"/>
              </a:ext>
            </a:extLst>
          </p:cNvPr>
          <p:cNvCxnSpPr>
            <a:cxnSpLocks/>
          </p:cNvCxnSpPr>
          <p:nvPr/>
        </p:nvCxnSpPr>
        <p:spPr>
          <a:xfrm>
            <a:off x="7479216" y="3762794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A820B79-6D9F-4671-B32C-87DC39B597B5}"/>
              </a:ext>
            </a:extLst>
          </p:cNvPr>
          <p:cNvCxnSpPr>
            <a:cxnSpLocks/>
          </p:cNvCxnSpPr>
          <p:nvPr/>
        </p:nvCxnSpPr>
        <p:spPr>
          <a:xfrm>
            <a:off x="4068718" y="3762019"/>
            <a:ext cx="0" cy="14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1FF56D6-A8BC-4DE7-A878-6D4B6766FADD}"/>
              </a:ext>
            </a:extLst>
          </p:cNvPr>
          <p:cNvCxnSpPr>
            <a:cxnSpLocks/>
          </p:cNvCxnSpPr>
          <p:nvPr/>
        </p:nvCxnSpPr>
        <p:spPr>
          <a:xfrm>
            <a:off x="2694998" y="3778129"/>
            <a:ext cx="0" cy="14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D8C1E7E8-EAFB-401D-BF83-3C8B5E4D1790}"/>
              </a:ext>
            </a:extLst>
          </p:cNvPr>
          <p:cNvSpPr/>
          <p:nvPr/>
        </p:nvSpPr>
        <p:spPr>
          <a:xfrm>
            <a:off x="8179031" y="3973218"/>
            <a:ext cx="1123177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Jamie Wrighton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Golden Lion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6D96D46-306A-4A88-9E64-9A1D2689E8B3}"/>
              </a:ext>
            </a:extLst>
          </p:cNvPr>
          <p:cNvCxnSpPr>
            <a:cxnSpLocks/>
          </p:cNvCxnSpPr>
          <p:nvPr/>
        </p:nvCxnSpPr>
        <p:spPr>
          <a:xfrm>
            <a:off x="8755935" y="3763775"/>
            <a:ext cx="0" cy="201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F5EE07A5-39E3-4D18-9E85-F8099A15D38F}"/>
              </a:ext>
            </a:extLst>
          </p:cNvPr>
          <p:cNvSpPr/>
          <p:nvPr/>
        </p:nvSpPr>
        <p:spPr>
          <a:xfrm>
            <a:off x="6151150" y="5198913"/>
            <a:ext cx="1231784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Aimee Ollerenshaw </a:t>
            </a: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Crown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D454B1E-279C-4A9D-9F27-754C43AE94CF}"/>
              </a:ext>
            </a:extLst>
          </p:cNvPr>
          <p:cNvCxnSpPr>
            <a:cxnSpLocks/>
          </p:cNvCxnSpPr>
          <p:nvPr/>
        </p:nvCxnSpPr>
        <p:spPr>
          <a:xfrm>
            <a:off x="6760051" y="3772429"/>
            <a:ext cx="0" cy="14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B878C114-AD63-40A2-9D50-2C8B47BF4DDF}"/>
              </a:ext>
            </a:extLst>
          </p:cNvPr>
          <p:cNvSpPr/>
          <p:nvPr/>
        </p:nvSpPr>
        <p:spPr>
          <a:xfrm>
            <a:off x="8816145" y="5191418"/>
            <a:ext cx="1317712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Will Kitchen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Royal Heysham GM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72D462E-B5B1-46D5-8540-1A31008AD981}"/>
              </a:ext>
            </a:extLst>
          </p:cNvPr>
          <p:cNvCxnSpPr>
            <a:cxnSpLocks/>
          </p:cNvCxnSpPr>
          <p:nvPr/>
        </p:nvCxnSpPr>
        <p:spPr>
          <a:xfrm>
            <a:off x="9444256" y="3772221"/>
            <a:ext cx="0" cy="14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6FBC2EE-3C46-4C02-B35B-3733858DDE0E}"/>
              </a:ext>
            </a:extLst>
          </p:cNvPr>
          <p:cNvCxnSpPr>
            <a:cxnSpLocks/>
          </p:cNvCxnSpPr>
          <p:nvPr/>
        </p:nvCxnSpPr>
        <p:spPr>
          <a:xfrm>
            <a:off x="6096000" y="2799769"/>
            <a:ext cx="0" cy="954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95225D6-7EEF-4979-B18B-9A8737183FDB}"/>
              </a:ext>
            </a:extLst>
          </p:cNvPr>
          <p:cNvSpPr/>
          <p:nvPr/>
        </p:nvSpPr>
        <p:spPr>
          <a:xfrm>
            <a:off x="3584525" y="2414961"/>
            <a:ext cx="1455196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Lorna Hollings-Tennant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Cluster Revenue Manager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822DA87-76D8-4B97-91F7-EF3240DE091A}"/>
              </a:ext>
            </a:extLst>
          </p:cNvPr>
          <p:cNvCxnSpPr>
            <a:cxnSpLocks/>
          </p:cNvCxnSpPr>
          <p:nvPr/>
        </p:nvCxnSpPr>
        <p:spPr>
          <a:xfrm>
            <a:off x="5047488" y="2781908"/>
            <a:ext cx="10629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34A6332E-E86B-4933-9F42-DFB4FEF998E7}"/>
              </a:ext>
            </a:extLst>
          </p:cNvPr>
          <p:cNvSpPr/>
          <p:nvPr/>
        </p:nvSpPr>
        <p:spPr>
          <a:xfrm>
            <a:off x="501857" y="5207359"/>
            <a:ext cx="1304168" cy="84728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Vacancy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Pendle Inn GM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9B47E32-43CD-4EB1-849D-D150309D53FF}"/>
              </a:ext>
            </a:extLst>
          </p:cNvPr>
          <p:cNvCxnSpPr>
            <a:cxnSpLocks/>
          </p:cNvCxnSpPr>
          <p:nvPr/>
        </p:nvCxnSpPr>
        <p:spPr>
          <a:xfrm>
            <a:off x="1164409" y="3758913"/>
            <a:ext cx="0" cy="144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6CD58E65-4230-4AD8-8950-1E72892BA5A2}"/>
              </a:ext>
            </a:extLst>
          </p:cNvPr>
          <p:cNvSpPr/>
          <p:nvPr/>
        </p:nvSpPr>
        <p:spPr>
          <a:xfrm>
            <a:off x="10287766" y="5182756"/>
            <a:ext cx="1317712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 b="1" dirty="0">
              <a:solidFill>
                <a:prstClr val="black"/>
              </a:solidFill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Vacancy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Red Lion GM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EE81EB7-BAC7-4B1D-BD66-34CD2ED90CBE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10946622" y="3742589"/>
            <a:ext cx="0" cy="14401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64E1751-F0E5-AFF6-46A6-09361D6EE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1768" y="6246450"/>
            <a:ext cx="2928463" cy="3563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9C7985C-77F2-45D0-9E30-04953106DE8D}"/>
              </a:ext>
            </a:extLst>
          </p:cNvPr>
          <p:cNvSpPr/>
          <p:nvPr/>
        </p:nvSpPr>
        <p:spPr>
          <a:xfrm>
            <a:off x="7073883" y="1890543"/>
            <a:ext cx="1455196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Rodney Jones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Head </a:t>
            </a:r>
            <a:r>
              <a:rPr lang="en-GB" sz="1000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of Food</a:t>
            </a:r>
            <a:endParaRPr kumimoji="0" lang="en-GB" sz="1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Nova Light" panose="020B0302020104020203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696AE6-E1F1-9480-2136-E71E3F7A5478}"/>
              </a:ext>
            </a:extLst>
          </p:cNvPr>
          <p:cNvCxnSpPr>
            <a:cxnSpLocks/>
          </p:cNvCxnSpPr>
          <p:nvPr/>
        </p:nvCxnSpPr>
        <p:spPr>
          <a:xfrm>
            <a:off x="6095999" y="2324276"/>
            <a:ext cx="963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35FA07-00A8-02AA-28DE-36407566D5D4}"/>
              </a:ext>
            </a:extLst>
          </p:cNvPr>
          <p:cNvCxnSpPr>
            <a:cxnSpLocks/>
          </p:cNvCxnSpPr>
          <p:nvPr/>
        </p:nvCxnSpPr>
        <p:spPr>
          <a:xfrm>
            <a:off x="6110433" y="3276789"/>
            <a:ext cx="963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F61BEF2-FD92-8960-7370-4E94A75FCAFF}"/>
              </a:ext>
            </a:extLst>
          </p:cNvPr>
          <p:cNvSpPr/>
          <p:nvPr/>
        </p:nvSpPr>
        <p:spPr>
          <a:xfrm>
            <a:off x="7088315" y="2816566"/>
            <a:ext cx="1455196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David Nixon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Relief Manager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63917A-2971-A2A9-8E8A-A533BD714F75}"/>
              </a:ext>
            </a:extLst>
          </p:cNvPr>
          <p:cNvSpPr/>
          <p:nvPr/>
        </p:nvSpPr>
        <p:spPr>
          <a:xfrm>
            <a:off x="8695101" y="1900632"/>
            <a:ext cx="1455196" cy="847288"/>
          </a:xfrm>
          <a:prstGeom prst="rect">
            <a:avLst/>
          </a:prstGeom>
          <a:solidFill>
            <a:srgbClr val="F7F2E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1" dirty="0">
                <a:solidFill>
                  <a:prstClr val="black"/>
                </a:solidFill>
                <a:latin typeface="Gill Sans Nova Light" panose="020B0302020104020203" pitchFamily="34" charset="0"/>
                <a:cs typeface="Arial" panose="020B0604020202020204" pitchFamily="34" charset="0"/>
              </a:rPr>
              <a:t>Rafal Wysocki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Nova Light" panose="020B0302020104020203" pitchFamily="34" charset="0"/>
                <a:cs typeface="Arial" panose="020B0604020202020204" pitchFamily="34" charset="0"/>
              </a:rPr>
              <a:t>Roaming Head Chef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2F6377-E053-B50B-81CD-1B0D1C4CB3F8}"/>
              </a:ext>
            </a:extLst>
          </p:cNvPr>
          <p:cNvCxnSpPr>
            <a:cxnSpLocks/>
          </p:cNvCxnSpPr>
          <p:nvPr/>
        </p:nvCxnSpPr>
        <p:spPr>
          <a:xfrm>
            <a:off x="8543511" y="2324276"/>
            <a:ext cx="1211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052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667</Words>
  <Application>Microsoft Office PowerPoint</Application>
  <PresentationFormat>Widescreen</PresentationFormat>
  <Paragraphs>323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Gill Sans Nova Light</vt:lpstr>
      <vt:lpstr>Tangier Light</vt:lpstr>
      <vt:lpstr>Office Theme</vt:lpstr>
      <vt:lpstr>Daniel Thwaites PLC Executive Team</vt:lpstr>
      <vt:lpstr>Pub Operations</vt:lpstr>
      <vt:lpstr>Estates</vt:lpstr>
      <vt:lpstr>Finance </vt:lpstr>
      <vt:lpstr>IT </vt:lpstr>
      <vt:lpstr> People Team</vt:lpstr>
      <vt:lpstr>Marketing</vt:lpstr>
      <vt:lpstr>Hotels &amp; Commercial</vt:lpstr>
      <vt:lpstr>Inns</vt:lpstr>
      <vt:lpstr>Managed Houses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Murphy - Get Stoked</dc:creator>
  <cp:lastModifiedBy>Carol Manley</cp:lastModifiedBy>
  <cp:revision>90</cp:revision>
  <dcterms:created xsi:type="dcterms:W3CDTF">2022-09-07T08:41:38Z</dcterms:created>
  <dcterms:modified xsi:type="dcterms:W3CDTF">2025-04-30T10:56:27Z</dcterms:modified>
</cp:coreProperties>
</file>