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23" r:id="rId2"/>
    <p:sldId id="258" r:id="rId3"/>
    <p:sldId id="259" r:id="rId4"/>
    <p:sldId id="266" r:id="rId5"/>
    <p:sldId id="308" r:id="rId6"/>
    <p:sldId id="310" r:id="rId7"/>
    <p:sldId id="317" r:id="rId8"/>
    <p:sldId id="313" r:id="rId9"/>
    <p:sldId id="321" r:id="rId10"/>
    <p:sldId id="318" r:id="rId11"/>
    <p:sldId id="312" r:id="rId12"/>
    <p:sldId id="268" r:id="rId13"/>
    <p:sldId id="320" r:id="rId14"/>
    <p:sldId id="311" r:id="rId15"/>
    <p:sldId id="315" r:id="rId16"/>
    <p:sldId id="316" r:id="rId17"/>
    <p:sldId id="314" r:id="rId18"/>
    <p:sldId id="309" r:id="rId19"/>
    <p:sldId id="269" r:id="rId20"/>
    <p:sldId id="324" r:id="rId21"/>
    <p:sldId id="325"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C056"/>
    <a:srgbClr val="D0B658"/>
    <a:srgbClr val="C9AB3F"/>
    <a:srgbClr val="A6872D"/>
    <a:srgbClr val="A68732"/>
    <a:srgbClr val="F7F2EB"/>
    <a:srgbClr val="1F422F"/>
    <a:srgbClr val="3C3C3B"/>
    <a:srgbClr val="BA0C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6"/>
    <p:restoredTop sz="94719"/>
  </p:normalViewPr>
  <p:slideViewPr>
    <p:cSldViewPr snapToGrid="0">
      <p:cViewPr varScale="1">
        <p:scale>
          <a:sx n="105" d="100"/>
          <a:sy n="105" d="100"/>
        </p:scale>
        <p:origin x="136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E5BB563-A149-9C4A-B389-5CD3F431A64C}" type="datetimeFigureOut">
              <a:rPr lang="en-US" smtClean="0"/>
              <a:t>1/6/2025</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CD1A832-8830-3B49-90F8-6C077B5C190C}" type="slidenum">
              <a:rPr lang="en-US" smtClean="0"/>
              <a:t>‹#›</a:t>
            </a:fld>
            <a:endParaRPr lang="en-US" dirty="0"/>
          </a:p>
        </p:txBody>
      </p:sp>
    </p:spTree>
    <p:extLst>
      <p:ext uri="{BB962C8B-B14F-4D97-AF65-F5344CB8AC3E}">
        <p14:creationId xmlns:p14="http://schemas.microsoft.com/office/powerpoint/2010/main" val="1441298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DE80A-A894-0409-9461-5FF1D8DC169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9844365-BC5D-8A4F-A066-C67794F459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8195F97-6A55-C4F1-C93A-F4BD216B062F}"/>
              </a:ext>
            </a:extLst>
          </p:cNvPr>
          <p:cNvSpPr>
            <a:spLocks noGrp="1"/>
          </p:cNvSpPr>
          <p:nvPr>
            <p:ph type="dt" sz="half" idx="10"/>
          </p:nvPr>
        </p:nvSpPr>
        <p:spPr/>
        <p:txBody>
          <a:bodyPr/>
          <a:lstStyle/>
          <a:p>
            <a:fld id="{A5777C0E-31C6-8144-A063-D7A37179A614}" type="datetimeFigureOut">
              <a:rPr lang="en-US" smtClean="0"/>
              <a:t>1/6/2025</a:t>
            </a:fld>
            <a:endParaRPr lang="en-US" dirty="0"/>
          </a:p>
        </p:txBody>
      </p:sp>
      <p:sp>
        <p:nvSpPr>
          <p:cNvPr id="5" name="Footer Placeholder 4">
            <a:extLst>
              <a:ext uri="{FF2B5EF4-FFF2-40B4-BE49-F238E27FC236}">
                <a16:creationId xmlns:a16="http://schemas.microsoft.com/office/drawing/2014/main" id="{BD6D4B86-E311-73B8-F600-995F9F0D17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8B266B-29B0-591A-F519-925B4B374B4D}"/>
              </a:ext>
            </a:extLst>
          </p:cNvPr>
          <p:cNvSpPr>
            <a:spLocks noGrp="1"/>
          </p:cNvSpPr>
          <p:nvPr>
            <p:ph type="sldNum" sz="quarter" idx="12"/>
          </p:nvPr>
        </p:nvSpPr>
        <p:spPr/>
        <p:txBody>
          <a:bodyPr/>
          <a:lstStyle/>
          <a:p>
            <a:fld id="{C35197DE-BBA6-F74C-A8B0-C764787D671C}" type="slidenum">
              <a:rPr lang="en-US" smtClean="0"/>
              <a:t>‹#›</a:t>
            </a:fld>
            <a:endParaRPr lang="en-US" dirty="0"/>
          </a:p>
        </p:txBody>
      </p:sp>
    </p:spTree>
    <p:extLst>
      <p:ext uri="{BB962C8B-B14F-4D97-AF65-F5344CB8AC3E}">
        <p14:creationId xmlns:p14="http://schemas.microsoft.com/office/powerpoint/2010/main" val="3918083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53EB6-2AAA-D85C-AE68-43E8079D162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6A52ECB-A1E5-9159-76F4-C9DFB60DC8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6D88B46-7826-6CE5-2630-7E89935669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A3EBA55-CA21-7712-D0D6-DA1EDD96DF70}"/>
              </a:ext>
            </a:extLst>
          </p:cNvPr>
          <p:cNvSpPr>
            <a:spLocks noGrp="1"/>
          </p:cNvSpPr>
          <p:nvPr>
            <p:ph type="dt" sz="half" idx="10"/>
          </p:nvPr>
        </p:nvSpPr>
        <p:spPr/>
        <p:txBody>
          <a:bodyPr/>
          <a:lstStyle/>
          <a:p>
            <a:fld id="{A5777C0E-31C6-8144-A063-D7A37179A614}" type="datetimeFigureOut">
              <a:rPr lang="en-US" smtClean="0"/>
              <a:t>1/6/2025</a:t>
            </a:fld>
            <a:endParaRPr lang="en-US" dirty="0"/>
          </a:p>
        </p:txBody>
      </p:sp>
      <p:sp>
        <p:nvSpPr>
          <p:cNvPr id="6" name="Footer Placeholder 5">
            <a:extLst>
              <a:ext uri="{FF2B5EF4-FFF2-40B4-BE49-F238E27FC236}">
                <a16:creationId xmlns:a16="http://schemas.microsoft.com/office/drawing/2014/main" id="{71DF28CF-2983-DAEB-82C5-A531C973259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BDB1990-504D-13D4-6632-7B1DA4647A7E}"/>
              </a:ext>
            </a:extLst>
          </p:cNvPr>
          <p:cNvSpPr>
            <a:spLocks noGrp="1"/>
          </p:cNvSpPr>
          <p:nvPr>
            <p:ph type="sldNum" sz="quarter" idx="12"/>
          </p:nvPr>
        </p:nvSpPr>
        <p:spPr/>
        <p:txBody>
          <a:bodyPr/>
          <a:lstStyle/>
          <a:p>
            <a:fld id="{C35197DE-BBA6-F74C-A8B0-C764787D671C}" type="slidenum">
              <a:rPr lang="en-US" smtClean="0"/>
              <a:t>‹#›</a:t>
            </a:fld>
            <a:endParaRPr lang="en-US" dirty="0"/>
          </a:p>
        </p:txBody>
      </p:sp>
    </p:spTree>
    <p:extLst>
      <p:ext uri="{BB962C8B-B14F-4D97-AF65-F5344CB8AC3E}">
        <p14:creationId xmlns:p14="http://schemas.microsoft.com/office/powerpoint/2010/main" val="4132919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7AEDF-AB7A-EADD-E2D1-2842AF4B223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A049FEB-0217-78B5-DE86-6E5A333C4D6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48AFF9-758E-AC3C-7FE2-11D6797E25BF}"/>
              </a:ext>
            </a:extLst>
          </p:cNvPr>
          <p:cNvSpPr>
            <a:spLocks noGrp="1"/>
          </p:cNvSpPr>
          <p:nvPr>
            <p:ph type="dt" sz="half" idx="10"/>
          </p:nvPr>
        </p:nvSpPr>
        <p:spPr/>
        <p:txBody>
          <a:bodyPr/>
          <a:lstStyle/>
          <a:p>
            <a:fld id="{A5777C0E-31C6-8144-A063-D7A37179A614}" type="datetimeFigureOut">
              <a:rPr lang="en-US" smtClean="0"/>
              <a:t>1/6/2025</a:t>
            </a:fld>
            <a:endParaRPr lang="en-US" dirty="0"/>
          </a:p>
        </p:txBody>
      </p:sp>
      <p:sp>
        <p:nvSpPr>
          <p:cNvPr id="5" name="Footer Placeholder 4">
            <a:extLst>
              <a:ext uri="{FF2B5EF4-FFF2-40B4-BE49-F238E27FC236}">
                <a16:creationId xmlns:a16="http://schemas.microsoft.com/office/drawing/2014/main" id="{FE982D63-1CD4-3779-5926-C0CF9C45BB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4A8FE6-FE1B-A00F-9948-C331481FE07E}"/>
              </a:ext>
            </a:extLst>
          </p:cNvPr>
          <p:cNvSpPr>
            <a:spLocks noGrp="1"/>
          </p:cNvSpPr>
          <p:nvPr>
            <p:ph type="sldNum" sz="quarter" idx="12"/>
          </p:nvPr>
        </p:nvSpPr>
        <p:spPr/>
        <p:txBody>
          <a:bodyPr/>
          <a:lstStyle/>
          <a:p>
            <a:fld id="{C35197DE-BBA6-F74C-A8B0-C764787D671C}" type="slidenum">
              <a:rPr lang="en-US" smtClean="0"/>
              <a:t>‹#›</a:t>
            </a:fld>
            <a:endParaRPr lang="en-US" dirty="0"/>
          </a:p>
        </p:txBody>
      </p:sp>
    </p:spTree>
    <p:extLst>
      <p:ext uri="{BB962C8B-B14F-4D97-AF65-F5344CB8AC3E}">
        <p14:creationId xmlns:p14="http://schemas.microsoft.com/office/powerpoint/2010/main" val="281985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4D63CE-46F4-E815-1296-94477599FB0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023B07-27B0-001B-9B48-08CACB834DA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445C07D-60EC-0E17-F947-985567ED0079}"/>
              </a:ext>
            </a:extLst>
          </p:cNvPr>
          <p:cNvSpPr>
            <a:spLocks noGrp="1"/>
          </p:cNvSpPr>
          <p:nvPr>
            <p:ph type="dt" sz="half" idx="10"/>
          </p:nvPr>
        </p:nvSpPr>
        <p:spPr/>
        <p:txBody>
          <a:bodyPr/>
          <a:lstStyle/>
          <a:p>
            <a:fld id="{A5777C0E-31C6-8144-A063-D7A37179A614}" type="datetimeFigureOut">
              <a:rPr lang="en-US" smtClean="0"/>
              <a:t>1/6/2025</a:t>
            </a:fld>
            <a:endParaRPr lang="en-US" dirty="0"/>
          </a:p>
        </p:txBody>
      </p:sp>
      <p:sp>
        <p:nvSpPr>
          <p:cNvPr id="5" name="Footer Placeholder 4">
            <a:extLst>
              <a:ext uri="{FF2B5EF4-FFF2-40B4-BE49-F238E27FC236}">
                <a16:creationId xmlns:a16="http://schemas.microsoft.com/office/drawing/2014/main" id="{9607B0DC-02F2-C1E9-8988-629D91DEAA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38CED1-0F80-3AF2-F90E-F37F8AFDE45E}"/>
              </a:ext>
            </a:extLst>
          </p:cNvPr>
          <p:cNvSpPr>
            <a:spLocks noGrp="1"/>
          </p:cNvSpPr>
          <p:nvPr>
            <p:ph type="sldNum" sz="quarter" idx="12"/>
          </p:nvPr>
        </p:nvSpPr>
        <p:spPr/>
        <p:txBody>
          <a:bodyPr/>
          <a:lstStyle/>
          <a:p>
            <a:fld id="{C35197DE-BBA6-F74C-A8B0-C764787D671C}" type="slidenum">
              <a:rPr lang="en-US" smtClean="0"/>
              <a:t>‹#›</a:t>
            </a:fld>
            <a:endParaRPr lang="en-US" dirty="0"/>
          </a:p>
        </p:txBody>
      </p:sp>
    </p:spTree>
    <p:extLst>
      <p:ext uri="{BB962C8B-B14F-4D97-AF65-F5344CB8AC3E}">
        <p14:creationId xmlns:p14="http://schemas.microsoft.com/office/powerpoint/2010/main" val="1141932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8680ED3-5F1B-00C6-6D01-D83242CB30AF}"/>
              </a:ext>
            </a:extLst>
          </p:cNvPr>
          <p:cNvSpPr>
            <a:spLocks noGrp="1"/>
          </p:cNvSpPr>
          <p:nvPr>
            <p:ph type="pic" sz="quarter" idx="10"/>
          </p:nvPr>
        </p:nvSpPr>
        <p:spPr>
          <a:xfrm>
            <a:off x="1324586" y="808528"/>
            <a:ext cx="4525108" cy="2290638"/>
          </a:xfrm>
        </p:spPr>
        <p:txBody>
          <a:bodyPr/>
          <a:lstStyle/>
          <a:p>
            <a:endParaRPr lang="en-US" dirty="0"/>
          </a:p>
        </p:txBody>
      </p:sp>
      <p:sp>
        <p:nvSpPr>
          <p:cNvPr id="9" name="Picture Placeholder 6">
            <a:extLst>
              <a:ext uri="{FF2B5EF4-FFF2-40B4-BE49-F238E27FC236}">
                <a16:creationId xmlns:a16="http://schemas.microsoft.com/office/drawing/2014/main" id="{0B889CFE-1607-4A70-B822-B777F444E733}"/>
              </a:ext>
            </a:extLst>
          </p:cNvPr>
          <p:cNvSpPr>
            <a:spLocks noGrp="1"/>
          </p:cNvSpPr>
          <p:nvPr>
            <p:ph type="pic" sz="quarter" idx="11"/>
          </p:nvPr>
        </p:nvSpPr>
        <p:spPr>
          <a:xfrm>
            <a:off x="6424246" y="808528"/>
            <a:ext cx="4525108" cy="2290638"/>
          </a:xfrm>
        </p:spPr>
        <p:txBody>
          <a:bodyPr/>
          <a:lstStyle/>
          <a:p>
            <a:endParaRPr lang="en-US" dirty="0"/>
          </a:p>
        </p:txBody>
      </p:sp>
      <p:sp>
        <p:nvSpPr>
          <p:cNvPr id="10" name="Picture Placeholder 6">
            <a:extLst>
              <a:ext uri="{FF2B5EF4-FFF2-40B4-BE49-F238E27FC236}">
                <a16:creationId xmlns:a16="http://schemas.microsoft.com/office/drawing/2014/main" id="{4CEF77A3-A965-FEFE-418B-BB77FAB49B93}"/>
              </a:ext>
            </a:extLst>
          </p:cNvPr>
          <p:cNvSpPr>
            <a:spLocks noGrp="1"/>
          </p:cNvSpPr>
          <p:nvPr>
            <p:ph type="pic" sz="quarter" idx="12"/>
          </p:nvPr>
        </p:nvSpPr>
        <p:spPr>
          <a:xfrm>
            <a:off x="1324586" y="3470031"/>
            <a:ext cx="4525108" cy="2290638"/>
          </a:xfrm>
        </p:spPr>
        <p:txBody>
          <a:bodyPr/>
          <a:lstStyle/>
          <a:p>
            <a:endParaRPr lang="en-US" dirty="0"/>
          </a:p>
        </p:txBody>
      </p:sp>
      <p:sp>
        <p:nvSpPr>
          <p:cNvPr id="11" name="Picture Placeholder 6">
            <a:extLst>
              <a:ext uri="{FF2B5EF4-FFF2-40B4-BE49-F238E27FC236}">
                <a16:creationId xmlns:a16="http://schemas.microsoft.com/office/drawing/2014/main" id="{9F31B4AA-4525-4A25-E6CA-DEF4E7AAE4EB}"/>
              </a:ext>
            </a:extLst>
          </p:cNvPr>
          <p:cNvSpPr>
            <a:spLocks noGrp="1"/>
          </p:cNvSpPr>
          <p:nvPr>
            <p:ph type="pic" sz="quarter" idx="13"/>
          </p:nvPr>
        </p:nvSpPr>
        <p:spPr>
          <a:xfrm>
            <a:off x="6424246" y="3470031"/>
            <a:ext cx="4525108" cy="2290638"/>
          </a:xfrm>
        </p:spPr>
        <p:txBody>
          <a:bodyPr/>
          <a:lstStyle/>
          <a:p>
            <a:endParaRPr lang="en-US" dirty="0"/>
          </a:p>
        </p:txBody>
      </p:sp>
    </p:spTree>
    <p:extLst>
      <p:ext uri="{BB962C8B-B14F-4D97-AF65-F5344CB8AC3E}">
        <p14:creationId xmlns:p14="http://schemas.microsoft.com/office/powerpoint/2010/main" val="3659883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6F58A755-06FC-211C-34D9-A61991F618B8}"/>
              </a:ext>
            </a:extLst>
          </p:cNvPr>
          <p:cNvSpPr>
            <a:spLocks noGrp="1"/>
          </p:cNvSpPr>
          <p:nvPr>
            <p:ph type="pic" sz="quarter" idx="10"/>
          </p:nvPr>
        </p:nvSpPr>
        <p:spPr>
          <a:xfrm>
            <a:off x="797048" y="808527"/>
            <a:ext cx="3259136" cy="4952142"/>
          </a:xfrm>
        </p:spPr>
        <p:txBody>
          <a:bodyPr/>
          <a:lstStyle/>
          <a:p>
            <a:endParaRPr lang="en-US" dirty="0"/>
          </a:p>
        </p:txBody>
      </p:sp>
      <p:sp>
        <p:nvSpPr>
          <p:cNvPr id="8" name="Picture Placeholder 6">
            <a:extLst>
              <a:ext uri="{FF2B5EF4-FFF2-40B4-BE49-F238E27FC236}">
                <a16:creationId xmlns:a16="http://schemas.microsoft.com/office/drawing/2014/main" id="{FF673FDB-B986-1DDF-F8DD-097955F82AC3}"/>
              </a:ext>
            </a:extLst>
          </p:cNvPr>
          <p:cNvSpPr>
            <a:spLocks noGrp="1"/>
          </p:cNvSpPr>
          <p:nvPr>
            <p:ph type="pic" sz="quarter" idx="11"/>
          </p:nvPr>
        </p:nvSpPr>
        <p:spPr>
          <a:xfrm>
            <a:off x="4489818" y="808527"/>
            <a:ext cx="3259136" cy="4952142"/>
          </a:xfrm>
        </p:spPr>
        <p:txBody>
          <a:bodyPr/>
          <a:lstStyle/>
          <a:p>
            <a:endParaRPr lang="en-US" dirty="0"/>
          </a:p>
        </p:txBody>
      </p:sp>
      <p:sp>
        <p:nvSpPr>
          <p:cNvPr id="9" name="Picture Placeholder 6">
            <a:extLst>
              <a:ext uri="{FF2B5EF4-FFF2-40B4-BE49-F238E27FC236}">
                <a16:creationId xmlns:a16="http://schemas.microsoft.com/office/drawing/2014/main" id="{BE82A530-4130-01FD-AFE5-8A6FD0DFEDC7}"/>
              </a:ext>
            </a:extLst>
          </p:cNvPr>
          <p:cNvSpPr>
            <a:spLocks noGrp="1"/>
          </p:cNvSpPr>
          <p:nvPr>
            <p:ph type="pic" sz="quarter" idx="12"/>
          </p:nvPr>
        </p:nvSpPr>
        <p:spPr>
          <a:xfrm>
            <a:off x="8182588" y="808527"/>
            <a:ext cx="3259136" cy="4952142"/>
          </a:xfrm>
        </p:spPr>
        <p:txBody>
          <a:bodyPr/>
          <a:lstStyle/>
          <a:p>
            <a:endParaRPr lang="en-US" dirty="0"/>
          </a:p>
        </p:txBody>
      </p:sp>
    </p:spTree>
    <p:extLst>
      <p:ext uri="{BB962C8B-B14F-4D97-AF65-F5344CB8AC3E}">
        <p14:creationId xmlns:p14="http://schemas.microsoft.com/office/powerpoint/2010/main" val="2013302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C33545F-52D8-72DB-1124-E82099305329}"/>
              </a:ext>
            </a:extLst>
          </p:cNvPr>
          <p:cNvSpPr>
            <a:spLocks noGrp="1"/>
          </p:cNvSpPr>
          <p:nvPr>
            <p:ph type="pic" sz="quarter" idx="10"/>
          </p:nvPr>
        </p:nvSpPr>
        <p:spPr>
          <a:xfrm>
            <a:off x="4606925" y="0"/>
            <a:ext cx="7585075" cy="6858000"/>
          </a:xfrm>
        </p:spPr>
        <p:txBody>
          <a:bodyPr/>
          <a:lstStyle/>
          <a:p>
            <a:endParaRPr lang="en-US" dirty="0"/>
          </a:p>
        </p:txBody>
      </p:sp>
    </p:spTree>
    <p:extLst>
      <p:ext uri="{BB962C8B-B14F-4D97-AF65-F5344CB8AC3E}">
        <p14:creationId xmlns:p14="http://schemas.microsoft.com/office/powerpoint/2010/main" val="3279978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B80D29A-738B-98D1-070A-7FC9636BF2CB}"/>
              </a:ext>
            </a:extLst>
          </p:cNvPr>
          <p:cNvSpPr>
            <a:spLocks noGrp="1"/>
          </p:cNvSpPr>
          <p:nvPr>
            <p:ph type="pic" sz="quarter" idx="10"/>
          </p:nvPr>
        </p:nvSpPr>
        <p:spPr>
          <a:xfrm>
            <a:off x="0" y="0"/>
            <a:ext cx="7326313" cy="6858000"/>
          </a:xfrm>
        </p:spPr>
        <p:txBody>
          <a:bodyPr/>
          <a:lstStyle/>
          <a:p>
            <a:endParaRPr lang="en-US" dirty="0"/>
          </a:p>
        </p:txBody>
      </p:sp>
    </p:spTree>
    <p:extLst>
      <p:ext uri="{BB962C8B-B14F-4D97-AF65-F5344CB8AC3E}">
        <p14:creationId xmlns:p14="http://schemas.microsoft.com/office/powerpoint/2010/main" val="113420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DF349BE-831E-FBC2-A5D7-73CB71E5C83B}"/>
              </a:ext>
            </a:extLst>
          </p:cNvPr>
          <p:cNvSpPr>
            <a:spLocks noGrp="1"/>
          </p:cNvSpPr>
          <p:nvPr>
            <p:ph type="pic" sz="quarter" idx="10"/>
          </p:nvPr>
        </p:nvSpPr>
        <p:spPr>
          <a:xfrm>
            <a:off x="796925" y="750889"/>
            <a:ext cx="4103688" cy="4864466"/>
          </a:xfrm>
        </p:spPr>
        <p:txBody>
          <a:bodyPr/>
          <a:lstStyle/>
          <a:p>
            <a:endParaRPr lang="en-US" dirty="0"/>
          </a:p>
        </p:txBody>
      </p:sp>
    </p:spTree>
    <p:extLst>
      <p:ext uri="{BB962C8B-B14F-4D97-AF65-F5344CB8AC3E}">
        <p14:creationId xmlns:p14="http://schemas.microsoft.com/office/powerpoint/2010/main" val="648187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C7212ABB-90BD-C241-0440-87827CAE9F7A}"/>
              </a:ext>
            </a:extLst>
          </p:cNvPr>
          <p:cNvSpPr>
            <a:spLocks noGrp="1"/>
          </p:cNvSpPr>
          <p:nvPr>
            <p:ph type="pic" sz="quarter" idx="10"/>
          </p:nvPr>
        </p:nvSpPr>
        <p:spPr>
          <a:xfrm>
            <a:off x="7162555" y="750889"/>
            <a:ext cx="4103688" cy="4864466"/>
          </a:xfrm>
        </p:spPr>
        <p:txBody>
          <a:bodyPr/>
          <a:lstStyle/>
          <a:p>
            <a:endParaRPr lang="en-US" dirty="0"/>
          </a:p>
        </p:txBody>
      </p:sp>
    </p:spTree>
    <p:extLst>
      <p:ext uri="{BB962C8B-B14F-4D97-AF65-F5344CB8AC3E}">
        <p14:creationId xmlns:p14="http://schemas.microsoft.com/office/powerpoint/2010/main" val="3240065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C7212ABB-90BD-C241-0440-87827CAE9F7A}"/>
              </a:ext>
            </a:extLst>
          </p:cNvPr>
          <p:cNvSpPr>
            <a:spLocks noGrp="1"/>
          </p:cNvSpPr>
          <p:nvPr>
            <p:ph type="pic" sz="quarter" idx="10"/>
          </p:nvPr>
        </p:nvSpPr>
        <p:spPr>
          <a:xfrm>
            <a:off x="6377354" y="750889"/>
            <a:ext cx="4888889" cy="4864466"/>
          </a:xfrm>
        </p:spPr>
        <p:txBody>
          <a:bodyPr/>
          <a:lstStyle/>
          <a:p>
            <a:endParaRPr lang="en-US" dirty="0"/>
          </a:p>
        </p:txBody>
      </p:sp>
    </p:spTree>
    <p:extLst>
      <p:ext uri="{BB962C8B-B14F-4D97-AF65-F5344CB8AC3E}">
        <p14:creationId xmlns:p14="http://schemas.microsoft.com/office/powerpoint/2010/main" val="470625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F2FD5-36F6-72C6-5365-5B34C3C0419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B613D67-6040-D77D-3333-539CA8E5B671}"/>
              </a:ext>
            </a:extLst>
          </p:cNvPr>
          <p:cNvSpPr>
            <a:spLocks noGrp="1"/>
          </p:cNvSpPr>
          <p:nvPr>
            <p:ph type="dt" sz="half" idx="10"/>
          </p:nvPr>
        </p:nvSpPr>
        <p:spPr/>
        <p:txBody>
          <a:bodyPr/>
          <a:lstStyle/>
          <a:p>
            <a:fld id="{A5777C0E-31C6-8144-A063-D7A37179A614}" type="datetimeFigureOut">
              <a:rPr lang="en-US" smtClean="0"/>
              <a:t>1/6/2025</a:t>
            </a:fld>
            <a:endParaRPr lang="en-US" dirty="0"/>
          </a:p>
        </p:txBody>
      </p:sp>
      <p:sp>
        <p:nvSpPr>
          <p:cNvPr id="4" name="Footer Placeholder 3">
            <a:extLst>
              <a:ext uri="{FF2B5EF4-FFF2-40B4-BE49-F238E27FC236}">
                <a16:creationId xmlns:a16="http://schemas.microsoft.com/office/drawing/2014/main" id="{6EFA5E78-A15F-9C30-A02B-8DFF920E5F9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8A45BBD-9A61-BAC9-56C8-511E8A8C2629}"/>
              </a:ext>
            </a:extLst>
          </p:cNvPr>
          <p:cNvSpPr>
            <a:spLocks noGrp="1"/>
          </p:cNvSpPr>
          <p:nvPr>
            <p:ph type="sldNum" sz="quarter" idx="12"/>
          </p:nvPr>
        </p:nvSpPr>
        <p:spPr/>
        <p:txBody>
          <a:bodyPr/>
          <a:lstStyle/>
          <a:p>
            <a:fld id="{C35197DE-BBA6-F74C-A8B0-C764787D671C}" type="slidenum">
              <a:rPr lang="en-US" smtClean="0"/>
              <a:t>‹#›</a:t>
            </a:fld>
            <a:endParaRPr lang="en-US" dirty="0"/>
          </a:p>
        </p:txBody>
      </p:sp>
    </p:spTree>
    <p:extLst>
      <p:ext uri="{BB962C8B-B14F-4D97-AF65-F5344CB8AC3E}">
        <p14:creationId xmlns:p14="http://schemas.microsoft.com/office/powerpoint/2010/main" val="875470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EFDB02A-F265-F761-8E98-97322529F5E2}"/>
              </a:ext>
            </a:extLst>
          </p:cNvPr>
          <p:cNvSpPr>
            <a:spLocks noGrp="1"/>
          </p:cNvSpPr>
          <p:nvPr>
            <p:ph type="pic" sz="quarter" idx="10"/>
          </p:nvPr>
        </p:nvSpPr>
        <p:spPr>
          <a:xfrm>
            <a:off x="1095866" y="2836985"/>
            <a:ext cx="2267926" cy="2895478"/>
          </a:xfrm>
        </p:spPr>
        <p:txBody>
          <a:bodyPr/>
          <a:lstStyle/>
          <a:p>
            <a:endParaRPr lang="en-US" dirty="0"/>
          </a:p>
        </p:txBody>
      </p:sp>
      <p:sp>
        <p:nvSpPr>
          <p:cNvPr id="8" name="Picture Placeholder 6">
            <a:extLst>
              <a:ext uri="{FF2B5EF4-FFF2-40B4-BE49-F238E27FC236}">
                <a16:creationId xmlns:a16="http://schemas.microsoft.com/office/drawing/2014/main" id="{FB37F869-5382-D247-5FD5-4BA35CD2FF2F}"/>
              </a:ext>
            </a:extLst>
          </p:cNvPr>
          <p:cNvSpPr>
            <a:spLocks noGrp="1"/>
          </p:cNvSpPr>
          <p:nvPr>
            <p:ph type="pic" sz="quarter" idx="11"/>
          </p:nvPr>
        </p:nvSpPr>
        <p:spPr>
          <a:xfrm>
            <a:off x="8828208" y="2836985"/>
            <a:ext cx="2267926" cy="2895478"/>
          </a:xfrm>
        </p:spPr>
        <p:txBody>
          <a:bodyPr/>
          <a:lstStyle/>
          <a:p>
            <a:endParaRPr lang="en-US" dirty="0"/>
          </a:p>
        </p:txBody>
      </p:sp>
      <p:sp>
        <p:nvSpPr>
          <p:cNvPr id="12" name="Picture Placeholder 6">
            <a:extLst>
              <a:ext uri="{FF2B5EF4-FFF2-40B4-BE49-F238E27FC236}">
                <a16:creationId xmlns:a16="http://schemas.microsoft.com/office/drawing/2014/main" id="{7A3DCADE-357E-4627-2B90-7659CDEFBC6E}"/>
              </a:ext>
            </a:extLst>
          </p:cNvPr>
          <p:cNvSpPr>
            <a:spLocks noGrp="1"/>
          </p:cNvSpPr>
          <p:nvPr>
            <p:ph type="pic" sz="quarter" idx="12"/>
          </p:nvPr>
        </p:nvSpPr>
        <p:spPr>
          <a:xfrm>
            <a:off x="3673313" y="2836985"/>
            <a:ext cx="2267926" cy="2895478"/>
          </a:xfrm>
        </p:spPr>
        <p:txBody>
          <a:bodyPr/>
          <a:lstStyle/>
          <a:p>
            <a:endParaRPr lang="en-US" dirty="0"/>
          </a:p>
        </p:txBody>
      </p:sp>
      <p:sp>
        <p:nvSpPr>
          <p:cNvPr id="13" name="Picture Placeholder 6">
            <a:extLst>
              <a:ext uri="{FF2B5EF4-FFF2-40B4-BE49-F238E27FC236}">
                <a16:creationId xmlns:a16="http://schemas.microsoft.com/office/drawing/2014/main" id="{6CB1A046-5702-760C-C4A1-795C32758743}"/>
              </a:ext>
            </a:extLst>
          </p:cNvPr>
          <p:cNvSpPr>
            <a:spLocks noGrp="1"/>
          </p:cNvSpPr>
          <p:nvPr>
            <p:ph type="pic" sz="quarter" idx="13"/>
          </p:nvPr>
        </p:nvSpPr>
        <p:spPr>
          <a:xfrm>
            <a:off x="6250760" y="2836985"/>
            <a:ext cx="2267926" cy="2895478"/>
          </a:xfrm>
        </p:spPr>
        <p:txBody>
          <a:bodyPr/>
          <a:lstStyle/>
          <a:p>
            <a:endParaRPr lang="en-US" dirty="0"/>
          </a:p>
        </p:txBody>
      </p:sp>
    </p:spTree>
    <p:extLst>
      <p:ext uri="{BB962C8B-B14F-4D97-AF65-F5344CB8AC3E}">
        <p14:creationId xmlns:p14="http://schemas.microsoft.com/office/powerpoint/2010/main" val="3682912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F856D2A-4F8E-AF3D-0B19-8996B88AE7EE}"/>
              </a:ext>
            </a:extLst>
          </p:cNvPr>
          <p:cNvSpPr>
            <a:spLocks noGrp="1"/>
          </p:cNvSpPr>
          <p:nvPr>
            <p:ph type="pic" sz="quarter" idx="10"/>
          </p:nvPr>
        </p:nvSpPr>
        <p:spPr>
          <a:xfrm>
            <a:off x="1231011" y="804926"/>
            <a:ext cx="2085975" cy="2084388"/>
          </a:xfrm>
          <a:prstGeom prst="ellipse">
            <a:avLst/>
          </a:prstGeom>
        </p:spPr>
        <p:txBody>
          <a:bodyPr/>
          <a:lstStyle/>
          <a:p>
            <a:endParaRPr lang="en-US" dirty="0"/>
          </a:p>
        </p:txBody>
      </p:sp>
      <p:sp>
        <p:nvSpPr>
          <p:cNvPr id="8" name="Picture Placeholder 6">
            <a:extLst>
              <a:ext uri="{FF2B5EF4-FFF2-40B4-BE49-F238E27FC236}">
                <a16:creationId xmlns:a16="http://schemas.microsoft.com/office/drawing/2014/main" id="{392ED73D-9755-82E0-EA30-F1109C61C50F}"/>
              </a:ext>
            </a:extLst>
          </p:cNvPr>
          <p:cNvSpPr>
            <a:spLocks noGrp="1"/>
          </p:cNvSpPr>
          <p:nvPr>
            <p:ph type="pic" sz="quarter" idx="11"/>
          </p:nvPr>
        </p:nvSpPr>
        <p:spPr>
          <a:xfrm>
            <a:off x="6443091" y="804926"/>
            <a:ext cx="2085975" cy="2084388"/>
          </a:xfrm>
          <a:prstGeom prst="ellipse">
            <a:avLst/>
          </a:prstGeom>
        </p:spPr>
        <p:txBody>
          <a:bodyPr/>
          <a:lstStyle/>
          <a:p>
            <a:endParaRPr lang="en-US" dirty="0"/>
          </a:p>
        </p:txBody>
      </p:sp>
      <p:sp>
        <p:nvSpPr>
          <p:cNvPr id="9" name="Picture Placeholder 6">
            <a:extLst>
              <a:ext uri="{FF2B5EF4-FFF2-40B4-BE49-F238E27FC236}">
                <a16:creationId xmlns:a16="http://schemas.microsoft.com/office/drawing/2014/main" id="{86AC6E5C-71A0-6D32-56AF-A588FECADD53}"/>
              </a:ext>
            </a:extLst>
          </p:cNvPr>
          <p:cNvSpPr>
            <a:spLocks noGrp="1"/>
          </p:cNvSpPr>
          <p:nvPr>
            <p:ph type="pic" sz="quarter" idx="12"/>
          </p:nvPr>
        </p:nvSpPr>
        <p:spPr>
          <a:xfrm>
            <a:off x="1231011" y="3426206"/>
            <a:ext cx="2085975" cy="2084388"/>
          </a:xfrm>
          <a:prstGeom prst="ellipse">
            <a:avLst/>
          </a:prstGeom>
        </p:spPr>
        <p:txBody>
          <a:bodyPr/>
          <a:lstStyle/>
          <a:p>
            <a:endParaRPr lang="en-US" dirty="0"/>
          </a:p>
        </p:txBody>
      </p:sp>
      <p:sp>
        <p:nvSpPr>
          <p:cNvPr id="10" name="Picture Placeholder 6">
            <a:extLst>
              <a:ext uri="{FF2B5EF4-FFF2-40B4-BE49-F238E27FC236}">
                <a16:creationId xmlns:a16="http://schemas.microsoft.com/office/drawing/2014/main" id="{C94C2A0A-BD39-0B7D-00A1-7FD365C5F181}"/>
              </a:ext>
            </a:extLst>
          </p:cNvPr>
          <p:cNvSpPr>
            <a:spLocks noGrp="1"/>
          </p:cNvSpPr>
          <p:nvPr>
            <p:ph type="pic" sz="quarter" idx="13"/>
          </p:nvPr>
        </p:nvSpPr>
        <p:spPr>
          <a:xfrm>
            <a:off x="6443091" y="3426206"/>
            <a:ext cx="2085975" cy="2084388"/>
          </a:xfrm>
          <a:prstGeom prst="ellipse">
            <a:avLst/>
          </a:prstGeom>
        </p:spPr>
        <p:txBody>
          <a:bodyPr/>
          <a:lstStyle/>
          <a:p>
            <a:endParaRPr lang="en-US" dirty="0"/>
          </a:p>
        </p:txBody>
      </p:sp>
    </p:spTree>
    <p:extLst>
      <p:ext uri="{BB962C8B-B14F-4D97-AF65-F5344CB8AC3E}">
        <p14:creationId xmlns:p14="http://schemas.microsoft.com/office/powerpoint/2010/main" val="424644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66F19C-649C-B5E8-014A-DB8CD3B0BE2E}"/>
              </a:ext>
            </a:extLst>
          </p:cNvPr>
          <p:cNvSpPr/>
          <p:nvPr userDrawn="1"/>
        </p:nvSpPr>
        <p:spPr>
          <a:xfrm>
            <a:off x="1231009" y="1816608"/>
            <a:ext cx="2085977" cy="3621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6">
            <a:extLst>
              <a:ext uri="{FF2B5EF4-FFF2-40B4-BE49-F238E27FC236}">
                <a16:creationId xmlns:a16="http://schemas.microsoft.com/office/drawing/2014/main" id="{EF856D2A-4F8E-AF3D-0B19-8996B88AE7EE}"/>
              </a:ext>
            </a:extLst>
          </p:cNvPr>
          <p:cNvSpPr>
            <a:spLocks noGrp="1"/>
          </p:cNvSpPr>
          <p:nvPr>
            <p:ph type="pic" sz="quarter" idx="10"/>
          </p:nvPr>
        </p:nvSpPr>
        <p:spPr>
          <a:xfrm>
            <a:off x="1231011" y="804926"/>
            <a:ext cx="2085975" cy="2084388"/>
          </a:xfrm>
          <a:prstGeom prst="ellipse">
            <a:avLst/>
          </a:prstGeom>
        </p:spPr>
        <p:txBody>
          <a:bodyPr/>
          <a:lstStyle/>
          <a:p>
            <a:endParaRPr lang="en-US" dirty="0"/>
          </a:p>
        </p:txBody>
      </p:sp>
      <p:sp>
        <p:nvSpPr>
          <p:cNvPr id="8" name="Picture Placeholder 6">
            <a:extLst>
              <a:ext uri="{FF2B5EF4-FFF2-40B4-BE49-F238E27FC236}">
                <a16:creationId xmlns:a16="http://schemas.microsoft.com/office/drawing/2014/main" id="{392ED73D-9755-82E0-EA30-F1109C61C50F}"/>
              </a:ext>
            </a:extLst>
          </p:cNvPr>
          <p:cNvSpPr>
            <a:spLocks noGrp="1"/>
          </p:cNvSpPr>
          <p:nvPr>
            <p:ph type="pic" sz="quarter" idx="11"/>
          </p:nvPr>
        </p:nvSpPr>
        <p:spPr>
          <a:xfrm>
            <a:off x="6327015" y="804926"/>
            <a:ext cx="2085975" cy="2084388"/>
          </a:xfrm>
          <a:prstGeom prst="ellipse">
            <a:avLst/>
          </a:prstGeom>
        </p:spPr>
        <p:txBody>
          <a:bodyPr/>
          <a:lstStyle/>
          <a:p>
            <a:endParaRPr lang="en-US" dirty="0"/>
          </a:p>
        </p:txBody>
      </p:sp>
      <p:sp>
        <p:nvSpPr>
          <p:cNvPr id="9" name="Picture Placeholder 6">
            <a:extLst>
              <a:ext uri="{FF2B5EF4-FFF2-40B4-BE49-F238E27FC236}">
                <a16:creationId xmlns:a16="http://schemas.microsoft.com/office/drawing/2014/main" id="{86AC6E5C-71A0-6D32-56AF-A588FECADD53}"/>
              </a:ext>
            </a:extLst>
          </p:cNvPr>
          <p:cNvSpPr>
            <a:spLocks noGrp="1"/>
          </p:cNvSpPr>
          <p:nvPr>
            <p:ph type="pic" sz="quarter" idx="12"/>
          </p:nvPr>
        </p:nvSpPr>
        <p:spPr>
          <a:xfrm>
            <a:off x="3779013" y="804926"/>
            <a:ext cx="2085975" cy="2084388"/>
          </a:xfrm>
          <a:prstGeom prst="ellipse">
            <a:avLst/>
          </a:prstGeom>
        </p:spPr>
        <p:txBody>
          <a:bodyPr/>
          <a:lstStyle/>
          <a:p>
            <a:endParaRPr lang="en-US" dirty="0"/>
          </a:p>
        </p:txBody>
      </p:sp>
      <p:sp>
        <p:nvSpPr>
          <p:cNvPr id="10" name="Picture Placeholder 6">
            <a:extLst>
              <a:ext uri="{FF2B5EF4-FFF2-40B4-BE49-F238E27FC236}">
                <a16:creationId xmlns:a16="http://schemas.microsoft.com/office/drawing/2014/main" id="{C94C2A0A-BD39-0B7D-00A1-7FD365C5F181}"/>
              </a:ext>
            </a:extLst>
          </p:cNvPr>
          <p:cNvSpPr>
            <a:spLocks noGrp="1"/>
          </p:cNvSpPr>
          <p:nvPr>
            <p:ph type="pic" sz="quarter" idx="13"/>
          </p:nvPr>
        </p:nvSpPr>
        <p:spPr>
          <a:xfrm>
            <a:off x="8875016" y="804926"/>
            <a:ext cx="2085975" cy="2084388"/>
          </a:xfrm>
          <a:prstGeom prst="ellipse">
            <a:avLst/>
          </a:prstGeom>
        </p:spPr>
        <p:txBody>
          <a:bodyPr/>
          <a:lstStyle/>
          <a:p>
            <a:endParaRPr lang="en-US" dirty="0"/>
          </a:p>
        </p:txBody>
      </p:sp>
      <p:sp>
        <p:nvSpPr>
          <p:cNvPr id="3" name="Rectangle 2">
            <a:extLst>
              <a:ext uri="{FF2B5EF4-FFF2-40B4-BE49-F238E27FC236}">
                <a16:creationId xmlns:a16="http://schemas.microsoft.com/office/drawing/2014/main" id="{10E4E267-3327-0D6B-9F1F-56B46C24C173}"/>
              </a:ext>
            </a:extLst>
          </p:cNvPr>
          <p:cNvSpPr/>
          <p:nvPr userDrawn="1"/>
        </p:nvSpPr>
        <p:spPr>
          <a:xfrm>
            <a:off x="3779012" y="1816608"/>
            <a:ext cx="2085977" cy="3621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EBFB161-122E-8BFD-9B68-78F5791FB513}"/>
              </a:ext>
            </a:extLst>
          </p:cNvPr>
          <p:cNvSpPr/>
          <p:nvPr userDrawn="1"/>
        </p:nvSpPr>
        <p:spPr>
          <a:xfrm>
            <a:off x="6327013" y="1847120"/>
            <a:ext cx="2085977" cy="3621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01AB7B2-AE4D-CF4E-7172-2E8A9A0D3521}"/>
              </a:ext>
            </a:extLst>
          </p:cNvPr>
          <p:cNvSpPr/>
          <p:nvPr userDrawn="1"/>
        </p:nvSpPr>
        <p:spPr>
          <a:xfrm>
            <a:off x="8875012" y="1816608"/>
            <a:ext cx="2085977" cy="3621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0478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CD56B28-D125-D5CD-0526-299528001C03}"/>
              </a:ext>
            </a:extLst>
          </p:cNvPr>
          <p:cNvSpPr>
            <a:spLocks noGrp="1"/>
          </p:cNvSpPr>
          <p:nvPr>
            <p:ph type="pic" sz="quarter" idx="10"/>
          </p:nvPr>
        </p:nvSpPr>
        <p:spPr>
          <a:xfrm>
            <a:off x="0" y="0"/>
            <a:ext cx="12192000" cy="6858000"/>
          </a:xfrm>
        </p:spPr>
        <p:txBody>
          <a:bodyPr/>
          <a:lstStyle/>
          <a:p>
            <a:endParaRPr lang="en-US" dirty="0"/>
          </a:p>
        </p:txBody>
      </p:sp>
    </p:spTree>
    <p:extLst>
      <p:ext uri="{BB962C8B-B14F-4D97-AF65-F5344CB8AC3E}">
        <p14:creationId xmlns:p14="http://schemas.microsoft.com/office/powerpoint/2010/main" val="3030934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5BDC671-F06B-C75C-9F61-D5A46ED05D01}"/>
              </a:ext>
            </a:extLst>
          </p:cNvPr>
          <p:cNvSpPr>
            <a:spLocks noGrp="1"/>
          </p:cNvSpPr>
          <p:nvPr>
            <p:ph type="pic" sz="quarter" idx="10"/>
          </p:nvPr>
        </p:nvSpPr>
        <p:spPr>
          <a:xfrm>
            <a:off x="8680450" y="0"/>
            <a:ext cx="3511550" cy="6858000"/>
          </a:xfrm>
        </p:spPr>
        <p:txBody>
          <a:bodyPr/>
          <a:lstStyle/>
          <a:p>
            <a:endParaRPr lang="en-US" dirty="0"/>
          </a:p>
        </p:txBody>
      </p:sp>
    </p:spTree>
    <p:extLst>
      <p:ext uri="{BB962C8B-B14F-4D97-AF65-F5344CB8AC3E}">
        <p14:creationId xmlns:p14="http://schemas.microsoft.com/office/powerpoint/2010/main" val="684057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F2C927-C7D6-B28C-66A9-BEFAC872B48E}"/>
              </a:ext>
            </a:extLst>
          </p:cNvPr>
          <p:cNvSpPr>
            <a:spLocks noGrp="1"/>
          </p:cNvSpPr>
          <p:nvPr>
            <p:ph type="pic" sz="quarter" idx="10"/>
          </p:nvPr>
        </p:nvSpPr>
        <p:spPr>
          <a:xfrm>
            <a:off x="3832879" y="-968188"/>
            <a:ext cx="11079909" cy="8875059"/>
          </a:xfrm>
          <a:prstGeom prst="ellipse">
            <a:avLst/>
          </a:prstGeom>
        </p:spPr>
        <p:txBody>
          <a:bodyPr/>
          <a:lstStyle/>
          <a:p>
            <a:endParaRPr lang="en-US" dirty="0"/>
          </a:p>
        </p:txBody>
      </p:sp>
    </p:spTree>
    <p:extLst>
      <p:ext uri="{BB962C8B-B14F-4D97-AF65-F5344CB8AC3E}">
        <p14:creationId xmlns:p14="http://schemas.microsoft.com/office/powerpoint/2010/main" val="40810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FDE05672-3CB5-9E64-0596-5A20E56D4E6B}"/>
              </a:ext>
            </a:extLst>
          </p:cNvPr>
          <p:cNvSpPr>
            <a:spLocks noGrp="1"/>
          </p:cNvSpPr>
          <p:nvPr>
            <p:ph type="pic" sz="quarter" idx="13"/>
          </p:nvPr>
        </p:nvSpPr>
        <p:spPr>
          <a:xfrm>
            <a:off x="2705535" y="2285999"/>
            <a:ext cx="1742767" cy="1741441"/>
          </a:xfrm>
          <a:prstGeom prst="ellipse">
            <a:avLst/>
          </a:prstGeom>
          <a:ln w="31750">
            <a:solidFill>
              <a:srgbClr val="F7F2EB"/>
            </a:solidFill>
          </a:ln>
        </p:spPr>
        <p:txBody>
          <a:bodyPr/>
          <a:lstStyle/>
          <a:p>
            <a:endParaRPr lang="en-US" dirty="0"/>
          </a:p>
        </p:txBody>
      </p:sp>
      <p:sp>
        <p:nvSpPr>
          <p:cNvPr id="7" name="Picture Placeholder 6">
            <a:extLst>
              <a:ext uri="{FF2B5EF4-FFF2-40B4-BE49-F238E27FC236}">
                <a16:creationId xmlns:a16="http://schemas.microsoft.com/office/drawing/2014/main" id="{3D37E528-C0F5-E70D-1D5E-67EA0BBDF18E}"/>
              </a:ext>
            </a:extLst>
          </p:cNvPr>
          <p:cNvSpPr>
            <a:spLocks noGrp="1"/>
          </p:cNvSpPr>
          <p:nvPr>
            <p:ph type="pic" sz="quarter" idx="14"/>
          </p:nvPr>
        </p:nvSpPr>
        <p:spPr>
          <a:xfrm>
            <a:off x="5224616" y="2285999"/>
            <a:ext cx="1742767" cy="1741441"/>
          </a:xfrm>
          <a:prstGeom prst="ellipse">
            <a:avLst/>
          </a:prstGeom>
          <a:ln w="31750">
            <a:solidFill>
              <a:srgbClr val="F7F2EB"/>
            </a:solidFill>
          </a:ln>
        </p:spPr>
        <p:txBody>
          <a:bodyPr/>
          <a:lstStyle/>
          <a:p>
            <a:endParaRPr lang="en-US" dirty="0"/>
          </a:p>
        </p:txBody>
      </p:sp>
      <p:sp>
        <p:nvSpPr>
          <p:cNvPr id="8" name="Picture Placeholder 6">
            <a:extLst>
              <a:ext uri="{FF2B5EF4-FFF2-40B4-BE49-F238E27FC236}">
                <a16:creationId xmlns:a16="http://schemas.microsoft.com/office/drawing/2014/main" id="{CFCD7667-F744-BE82-24FA-0D026E0B8292}"/>
              </a:ext>
            </a:extLst>
          </p:cNvPr>
          <p:cNvSpPr>
            <a:spLocks noGrp="1"/>
          </p:cNvSpPr>
          <p:nvPr>
            <p:ph type="pic" sz="quarter" idx="15"/>
          </p:nvPr>
        </p:nvSpPr>
        <p:spPr>
          <a:xfrm>
            <a:off x="7743697" y="2285999"/>
            <a:ext cx="1742767" cy="1741441"/>
          </a:xfrm>
          <a:prstGeom prst="ellipse">
            <a:avLst/>
          </a:prstGeom>
          <a:ln w="31750">
            <a:solidFill>
              <a:srgbClr val="F7F2EB"/>
            </a:solidFill>
          </a:ln>
        </p:spPr>
        <p:txBody>
          <a:bodyPr/>
          <a:lstStyle/>
          <a:p>
            <a:endParaRPr lang="en-US" dirty="0"/>
          </a:p>
        </p:txBody>
      </p:sp>
    </p:spTree>
    <p:extLst>
      <p:ext uri="{BB962C8B-B14F-4D97-AF65-F5344CB8AC3E}">
        <p14:creationId xmlns:p14="http://schemas.microsoft.com/office/powerpoint/2010/main" val="2524177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05FD2A0-9339-E6C8-833D-7FA6BD3E4A5C}"/>
              </a:ext>
            </a:extLst>
          </p:cNvPr>
          <p:cNvSpPr>
            <a:spLocks noGrp="1"/>
          </p:cNvSpPr>
          <p:nvPr>
            <p:ph type="pic" sz="quarter" idx="10"/>
          </p:nvPr>
        </p:nvSpPr>
        <p:spPr>
          <a:xfrm>
            <a:off x="1304925" y="871304"/>
            <a:ext cx="4791075" cy="4792662"/>
          </a:xfrm>
          <a:prstGeom prst="ellipse">
            <a:avLst/>
          </a:prstGeom>
        </p:spPr>
        <p:txBody>
          <a:bodyPr/>
          <a:lstStyle/>
          <a:p>
            <a:endParaRPr lang="en-US" dirty="0"/>
          </a:p>
        </p:txBody>
      </p:sp>
    </p:spTree>
    <p:extLst>
      <p:ext uri="{BB962C8B-B14F-4D97-AF65-F5344CB8AC3E}">
        <p14:creationId xmlns:p14="http://schemas.microsoft.com/office/powerpoint/2010/main" val="11328399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B25AF0F-CBCF-9310-D1C5-18A1C56ACA30}"/>
              </a:ext>
            </a:extLst>
          </p:cNvPr>
          <p:cNvSpPr>
            <a:spLocks noGrp="1"/>
          </p:cNvSpPr>
          <p:nvPr>
            <p:ph type="pic" sz="quarter" idx="10"/>
          </p:nvPr>
        </p:nvSpPr>
        <p:spPr>
          <a:xfrm>
            <a:off x="7180729" y="-827368"/>
            <a:ext cx="8512735" cy="8512736"/>
          </a:xfrm>
          <a:prstGeom prst="ellipse">
            <a:avLst/>
          </a:prstGeom>
        </p:spPr>
        <p:txBody>
          <a:bodyPr/>
          <a:lstStyle/>
          <a:p>
            <a:endParaRPr lang="en-US" dirty="0"/>
          </a:p>
        </p:txBody>
      </p:sp>
    </p:spTree>
    <p:extLst>
      <p:ext uri="{BB962C8B-B14F-4D97-AF65-F5344CB8AC3E}">
        <p14:creationId xmlns:p14="http://schemas.microsoft.com/office/powerpoint/2010/main" val="1706345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E202142-44A0-9686-D782-0A69D3B351A2}"/>
              </a:ext>
            </a:extLst>
          </p:cNvPr>
          <p:cNvSpPr>
            <a:spLocks noGrp="1"/>
          </p:cNvSpPr>
          <p:nvPr>
            <p:ph type="pic" sz="quarter" idx="10"/>
          </p:nvPr>
        </p:nvSpPr>
        <p:spPr>
          <a:xfrm>
            <a:off x="0" y="1143000"/>
            <a:ext cx="8418513" cy="2406650"/>
          </a:xfrm>
        </p:spPr>
        <p:txBody>
          <a:bodyPr/>
          <a:lstStyle/>
          <a:p>
            <a:endParaRPr lang="en-US" dirty="0"/>
          </a:p>
        </p:txBody>
      </p:sp>
    </p:spTree>
    <p:extLst>
      <p:ext uri="{BB962C8B-B14F-4D97-AF65-F5344CB8AC3E}">
        <p14:creationId xmlns:p14="http://schemas.microsoft.com/office/powerpoint/2010/main" val="3721528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EC439-1772-E005-653F-9C63B7DF1CF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95814C7-21AA-FE2A-6089-5CCAD9EA865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EDE88F9-FF8A-0C9F-DADC-4CBF2F61464D}"/>
              </a:ext>
            </a:extLst>
          </p:cNvPr>
          <p:cNvSpPr>
            <a:spLocks noGrp="1"/>
          </p:cNvSpPr>
          <p:nvPr>
            <p:ph type="dt" sz="half" idx="10"/>
          </p:nvPr>
        </p:nvSpPr>
        <p:spPr/>
        <p:txBody>
          <a:bodyPr/>
          <a:lstStyle/>
          <a:p>
            <a:fld id="{A5777C0E-31C6-8144-A063-D7A37179A614}" type="datetimeFigureOut">
              <a:rPr lang="en-US" smtClean="0"/>
              <a:t>1/6/2025</a:t>
            </a:fld>
            <a:endParaRPr lang="en-US" dirty="0"/>
          </a:p>
        </p:txBody>
      </p:sp>
      <p:sp>
        <p:nvSpPr>
          <p:cNvPr id="5" name="Footer Placeholder 4">
            <a:extLst>
              <a:ext uri="{FF2B5EF4-FFF2-40B4-BE49-F238E27FC236}">
                <a16:creationId xmlns:a16="http://schemas.microsoft.com/office/drawing/2014/main" id="{D9967A3B-8E94-0020-7258-1E8723DEEF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602490-9979-2EAC-4258-62E89B368B29}"/>
              </a:ext>
            </a:extLst>
          </p:cNvPr>
          <p:cNvSpPr>
            <a:spLocks noGrp="1"/>
          </p:cNvSpPr>
          <p:nvPr>
            <p:ph type="sldNum" sz="quarter" idx="12"/>
          </p:nvPr>
        </p:nvSpPr>
        <p:spPr/>
        <p:txBody>
          <a:bodyPr/>
          <a:lstStyle/>
          <a:p>
            <a:fld id="{C35197DE-BBA6-F74C-A8B0-C764787D671C}" type="slidenum">
              <a:rPr lang="en-US" smtClean="0"/>
              <a:t>‹#›</a:t>
            </a:fld>
            <a:endParaRPr lang="en-US" dirty="0"/>
          </a:p>
        </p:txBody>
      </p:sp>
    </p:spTree>
    <p:extLst>
      <p:ext uri="{BB962C8B-B14F-4D97-AF65-F5344CB8AC3E}">
        <p14:creationId xmlns:p14="http://schemas.microsoft.com/office/powerpoint/2010/main" val="4196126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ED67-4F2D-35DD-0974-F4DECD2EEE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E084180-799A-485C-1D2E-250AF9AA19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2B755CA-17FF-5385-CDA2-BB852BB88B15}"/>
              </a:ext>
            </a:extLst>
          </p:cNvPr>
          <p:cNvSpPr>
            <a:spLocks noGrp="1"/>
          </p:cNvSpPr>
          <p:nvPr>
            <p:ph type="dt" sz="half" idx="10"/>
          </p:nvPr>
        </p:nvSpPr>
        <p:spPr/>
        <p:txBody>
          <a:bodyPr/>
          <a:lstStyle/>
          <a:p>
            <a:fld id="{A5777C0E-31C6-8144-A063-D7A37179A614}" type="datetimeFigureOut">
              <a:rPr lang="en-US" smtClean="0"/>
              <a:t>1/6/2025</a:t>
            </a:fld>
            <a:endParaRPr lang="en-US" dirty="0"/>
          </a:p>
        </p:txBody>
      </p:sp>
      <p:sp>
        <p:nvSpPr>
          <p:cNvPr id="5" name="Footer Placeholder 4">
            <a:extLst>
              <a:ext uri="{FF2B5EF4-FFF2-40B4-BE49-F238E27FC236}">
                <a16:creationId xmlns:a16="http://schemas.microsoft.com/office/drawing/2014/main" id="{36DD853D-51AA-21C6-8F37-1EE0761C18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1488E6-5C31-71FA-8CB3-9A12E87B79D7}"/>
              </a:ext>
            </a:extLst>
          </p:cNvPr>
          <p:cNvSpPr>
            <a:spLocks noGrp="1"/>
          </p:cNvSpPr>
          <p:nvPr>
            <p:ph type="sldNum" sz="quarter" idx="12"/>
          </p:nvPr>
        </p:nvSpPr>
        <p:spPr/>
        <p:txBody>
          <a:bodyPr/>
          <a:lstStyle/>
          <a:p>
            <a:fld id="{C35197DE-BBA6-F74C-A8B0-C764787D671C}" type="slidenum">
              <a:rPr lang="en-US" smtClean="0"/>
              <a:t>‹#›</a:t>
            </a:fld>
            <a:endParaRPr lang="en-US" dirty="0"/>
          </a:p>
        </p:txBody>
      </p:sp>
    </p:spTree>
    <p:extLst>
      <p:ext uri="{BB962C8B-B14F-4D97-AF65-F5344CB8AC3E}">
        <p14:creationId xmlns:p14="http://schemas.microsoft.com/office/powerpoint/2010/main" val="382789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D4E06-5509-AD86-5672-DF9D11506B8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70C0424-386A-8110-A299-30092BFFC07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4066A9F-E5B7-505F-90DE-E62F702251E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D6F8431-78BF-D29D-DEDD-34AE10422008}"/>
              </a:ext>
            </a:extLst>
          </p:cNvPr>
          <p:cNvSpPr>
            <a:spLocks noGrp="1"/>
          </p:cNvSpPr>
          <p:nvPr>
            <p:ph type="dt" sz="half" idx="10"/>
          </p:nvPr>
        </p:nvSpPr>
        <p:spPr/>
        <p:txBody>
          <a:bodyPr/>
          <a:lstStyle/>
          <a:p>
            <a:fld id="{A5777C0E-31C6-8144-A063-D7A37179A614}" type="datetimeFigureOut">
              <a:rPr lang="en-US" smtClean="0"/>
              <a:t>1/6/2025</a:t>
            </a:fld>
            <a:endParaRPr lang="en-US" dirty="0"/>
          </a:p>
        </p:txBody>
      </p:sp>
      <p:sp>
        <p:nvSpPr>
          <p:cNvPr id="6" name="Footer Placeholder 5">
            <a:extLst>
              <a:ext uri="{FF2B5EF4-FFF2-40B4-BE49-F238E27FC236}">
                <a16:creationId xmlns:a16="http://schemas.microsoft.com/office/drawing/2014/main" id="{EE89356A-EE57-E4DC-CED9-44C78D52550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896211E-35C4-FEAB-02A6-DD19C96E39A2}"/>
              </a:ext>
            </a:extLst>
          </p:cNvPr>
          <p:cNvSpPr>
            <a:spLocks noGrp="1"/>
          </p:cNvSpPr>
          <p:nvPr>
            <p:ph type="sldNum" sz="quarter" idx="12"/>
          </p:nvPr>
        </p:nvSpPr>
        <p:spPr/>
        <p:txBody>
          <a:bodyPr/>
          <a:lstStyle/>
          <a:p>
            <a:fld id="{C35197DE-BBA6-F74C-A8B0-C764787D671C}" type="slidenum">
              <a:rPr lang="en-US" smtClean="0"/>
              <a:t>‹#›</a:t>
            </a:fld>
            <a:endParaRPr lang="en-US" dirty="0"/>
          </a:p>
        </p:txBody>
      </p:sp>
    </p:spTree>
    <p:extLst>
      <p:ext uri="{BB962C8B-B14F-4D97-AF65-F5344CB8AC3E}">
        <p14:creationId xmlns:p14="http://schemas.microsoft.com/office/powerpoint/2010/main" val="1834865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19F08-7899-43AC-FB53-61AF86CD6DE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D47435A-9F52-FA76-5BD0-B034AD31F1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D13584B-8545-EE10-0855-336CDE75BA3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DA5E9AB-3F46-2601-627F-822A435ABF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E8616B1-1F85-EDAA-618D-1EE94CC4025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DC8A049-8760-F26D-41F0-04258866631B}"/>
              </a:ext>
            </a:extLst>
          </p:cNvPr>
          <p:cNvSpPr>
            <a:spLocks noGrp="1"/>
          </p:cNvSpPr>
          <p:nvPr>
            <p:ph type="dt" sz="half" idx="10"/>
          </p:nvPr>
        </p:nvSpPr>
        <p:spPr/>
        <p:txBody>
          <a:bodyPr/>
          <a:lstStyle/>
          <a:p>
            <a:fld id="{A5777C0E-31C6-8144-A063-D7A37179A614}" type="datetimeFigureOut">
              <a:rPr lang="en-US" smtClean="0"/>
              <a:t>1/6/2025</a:t>
            </a:fld>
            <a:endParaRPr lang="en-US" dirty="0"/>
          </a:p>
        </p:txBody>
      </p:sp>
      <p:sp>
        <p:nvSpPr>
          <p:cNvPr id="8" name="Footer Placeholder 7">
            <a:extLst>
              <a:ext uri="{FF2B5EF4-FFF2-40B4-BE49-F238E27FC236}">
                <a16:creationId xmlns:a16="http://schemas.microsoft.com/office/drawing/2014/main" id="{31A5E7F3-CC96-184E-E34F-8ABB7D803C8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15885F5-5EF3-2827-90B4-D9A5FB123FE0}"/>
              </a:ext>
            </a:extLst>
          </p:cNvPr>
          <p:cNvSpPr>
            <a:spLocks noGrp="1"/>
          </p:cNvSpPr>
          <p:nvPr>
            <p:ph type="sldNum" sz="quarter" idx="12"/>
          </p:nvPr>
        </p:nvSpPr>
        <p:spPr/>
        <p:txBody>
          <a:bodyPr/>
          <a:lstStyle/>
          <a:p>
            <a:fld id="{C35197DE-BBA6-F74C-A8B0-C764787D671C}" type="slidenum">
              <a:rPr lang="en-US" smtClean="0"/>
              <a:t>‹#›</a:t>
            </a:fld>
            <a:endParaRPr lang="en-US" dirty="0"/>
          </a:p>
        </p:txBody>
      </p:sp>
    </p:spTree>
    <p:extLst>
      <p:ext uri="{BB962C8B-B14F-4D97-AF65-F5344CB8AC3E}">
        <p14:creationId xmlns:p14="http://schemas.microsoft.com/office/powerpoint/2010/main" val="4024336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865CE-6DEB-99FB-9D08-51394366BEB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7D4939D-EDDF-D218-EBDA-99D627EEAB19}"/>
              </a:ext>
            </a:extLst>
          </p:cNvPr>
          <p:cNvSpPr>
            <a:spLocks noGrp="1"/>
          </p:cNvSpPr>
          <p:nvPr>
            <p:ph type="dt" sz="half" idx="10"/>
          </p:nvPr>
        </p:nvSpPr>
        <p:spPr/>
        <p:txBody>
          <a:bodyPr/>
          <a:lstStyle/>
          <a:p>
            <a:fld id="{A5777C0E-31C6-8144-A063-D7A37179A614}" type="datetimeFigureOut">
              <a:rPr lang="en-US" smtClean="0"/>
              <a:t>1/6/2025</a:t>
            </a:fld>
            <a:endParaRPr lang="en-US" dirty="0"/>
          </a:p>
        </p:txBody>
      </p:sp>
      <p:sp>
        <p:nvSpPr>
          <p:cNvPr id="4" name="Footer Placeholder 3">
            <a:extLst>
              <a:ext uri="{FF2B5EF4-FFF2-40B4-BE49-F238E27FC236}">
                <a16:creationId xmlns:a16="http://schemas.microsoft.com/office/drawing/2014/main" id="{BD6F50ED-0128-76FA-3282-BCC016CE43D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781AC84-4313-FFC6-5C97-9F3E1B22FEAC}"/>
              </a:ext>
            </a:extLst>
          </p:cNvPr>
          <p:cNvSpPr>
            <a:spLocks noGrp="1"/>
          </p:cNvSpPr>
          <p:nvPr>
            <p:ph type="sldNum" sz="quarter" idx="12"/>
          </p:nvPr>
        </p:nvSpPr>
        <p:spPr/>
        <p:txBody>
          <a:bodyPr/>
          <a:lstStyle/>
          <a:p>
            <a:fld id="{C35197DE-BBA6-F74C-A8B0-C764787D671C}" type="slidenum">
              <a:rPr lang="en-US" smtClean="0"/>
              <a:t>‹#›</a:t>
            </a:fld>
            <a:endParaRPr lang="en-US" dirty="0"/>
          </a:p>
        </p:txBody>
      </p:sp>
    </p:spTree>
    <p:extLst>
      <p:ext uri="{BB962C8B-B14F-4D97-AF65-F5344CB8AC3E}">
        <p14:creationId xmlns:p14="http://schemas.microsoft.com/office/powerpoint/2010/main" val="1936715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98E276-9248-6DD7-2441-93BA3B30C2F6}"/>
              </a:ext>
            </a:extLst>
          </p:cNvPr>
          <p:cNvSpPr>
            <a:spLocks noGrp="1"/>
          </p:cNvSpPr>
          <p:nvPr>
            <p:ph type="dt" sz="half" idx="10"/>
          </p:nvPr>
        </p:nvSpPr>
        <p:spPr/>
        <p:txBody>
          <a:bodyPr/>
          <a:lstStyle/>
          <a:p>
            <a:fld id="{A5777C0E-31C6-8144-A063-D7A37179A614}" type="datetimeFigureOut">
              <a:rPr lang="en-US" smtClean="0"/>
              <a:t>1/6/2025</a:t>
            </a:fld>
            <a:endParaRPr lang="en-US" dirty="0"/>
          </a:p>
        </p:txBody>
      </p:sp>
      <p:sp>
        <p:nvSpPr>
          <p:cNvPr id="3" name="Footer Placeholder 2">
            <a:extLst>
              <a:ext uri="{FF2B5EF4-FFF2-40B4-BE49-F238E27FC236}">
                <a16:creationId xmlns:a16="http://schemas.microsoft.com/office/drawing/2014/main" id="{FC49E017-F237-BBD3-80E3-F399AF822B5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C5641C8-289F-B5BE-4FA2-ED084ED91BE4}"/>
              </a:ext>
            </a:extLst>
          </p:cNvPr>
          <p:cNvSpPr>
            <a:spLocks noGrp="1"/>
          </p:cNvSpPr>
          <p:nvPr>
            <p:ph type="sldNum" sz="quarter" idx="12"/>
          </p:nvPr>
        </p:nvSpPr>
        <p:spPr/>
        <p:txBody>
          <a:bodyPr/>
          <a:lstStyle/>
          <a:p>
            <a:fld id="{C35197DE-BBA6-F74C-A8B0-C764787D671C}" type="slidenum">
              <a:rPr lang="en-US" smtClean="0"/>
              <a:t>‹#›</a:t>
            </a:fld>
            <a:endParaRPr lang="en-US" dirty="0"/>
          </a:p>
        </p:txBody>
      </p:sp>
    </p:spTree>
    <p:extLst>
      <p:ext uri="{BB962C8B-B14F-4D97-AF65-F5344CB8AC3E}">
        <p14:creationId xmlns:p14="http://schemas.microsoft.com/office/powerpoint/2010/main" val="3759042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EEF79-8DB2-7C3C-BA53-C1B7CDBD3ED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8D13AC9-FA7B-2D0D-2D3D-09547D9C7F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B4E4AE0-98D1-56C4-CF09-C9D5FCA67D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9EE45C9-1476-419F-145B-A2C5839C095A}"/>
              </a:ext>
            </a:extLst>
          </p:cNvPr>
          <p:cNvSpPr>
            <a:spLocks noGrp="1"/>
          </p:cNvSpPr>
          <p:nvPr>
            <p:ph type="dt" sz="half" idx="10"/>
          </p:nvPr>
        </p:nvSpPr>
        <p:spPr/>
        <p:txBody>
          <a:bodyPr/>
          <a:lstStyle/>
          <a:p>
            <a:fld id="{A5777C0E-31C6-8144-A063-D7A37179A614}" type="datetimeFigureOut">
              <a:rPr lang="en-US" smtClean="0"/>
              <a:t>1/6/2025</a:t>
            </a:fld>
            <a:endParaRPr lang="en-US" dirty="0"/>
          </a:p>
        </p:txBody>
      </p:sp>
      <p:sp>
        <p:nvSpPr>
          <p:cNvPr id="6" name="Footer Placeholder 5">
            <a:extLst>
              <a:ext uri="{FF2B5EF4-FFF2-40B4-BE49-F238E27FC236}">
                <a16:creationId xmlns:a16="http://schemas.microsoft.com/office/drawing/2014/main" id="{E1C87B38-0BA6-6609-94F2-36850151CD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698830-E833-8E2C-02AD-8E9B436C75BC}"/>
              </a:ext>
            </a:extLst>
          </p:cNvPr>
          <p:cNvSpPr>
            <a:spLocks noGrp="1"/>
          </p:cNvSpPr>
          <p:nvPr>
            <p:ph type="sldNum" sz="quarter" idx="12"/>
          </p:nvPr>
        </p:nvSpPr>
        <p:spPr/>
        <p:txBody>
          <a:bodyPr/>
          <a:lstStyle/>
          <a:p>
            <a:fld id="{C35197DE-BBA6-F74C-A8B0-C764787D671C}" type="slidenum">
              <a:rPr lang="en-US" smtClean="0"/>
              <a:t>‹#›</a:t>
            </a:fld>
            <a:endParaRPr lang="en-US" dirty="0"/>
          </a:p>
        </p:txBody>
      </p:sp>
    </p:spTree>
    <p:extLst>
      <p:ext uri="{BB962C8B-B14F-4D97-AF65-F5344CB8AC3E}">
        <p14:creationId xmlns:p14="http://schemas.microsoft.com/office/powerpoint/2010/main" val="34229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641647-A236-FCD2-8472-58D254875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CE4C855-F245-46EB-8D64-7F2B8605EC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6E5DFE-9586-7455-77B3-B7BBFCCAA6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77C0E-31C6-8144-A063-D7A37179A614}" type="datetimeFigureOut">
              <a:rPr lang="en-US" smtClean="0"/>
              <a:t>1/6/2025</a:t>
            </a:fld>
            <a:endParaRPr lang="en-US" dirty="0"/>
          </a:p>
        </p:txBody>
      </p:sp>
      <p:sp>
        <p:nvSpPr>
          <p:cNvPr id="5" name="Footer Placeholder 4">
            <a:extLst>
              <a:ext uri="{FF2B5EF4-FFF2-40B4-BE49-F238E27FC236}">
                <a16:creationId xmlns:a16="http://schemas.microsoft.com/office/drawing/2014/main" id="{FBC46D30-D046-19C9-A1D6-0E1BA3BA59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2BA847A-2C82-2BBC-E68C-2DFFA94DA7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197DE-BBA6-F74C-A8B0-C764787D671C}" type="slidenum">
              <a:rPr lang="en-US" smtClean="0"/>
              <a:t>‹#›</a:t>
            </a:fld>
            <a:endParaRPr lang="en-US" dirty="0"/>
          </a:p>
        </p:txBody>
      </p:sp>
    </p:spTree>
    <p:extLst>
      <p:ext uri="{BB962C8B-B14F-4D97-AF65-F5344CB8AC3E}">
        <p14:creationId xmlns:p14="http://schemas.microsoft.com/office/powerpoint/2010/main" val="1344461172"/>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8" r:id="rId19"/>
    <p:sldLayoutId id="2147483667"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cid:9C1C5A60-5E68-4FFA-8855-43B2CC99A357-L0-001" TargetMode="External"/><Relationship Id="rId10" Type="http://schemas.openxmlformats.org/officeDocument/2006/relationships/image" Target="cid:768A5B87-FE3E-4DDF-BB5A-2324675D5A77-L0-001" TargetMode="External"/><Relationship Id="rId4" Type="http://schemas.openxmlformats.org/officeDocument/2006/relationships/image" Target="../media/image14.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cid:802E0289-5529-4675-B2AF-6CD9745056E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mailto:payrollteam@thwaites.co.uk"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hyperlink" Target="http://secure.fourth.com/"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secure.fourth.com/" TargetMode="External"/><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cid:BF00AEFF-3AB5-427A-B03A-CA29BA7CA38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422F"/>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B2926FF-D7F1-799D-45D8-64F4BF39FE10}"/>
              </a:ext>
            </a:extLst>
          </p:cNvPr>
          <p:cNvPicPr>
            <a:picLocks noChangeAspect="1"/>
          </p:cNvPicPr>
          <p:nvPr/>
        </p:nvPicPr>
        <p:blipFill>
          <a:blip r:embed="rId2">
            <a:alphaModFix amt="50000"/>
          </a:blip>
          <a:stretch>
            <a:fillRect/>
          </a:stretch>
        </p:blipFill>
        <p:spPr>
          <a:xfrm>
            <a:off x="-1966982" y="-552132"/>
            <a:ext cx="8433257" cy="7410132"/>
          </a:xfrm>
          <a:prstGeom prst="rect">
            <a:avLst/>
          </a:prstGeom>
        </p:spPr>
      </p:pic>
      <p:sp>
        <p:nvSpPr>
          <p:cNvPr id="8" name="TextBox 7">
            <a:extLst>
              <a:ext uri="{FF2B5EF4-FFF2-40B4-BE49-F238E27FC236}">
                <a16:creationId xmlns:a16="http://schemas.microsoft.com/office/drawing/2014/main" id="{629A061A-82F5-F379-11D9-0A3DEE26A567}"/>
              </a:ext>
            </a:extLst>
          </p:cNvPr>
          <p:cNvSpPr txBox="1"/>
          <p:nvPr/>
        </p:nvSpPr>
        <p:spPr>
          <a:xfrm>
            <a:off x="1894445" y="1952605"/>
            <a:ext cx="8155459" cy="1200329"/>
          </a:xfrm>
          <a:prstGeom prst="rect">
            <a:avLst/>
          </a:prstGeom>
          <a:noFill/>
        </p:spPr>
        <p:txBody>
          <a:bodyPr wrap="square" rtlCol="0">
            <a:spAutoFit/>
          </a:bodyPr>
          <a:lstStyle/>
          <a:p>
            <a:pPr algn="ctr"/>
            <a:r>
              <a:rPr lang="en-US" sz="3600" spc="600" dirty="0">
                <a:solidFill>
                  <a:srgbClr val="A68732"/>
                </a:solidFill>
                <a:latin typeface="Gill Sans" panose="020B0502020104020203" pitchFamily="34" charset="-79"/>
                <a:cs typeface="Gill Sans" panose="020B0502020104020203" pitchFamily="34" charset="-79"/>
              </a:rPr>
              <a:t>My Daniel Thwaites Hub Manager Guide</a:t>
            </a:r>
          </a:p>
        </p:txBody>
      </p:sp>
      <p:pic>
        <p:nvPicPr>
          <p:cNvPr id="3" name="Picture 2">
            <a:extLst>
              <a:ext uri="{FF2B5EF4-FFF2-40B4-BE49-F238E27FC236}">
                <a16:creationId xmlns:a16="http://schemas.microsoft.com/office/drawing/2014/main" id="{6ECEFF9A-B882-9F5A-085F-3F29A9EE83FF}"/>
              </a:ext>
            </a:extLst>
          </p:cNvPr>
          <p:cNvPicPr>
            <a:picLocks noChangeAspect="1"/>
          </p:cNvPicPr>
          <p:nvPr/>
        </p:nvPicPr>
        <p:blipFill>
          <a:blip r:embed="rId3"/>
          <a:stretch>
            <a:fillRect/>
          </a:stretch>
        </p:blipFill>
        <p:spPr>
          <a:xfrm>
            <a:off x="3835399" y="5657017"/>
            <a:ext cx="4521201" cy="550108"/>
          </a:xfrm>
          <a:prstGeom prst="rect">
            <a:avLst/>
          </a:prstGeom>
        </p:spPr>
      </p:pic>
    </p:spTree>
    <p:extLst>
      <p:ext uri="{BB962C8B-B14F-4D97-AF65-F5344CB8AC3E}">
        <p14:creationId xmlns:p14="http://schemas.microsoft.com/office/powerpoint/2010/main" val="2922527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72092DD-AA91-75DF-EBA8-2B198FA6E49A}"/>
              </a:ext>
            </a:extLst>
          </p:cNvPr>
          <p:cNvSpPr txBox="1"/>
          <p:nvPr/>
        </p:nvSpPr>
        <p:spPr>
          <a:xfrm>
            <a:off x="529164" y="1879213"/>
            <a:ext cx="7607129" cy="792781"/>
          </a:xfrm>
          <a:prstGeom prst="rect">
            <a:avLst/>
          </a:prstGeom>
          <a:noFill/>
        </p:spPr>
        <p:txBody>
          <a:bodyPr wrap="square">
            <a:spAutoFit/>
          </a:bodyPr>
          <a:lstStyle/>
          <a:p>
            <a:pPr>
              <a:lnSpc>
                <a:spcPct val="150000"/>
              </a:lnSpc>
              <a:buSzPts val="1000"/>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To like a post </a:t>
            </a:r>
          </a:p>
          <a:p>
            <a:pPr marL="285750" indent="-285750">
              <a:lnSpc>
                <a:spcPct val="150000"/>
              </a:lnSpc>
              <a:buSzPts val="1000"/>
              <a:buFont typeface="Arial" panose="020B0604020202020204" pitchFamily="34" charset="0"/>
              <a:buChar char="•"/>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Click on the        </a:t>
            </a:r>
            <a:r>
              <a:rPr lang="en-GB" sz="1600" kern="100" dirty="0">
                <a:ea typeface="Calibri" panose="020F0502020204030204" pitchFamily="34" charset="0"/>
                <a:cs typeface="Times New Roman" panose="02020603050405020304" pitchFamily="18" charset="0"/>
              </a:rPr>
              <a:t>like </a:t>
            </a:r>
            <a:r>
              <a:rPr lang="en-GB" sz="1600" kern="100" dirty="0">
                <a:effectLst/>
                <a:ea typeface="Calibri" panose="020F0502020204030204" pitchFamily="34" charset="0"/>
                <a:cs typeface="Times New Roman" panose="02020603050405020304" pitchFamily="18" charset="0"/>
              </a:rPr>
              <a:t>symbol. </a:t>
            </a:r>
            <a:r>
              <a:rPr lang="en-GB" sz="1600" kern="100" dirty="0">
                <a:ea typeface="Calibri" panose="020F0502020204030204" pitchFamily="34" charset="0"/>
                <a:cs typeface="Times New Roman" panose="02020603050405020304" pitchFamily="18" charset="0"/>
              </a:rPr>
              <a:t>This</a:t>
            </a:r>
            <a:r>
              <a:rPr lang="en-GB" sz="1600" kern="100" dirty="0">
                <a:effectLst/>
                <a:ea typeface="Calibri" panose="020F0502020204030204" pitchFamily="34" charset="0"/>
                <a:cs typeface="Times New Roman" panose="02020603050405020304" pitchFamily="18" charset="0"/>
              </a:rPr>
              <a:t> will turn green        to show it has been liked</a:t>
            </a:r>
            <a:endParaRPr lang="en-GB" sz="1600" dirty="0">
              <a:solidFill>
                <a:srgbClr val="FF0000"/>
              </a:solidFill>
              <a:highlight>
                <a:srgbClr val="FFFF00"/>
              </a:highlight>
            </a:endParaRPr>
          </a:p>
        </p:txBody>
      </p:sp>
      <p:pic>
        <p:nvPicPr>
          <p:cNvPr id="2" name="Picture 1">
            <a:extLst>
              <a:ext uri="{FF2B5EF4-FFF2-40B4-BE49-F238E27FC236}">
                <a16:creationId xmlns:a16="http://schemas.microsoft.com/office/drawing/2014/main" id="{AA0548E3-E616-D09B-2F4D-5D38EC6D1E2F}"/>
              </a:ext>
            </a:extLst>
          </p:cNvPr>
          <p:cNvPicPr>
            <a:picLocks noChangeAspect="1"/>
          </p:cNvPicPr>
          <p:nvPr/>
        </p:nvPicPr>
        <p:blipFill>
          <a:blip r:embed="rId2"/>
          <a:stretch>
            <a:fillRect/>
          </a:stretch>
        </p:blipFill>
        <p:spPr>
          <a:xfrm>
            <a:off x="4631768" y="6036481"/>
            <a:ext cx="2928463" cy="356315"/>
          </a:xfrm>
          <a:prstGeom prst="rect">
            <a:avLst/>
          </a:prstGeom>
        </p:spPr>
      </p:pic>
      <p:sp>
        <p:nvSpPr>
          <p:cNvPr id="5" name="TextBox 4">
            <a:extLst>
              <a:ext uri="{FF2B5EF4-FFF2-40B4-BE49-F238E27FC236}">
                <a16:creationId xmlns:a16="http://schemas.microsoft.com/office/drawing/2014/main" id="{43E5420D-791E-C84A-ED76-1C8C6E135DC2}"/>
              </a:ext>
            </a:extLst>
          </p:cNvPr>
          <p:cNvSpPr txBox="1"/>
          <p:nvPr/>
        </p:nvSpPr>
        <p:spPr>
          <a:xfrm>
            <a:off x="482784" y="444479"/>
            <a:ext cx="6094476" cy="769441"/>
          </a:xfrm>
          <a:prstGeom prst="rect">
            <a:avLst/>
          </a:prstGeom>
          <a:noFill/>
        </p:spPr>
        <p:txBody>
          <a:bodyPr wrap="square">
            <a:spAutoFit/>
          </a:bodyPr>
          <a:lstStyle/>
          <a:p>
            <a:r>
              <a:rPr lang="en-GB" sz="4400" kern="100" dirty="0">
                <a:effectLst/>
                <a:latin typeface="Calibri" panose="020F0502020204030204" pitchFamily="34" charset="0"/>
                <a:ea typeface="Calibri" panose="020F0502020204030204" pitchFamily="34" charset="0"/>
                <a:cs typeface="Times New Roman" panose="02020603050405020304" pitchFamily="18" charset="0"/>
              </a:rPr>
              <a:t>Likes &amp; Comments</a:t>
            </a:r>
            <a:endParaRPr lang="en-GB" sz="4400" dirty="0"/>
          </a:p>
        </p:txBody>
      </p:sp>
      <p:sp>
        <p:nvSpPr>
          <p:cNvPr id="6" name="TextBox 5">
            <a:extLst>
              <a:ext uri="{FF2B5EF4-FFF2-40B4-BE49-F238E27FC236}">
                <a16:creationId xmlns:a16="http://schemas.microsoft.com/office/drawing/2014/main" id="{83841103-4F99-9C1B-EB51-14D920675BF6}"/>
              </a:ext>
            </a:extLst>
          </p:cNvPr>
          <p:cNvSpPr txBox="1"/>
          <p:nvPr/>
        </p:nvSpPr>
        <p:spPr>
          <a:xfrm>
            <a:off x="529164" y="1343545"/>
            <a:ext cx="7776701" cy="792781"/>
          </a:xfrm>
          <a:prstGeom prst="rect">
            <a:avLst/>
          </a:prstGeom>
          <a:noFill/>
        </p:spPr>
        <p:txBody>
          <a:bodyPr wrap="square" rtlCol="0">
            <a:spAutoFit/>
          </a:bodyPr>
          <a:lstStyle/>
          <a:p>
            <a:pPr lvl="0">
              <a:lnSpc>
                <a:spcPct val="150000"/>
              </a:lnSpc>
              <a:buSzPts val="1000"/>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You can like</a:t>
            </a:r>
            <a:r>
              <a:rPr lang="en-GB" sz="1600" kern="100" dirty="0">
                <a:latin typeface="Calibri" panose="020F0502020204030204" pitchFamily="34" charset="0"/>
                <a:ea typeface="Calibri" panose="020F0502020204030204" pitchFamily="34" charset="0"/>
                <a:cs typeface="Times New Roman" panose="02020603050405020304" pitchFamily="18" charset="0"/>
              </a:rPr>
              <a:t> or</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comment on posts in your feed</a:t>
            </a:r>
          </a:p>
          <a:p>
            <a:pPr lvl="0">
              <a:lnSpc>
                <a:spcPct val="150000"/>
              </a:lnSpc>
              <a:buSzPts val="1000"/>
              <a:tabLst>
                <a:tab pos="457200" algn="l"/>
              </a:tabLst>
            </a:pPr>
            <a:endParaRPr lang="en-GB" sz="16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E5B2BF77-63CB-0F7C-B677-6401BE80DCCF}"/>
              </a:ext>
            </a:extLst>
          </p:cNvPr>
          <p:cNvPicPr>
            <a:picLocks noChangeAspect="1"/>
          </p:cNvPicPr>
          <p:nvPr/>
        </p:nvPicPr>
        <p:blipFill rotWithShape="1">
          <a:blip r:embed="rId3"/>
          <a:srcRect t="1243" r="3583" b="1"/>
          <a:stretch/>
        </p:blipFill>
        <p:spPr>
          <a:xfrm>
            <a:off x="9175946" y="3448219"/>
            <a:ext cx="2002904" cy="3073944"/>
          </a:xfrm>
          <a:prstGeom prst="rect">
            <a:avLst/>
          </a:prstGeom>
          <a:ln>
            <a:solidFill>
              <a:srgbClr val="156082"/>
            </a:solidFill>
          </a:ln>
        </p:spPr>
      </p:pic>
      <p:pic>
        <p:nvPicPr>
          <p:cNvPr id="8" name="Picture 7">
            <a:extLst>
              <a:ext uri="{FF2B5EF4-FFF2-40B4-BE49-F238E27FC236}">
                <a16:creationId xmlns:a16="http://schemas.microsoft.com/office/drawing/2014/main" id="{9BBE9B7F-036A-9265-80C4-2D66AB1E9ED1}"/>
              </a:ext>
            </a:extLst>
          </p:cNvPr>
          <p:cNvPicPr>
            <a:picLocks noChangeAspect="1"/>
          </p:cNvPicPr>
          <p:nvPr/>
        </p:nvPicPr>
        <p:blipFill rotWithShape="1">
          <a:blip r:embed="rId4" r:link="rId5">
            <a:extLst>
              <a:ext uri="{28A0092B-C50C-407E-A947-70E740481C1C}">
                <a14:useLocalDpi xmlns:a14="http://schemas.microsoft.com/office/drawing/2010/main" val="0"/>
              </a:ext>
            </a:extLst>
          </a:blip>
          <a:srcRect l="465" t="537" r="930" b="58626"/>
          <a:stretch/>
        </p:blipFill>
        <p:spPr bwMode="auto">
          <a:xfrm>
            <a:off x="7560231" y="363996"/>
            <a:ext cx="2999850" cy="2688544"/>
          </a:xfrm>
          <a:prstGeom prst="rect">
            <a:avLst/>
          </a:prstGeom>
          <a:noFill/>
          <a:ln w="9525" cap="flat" cmpd="sng" algn="ctr">
            <a:solidFill>
              <a:srgbClr val="156082"/>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00573FAC-9694-B284-0155-F9D8AC2FC1AF}"/>
              </a:ext>
            </a:extLst>
          </p:cNvPr>
          <p:cNvPicPr>
            <a:picLocks noChangeAspect="1"/>
          </p:cNvPicPr>
          <p:nvPr/>
        </p:nvPicPr>
        <p:blipFill>
          <a:blip r:embed="rId6"/>
          <a:stretch>
            <a:fillRect/>
          </a:stretch>
        </p:blipFill>
        <p:spPr>
          <a:xfrm>
            <a:off x="1908511" y="2347465"/>
            <a:ext cx="290552" cy="242921"/>
          </a:xfrm>
          <a:prstGeom prst="rect">
            <a:avLst/>
          </a:prstGeom>
        </p:spPr>
      </p:pic>
      <p:pic>
        <p:nvPicPr>
          <p:cNvPr id="14" name="Picture 13">
            <a:extLst>
              <a:ext uri="{FF2B5EF4-FFF2-40B4-BE49-F238E27FC236}">
                <a16:creationId xmlns:a16="http://schemas.microsoft.com/office/drawing/2014/main" id="{C476BFE3-EF0F-5BB3-503D-91987745A818}"/>
              </a:ext>
            </a:extLst>
          </p:cNvPr>
          <p:cNvPicPr>
            <a:picLocks noChangeAspect="1"/>
          </p:cNvPicPr>
          <p:nvPr/>
        </p:nvPicPr>
        <p:blipFill>
          <a:blip r:embed="rId7"/>
          <a:stretch>
            <a:fillRect/>
          </a:stretch>
        </p:blipFill>
        <p:spPr>
          <a:xfrm>
            <a:off x="4859120" y="2347465"/>
            <a:ext cx="281555" cy="266736"/>
          </a:xfrm>
          <a:prstGeom prst="rect">
            <a:avLst/>
          </a:prstGeom>
        </p:spPr>
      </p:pic>
      <p:sp>
        <p:nvSpPr>
          <p:cNvPr id="19" name="TextBox 18">
            <a:extLst>
              <a:ext uri="{FF2B5EF4-FFF2-40B4-BE49-F238E27FC236}">
                <a16:creationId xmlns:a16="http://schemas.microsoft.com/office/drawing/2014/main" id="{47610C0D-A0BC-60D7-A53F-9595B102C129}"/>
              </a:ext>
            </a:extLst>
          </p:cNvPr>
          <p:cNvSpPr txBox="1"/>
          <p:nvPr/>
        </p:nvSpPr>
        <p:spPr>
          <a:xfrm>
            <a:off x="529164" y="2757357"/>
            <a:ext cx="6001717" cy="3185487"/>
          </a:xfrm>
          <a:prstGeom prst="rect">
            <a:avLst/>
          </a:prstGeom>
          <a:noFill/>
        </p:spPr>
        <p:txBody>
          <a:bodyPr wrap="square" rtlCol="0">
            <a:spAutoFit/>
          </a:bodyPr>
          <a:lstStyle/>
          <a:p>
            <a:pPr lvl="0">
              <a:spcAft>
                <a:spcPts val="600"/>
              </a:spcAft>
              <a:buSzPts val="1000"/>
              <a:tabLst>
                <a:tab pos="457200" algn="l"/>
              </a:tabLst>
            </a:pPr>
            <a:r>
              <a:rPr lang="en-GB" sz="1600" kern="100" dirty="0">
                <a:solidFill>
                  <a:srgbClr val="3C3C3B"/>
                </a:solidFill>
                <a:latin typeface="Calibri" panose="020F0502020204030204" pitchFamily="34" charset="0"/>
                <a:ea typeface="Calibri" panose="020F0502020204030204" pitchFamily="34" charset="0"/>
                <a:cs typeface="Times New Roman" panose="02020603050405020304" pitchFamily="18" charset="0"/>
              </a:rPr>
              <a:t>To add an emoji</a:t>
            </a:r>
          </a:p>
          <a:p>
            <a:pPr marL="285750" lvl="0" indent="-285750">
              <a:spcAft>
                <a:spcPts val="600"/>
              </a:spcAft>
              <a:buSzPts val="1000"/>
              <a:buFont typeface="Arial" panose="020B0604020202020204" pitchFamily="34" charset="0"/>
              <a:buChar char="•"/>
              <a:tabLst>
                <a:tab pos="457200" algn="l"/>
              </a:tabLst>
            </a:pPr>
            <a:r>
              <a:rPr lang="en-GB" sz="1600" kern="100" dirty="0">
                <a:solidFill>
                  <a:srgbClr val="3C3C3B"/>
                </a:solidFill>
                <a:latin typeface="Calibri" panose="020F0502020204030204" pitchFamily="34" charset="0"/>
                <a:ea typeface="Calibri" panose="020F0502020204030204" pitchFamily="34" charset="0"/>
                <a:cs typeface="Times New Roman" panose="02020603050405020304" pitchFamily="18" charset="0"/>
              </a:rPr>
              <a:t>On your device click on the comment symbol            to open the comment box</a:t>
            </a:r>
          </a:p>
          <a:p>
            <a:pPr marL="285750" lvl="0" indent="-285750">
              <a:spcAft>
                <a:spcPts val="600"/>
              </a:spcAft>
              <a:buSzPts val="1000"/>
              <a:buFont typeface="Arial" panose="020B0604020202020204" pitchFamily="34" charset="0"/>
              <a:buChar char="•"/>
              <a:tabLst>
                <a:tab pos="457200" algn="l"/>
              </a:tabLst>
            </a:pPr>
            <a:r>
              <a:rPr lang="en-GB" sz="1600" kern="100" dirty="0">
                <a:solidFill>
                  <a:srgbClr val="3C3C3B"/>
                </a:solidFill>
                <a:latin typeface="Calibri" panose="020F0502020204030204" pitchFamily="34" charset="0"/>
                <a:ea typeface="Calibri" panose="020F0502020204030204" pitchFamily="34" charset="0"/>
                <a:cs typeface="Times New Roman" panose="02020603050405020304" pitchFamily="18" charset="0"/>
              </a:rPr>
              <a:t>On a mobile device the emoji symbol will appear on your keyboard</a:t>
            </a:r>
          </a:p>
          <a:p>
            <a:pPr marL="285750" lvl="0" indent="-285750">
              <a:spcAft>
                <a:spcPts val="600"/>
              </a:spcAft>
              <a:buSzPts val="1000"/>
              <a:buFont typeface="Arial" panose="020B0604020202020204" pitchFamily="34" charset="0"/>
              <a:buChar char="•"/>
              <a:tabLst>
                <a:tab pos="457200" algn="l"/>
              </a:tabLst>
            </a:pPr>
            <a:r>
              <a:rPr lang="en-GB" sz="1600" kern="100" dirty="0">
                <a:solidFill>
                  <a:srgbClr val="3C3C3B"/>
                </a:solidFill>
                <a:latin typeface="Calibri" panose="020F0502020204030204" pitchFamily="34" charset="0"/>
                <a:ea typeface="Calibri" panose="020F0502020204030204" pitchFamily="34" charset="0"/>
                <a:cs typeface="Times New Roman" panose="02020603050405020304" pitchFamily="18" charset="0"/>
              </a:rPr>
              <a:t>On a desktop right click on the mouse or keypad in the comment box, a menu will open with the emoji option at the top</a:t>
            </a:r>
          </a:p>
          <a:p>
            <a:pPr lvl="0">
              <a:spcAft>
                <a:spcPts val="600"/>
              </a:spcAft>
              <a:buSzPts val="1000"/>
              <a:tabLst>
                <a:tab pos="457200" algn="l"/>
              </a:tabLst>
            </a:pPr>
            <a:r>
              <a:rPr lang="en-GB" sz="1600" kern="100" dirty="0">
                <a:solidFill>
                  <a:srgbClr val="3C3C3B"/>
                </a:solidFill>
                <a:latin typeface="Calibri" panose="020F0502020204030204" pitchFamily="34" charset="0"/>
                <a:ea typeface="Calibri" panose="020F0502020204030204" pitchFamily="34" charset="0"/>
                <a:cs typeface="Times New Roman" panose="02020603050405020304" pitchFamily="18" charset="0"/>
              </a:rPr>
              <a:t>To tag in a colleague to a comment</a:t>
            </a:r>
          </a:p>
          <a:p>
            <a:pPr marL="285750" lvl="0" indent="-285750">
              <a:spcAft>
                <a:spcPts val="600"/>
              </a:spcAft>
              <a:buSzPts val="1000"/>
              <a:buFont typeface="Arial" panose="020B0604020202020204" pitchFamily="34" charset="0"/>
              <a:buChar char="•"/>
              <a:tabLst>
                <a:tab pos="457200" algn="l"/>
              </a:tabLst>
            </a:pPr>
            <a:r>
              <a:rPr lang="en-GB" sz="1600" kern="100" dirty="0">
                <a:solidFill>
                  <a:srgbClr val="3C3C3B"/>
                </a:solidFill>
                <a:latin typeface="Calibri" panose="020F0502020204030204" pitchFamily="34" charset="0"/>
                <a:ea typeface="Calibri" panose="020F0502020204030204" pitchFamily="34" charset="0"/>
                <a:cs typeface="Times New Roman" panose="02020603050405020304" pitchFamily="18" charset="0"/>
              </a:rPr>
              <a:t>U</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se the '@' symbol</a:t>
            </a:r>
            <a:r>
              <a:rPr lang="en-GB" sz="1600" kern="100" dirty="0">
                <a:latin typeface="Calibri" panose="020F0502020204030204" pitchFamily="34" charset="0"/>
                <a:ea typeface="Calibri" panose="020F0502020204030204" pitchFamily="34" charset="0"/>
                <a:cs typeface="Times New Roman" panose="02020603050405020304" pitchFamily="18" charset="0"/>
              </a:rPr>
              <a:t> then s</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tart to type their name. </a:t>
            </a:r>
            <a:r>
              <a:rPr lang="en-GB" sz="1600" kern="100" dirty="0">
                <a:latin typeface="Calibri" panose="020F0502020204030204" pitchFamily="34" charset="0"/>
                <a:ea typeface="Calibri" panose="020F0502020204030204" pitchFamily="34" charset="0"/>
                <a:cs typeface="Times New Roman" panose="02020603050405020304" pitchFamily="18" charset="0"/>
              </a:rPr>
              <a:t>The list will appear o</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n a desktop as you start to type their name, </a:t>
            </a:r>
            <a:r>
              <a:rPr lang="en-GB" sz="1600" kern="100" dirty="0">
                <a:latin typeface="Calibri" panose="020F0502020204030204" pitchFamily="34" charset="0"/>
                <a:ea typeface="Calibri" panose="020F0502020204030204" pitchFamily="34" charset="0"/>
                <a:cs typeface="Times New Roman" panose="02020603050405020304" pitchFamily="18" charset="0"/>
              </a:rPr>
              <a:t>whilst on a mobile device, start to type their name and scroll up for the list to appear.</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The colleague mentioned will then receive a notification</a:t>
            </a:r>
            <a:endParaRPr lang="en-GB" sz="1600" dirty="0">
              <a:solidFill>
                <a:srgbClr val="3C3C3B"/>
              </a:solidFill>
            </a:endParaRPr>
          </a:p>
        </p:txBody>
      </p:sp>
      <p:pic>
        <p:nvPicPr>
          <p:cNvPr id="21" name="Picture 20">
            <a:extLst>
              <a:ext uri="{FF2B5EF4-FFF2-40B4-BE49-F238E27FC236}">
                <a16:creationId xmlns:a16="http://schemas.microsoft.com/office/drawing/2014/main" id="{C4AE4D6E-5D39-965B-B7F0-32A7A495778F}"/>
              </a:ext>
            </a:extLst>
          </p:cNvPr>
          <p:cNvPicPr>
            <a:picLocks noChangeAspect="1"/>
          </p:cNvPicPr>
          <p:nvPr/>
        </p:nvPicPr>
        <p:blipFill>
          <a:blip r:embed="rId8"/>
          <a:stretch>
            <a:fillRect/>
          </a:stretch>
        </p:blipFill>
        <p:spPr>
          <a:xfrm>
            <a:off x="4682197" y="3135056"/>
            <a:ext cx="353845" cy="329113"/>
          </a:xfrm>
          <a:prstGeom prst="rect">
            <a:avLst/>
          </a:prstGeom>
        </p:spPr>
      </p:pic>
      <p:pic>
        <p:nvPicPr>
          <p:cNvPr id="24" name="Picture 23">
            <a:extLst>
              <a:ext uri="{FF2B5EF4-FFF2-40B4-BE49-F238E27FC236}">
                <a16:creationId xmlns:a16="http://schemas.microsoft.com/office/drawing/2014/main" id="{D5D0DC50-9CE6-D09F-BF8A-2AB9CAF5BDB8}"/>
              </a:ext>
            </a:extLst>
          </p:cNvPr>
          <p:cNvPicPr>
            <a:picLocks noChangeAspect="1"/>
          </p:cNvPicPr>
          <p:nvPr/>
        </p:nvPicPr>
        <p:blipFill rotWithShape="1">
          <a:blip r:embed="rId9" r:link="rId10">
            <a:extLst>
              <a:ext uri="{28A0092B-C50C-407E-A947-70E740481C1C}">
                <a14:useLocalDpi xmlns:a14="http://schemas.microsoft.com/office/drawing/2010/main" val="0"/>
              </a:ext>
            </a:extLst>
          </a:blip>
          <a:srcRect l="1" t="44638" r="-571"/>
          <a:stretch/>
        </p:blipFill>
        <p:spPr bwMode="auto">
          <a:xfrm>
            <a:off x="6809185" y="3448219"/>
            <a:ext cx="2002904" cy="2385729"/>
          </a:xfrm>
          <a:prstGeom prst="rect">
            <a:avLst/>
          </a:prstGeom>
          <a:noFill/>
          <a:ln>
            <a:solidFill>
              <a:srgbClr val="156082"/>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208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0548E3-E616-D09B-2F4D-5D38EC6D1E2F}"/>
              </a:ext>
            </a:extLst>
          </p:cNvPr>
          <p:cNvPicPr>
            <a:picLocks noChangeAspect="1"/>
          </p:cNvPicPr>
          <p:nvPr/>
        </p:nvPicPr>
        <p:blipFill>
          <a:blip r:embed="rId2"/>
          <a:stretch>
            <a:fillRect/>
          </a:stretch>
        </p:blipFill>
        <p:spPr>
          <a:xfrm>
            <a:off x="4631768" y="6036481"/>
            <a:ext cx="2928463" cy="356315"/>
          </a:xfrm>
          <a:prstGeom prst="rect">
            <a:avLst/>
          </a:prstGeom>
        </p:spPr>
      </p:pic>
      <p:sp>
        <p:nvSpPr>
          <p:cNvPr id="4" name="TextBox 3">
            <a:extLst>
              <a:ext uri="{FF2B5EF4-FFF2-40B4-BE49-F238E27FC236}">
                <a16:creationId xmlns:a16="http://schemas.microsoft.com/office/drawing/2014/main" id="{33B78014-BCA0-C1C5-95FE-1087946D50C0}"/>
              </a:ext>
            </a:extLst>
          </p:cNvPr>
          <p:cNvSpPr txBox="1"/>
          <p:nvPr/>
        </p:nvSpPr>
        <p:spPr>
          <a:xfrm>
            <a:off x="514165" y="1277425"/>
            <a:ext cx="7424502" cy="2616101"/>
          </a:xfrm>
          <a:prstGeom prst="rect">
            <a:avLst/>
          </a:prstGeom>
          <a:noFill/>
        </p:spPr>
        <p:txBody>
          <a:bodyPr wrap="square">
            <a:spAutoFit/>
          </a:bodyPr>
          <a:lstStyle/>
          <a:p>
            <a:pPr>
              <a:spcAft>
                <a:spcPts val="800"/>
              </a:spcAft>
            </a:pPr>
            <a:r>
              <a:rPr lang="en-GB" sz="1600" b="1" kern="100" dirty="0">
                <a:effectLst/>
                <a:latin typeface="Calibri" panose="020F0502020204030204" pitchFamily="34" charset="0"/>
                <a:ea typeface="Calibri" panose="020F0502020204030204" pitchFamily="34" charset="0"/>
                <a:cs typeface="Times New Roman" panose="02020603050405020304" pitchFamily="18" charset="0"/>
              </a:rPr>
              <a:t>We recommend notifications are switched on to ensure you receive all relevant information and news.</a:t>
            </a:r>
          </a:p>
          <a:p>
            <a:pPr>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Notification Settings allows you to receive notifications from the groups you are a membe</a:t>
            </a:r>
            <a:r>
              <a:rPr lang="en-GB" sz="1600" kern="100" dirty="0">
                <a:latin typeface="Calibri" panose="020F0502020204030204" pitchFamily="34" charset="0"/>
                <a:ea typeface="Calibri" panose="020F0502020204030204" pitchFamily="34" charset="0"/>
                <a:cs typeface="Times New Roman" panose="02020603050405020304" pitchFamily="18" charset="0"/>
              </a:rPr>
              <a:t>r of. By selecting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notifications from your feed menu all push notifications can be turned on for your App</a:t>
            </a:r>
          </a:p>
          <a:p>
            <a:pPr>
              <a:spcAft>
                <a:spcPts val="800"/>
              </a:spcAft>
            </a:pPr>
            <a:r>
              <a:rPr lang="en-GB" sz="1600" kern="100" dirty="0">
                <a:latin typeface="Calibri" panose="020F0502020204030204" pitchFamily="34" charset="0"/>
                <a:ea typeface="Calibri" panose="020F0502020204030204" pitchFamily="34" charset="0"/>
                <a:cs typeface="Times New Roman" panose="02020603050405020304" pitchFamily="18" charset="0"/>
              </a:rPr>
              <a:t>You will then receive notifications for events such as:</a:t>
            </a:r>
          </a:p>
          <a:p>
            <a:pPr marL="342900" lvl="0" indent="-342900">
              <a:buFont typeface="Arial" panose="020B0604020202020204" pitchFamily="34" charset="0"/>
              <a:buChar char="•"/>
              <a:tabLst>
                <a:tab pos="457200" algn="l"/>
              </a:tabLst>
            </a:pPr>
            <a:r>
              <a:rPr lang="en-GB"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a post is 'liked' or commented on</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a colleague is mentioned in a post or comment</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Font typeface="Arial" panose="020B0604020202020204" pitchFamily="34" charset="0"/>
              <a:buChar char="•"/>
              <a:tabLst>
                <a:tab pos="457200" algn="l"/>
              </a:tabLst>
            </a:pPr>
            <a:r>
              <a:rPr lang="en-GB"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company-wide post/announcement is made</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0649DD6-FA7C-66EF-8515-45F02B11BB8B}"/>
              </a:ext>
            </a:extLst>
          </p:cNvPr>
          <p:cNvSpPr txBox="1"/>
          <p:nvPr/>
        </p:nvSpPr>
        <p:spPr>
          <a:xfrm>
            <a:off x="514165" y="4131515"/>
            <a:ext cx="7666496" cy="933589"/>
          </a:xfrm>
          <a:prstGeom prst="rect">
            <a:avLst/>
          </a:prstGeom>
          <a:noFill/>
        </p:spPr>
        <p:txBody>
          <a:bodyPr wrap="square">
            <a:spAutoFit/>
          </a:bodyPr>
          <a:lstStyle/>
          <a:p>
            <a:pPr>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Notifications within a Group can be turned on to follow activity in that Group</a:t>
            </a:r>
          </a:p>
          <a:p>
            <a:pPr marL="285750" indent="-285750">
              <a:buFont typeface="Arial" panose="020B0604020202020204" pitchFamily="34" charset="0"/>
              <a:buChar char="•"/>
            </a:pPr>
            <a:r>
              <a:rPr lang="en-GB" sz="1600" kern="100" dirty="0">
                <a:latin typeface="Calibri" panose="020F0502020204030204" pitchFamily="34" charset="0"/>
                <a:ea typeface="Calibri" panose="020F0502020204030204" pitchFamily="34" charset="0"/>
                <a:cs typeface="Times New Roman" panose="02020603050405020304" pitchFamily="18" charset="0"/>
              </a:rPr>
              <a:t>Click on a group you are a member of, choose the           icon below the location picture</a:t>
            </a:r>
          </a:p>
          <a:p>
            <a:pPr marL="285750" indent="-285750">
              <a:spcAft>
                <a:spcPts val="800"/>
              </a:spcAft>
              <a:buFont typeface="Arial" panose="020B0604020202020204" pitchFamily="34" charset="0"/>
              <a:buChar char="•"/>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Select notifications</a:t>
            </a:r>
          </a:p>
        </p:txBody>
      </p:sp>
      <p:sp>
        <p:nvSpPr>
          <p:cNvPr id="12" name="TextBox 11">
            <a:extLst>
              <a:ext uri="{FF2B5EF4-FFF2-40B4-BE49-F238E27FC236}">
                <a16:creationId xmlns:a16="http://schemas.microsoft.com/office/drawing/2014/main" id="{8DCF5053-CA6A-9F49-5DED-ADE482794037}"/>
              </a:ext>
            </a:extLst>
          </p:cNvPr>
          <p:cNvSpPr txBox="1"/>
          <p:nvPr/>
        </p:nvSpPr>
        <p:spPr>
          <a:xfrm>
            <a:off x="514165" y="5303093"/>
            <a:ext cx="7666496" cy="871008"/>
          </a:xfrm>
          <a:prstGeom prst="rect">
            <a:avLst/>
          </a:prstGeom>
          <a:noFill/>
        </p:spPr>
        <p:txBody>
          <a:bodyPr wrap="square">
            <a:spAutoFit/>
          </a:bodyPr>
          <a:lstStyle/>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NOTE – Team members who have left the Company and been switched over to a ‘Leavers’ Profile on Fourth will no longer receive any In-App or Push notifications for activities in groups after their leave date. </a:t>
            </a:r>
          </a:p>
        </p:txBody>
      </p:sp>
      <p:pic>
        <p:nvPicPr>
          <p:cNvPr id="8" name="Picture 7">
            <a:extLst>
              <a:ext uri="{FF2B5EF4-FFF2-40B4-BE49-F238E27FC236}">
                <a16:creationId xmlns:a16="http://schemas.microsoft.com/office/drawing/2014/main" id="{D162DED0-E400-DBC3-F7A3-B11FCE3CD792}"/>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t="-1" b="60999"/>
          <a:stretch>
            <a:fillRect/>
          </a:stretch>
        </p:blipFill>
        <p:spPr bwMode="auto">
          <a:xfrm>
            <a:off x="8662047" y="2746838"/>
            <a:ext cx="2359603" cy="1991558"/>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530E2F51-4276-18C3-5935-7E9B672C03F8}"/>
              </a:ext>
            </a:extLst>
          </p:cNvPr>
          <p:cNvSpPr txBox="1"/>
          <p:nvPr/>
        </p:nvSpPr>
        <p:spPr>
          <a:xfrm>
            <a:off x="514167" y="427089"/>
            <a:ext cx="6094428" cy="784702"/>
          </a:xfrm>
          <a:prstGeom prst="rect">
            <a:avLst/>
          </a:prstGeom>
          <a:noFill/>
        </p:spPr>
        <p:txBody>
          <a:bodyPr wrap="square">
            <a:spAutoFit/>
          </a:bodyPr>
          <a:lstStyle/>
          <a:p>
            <a:pPr>
              <a:lnSpc>
                <a:spcPct val="107000"/>
              </a:lnSpc>
              <a:spcAft>
                <a:spcPts val="800"/>
              </a:spcAft>
            </a:pPr>
            <a:r>
              <a:rPr lang="en-GB" sz="4400" kern="100" dirty="0">
                <a:effectLst/>
                <a:latin typeface="Calibri" panose="020F0502020204030204" pitchFamily="34" charset="0"/>
                <a:ea typeface="Calibri" panose="020F0502020204030204" pitchFamily="34" charset="0"/>
                <a:cs typeface="Times New Roman" panose="02020603050405020304" pitchFamily="18" charset="0"/>
              </a:rPr>
              <a:t>Notification Settings</a:t>
            </a:r>
          </a:p>
        </p:txBody>
      </p:sp>
      <p:pic>
        <p:nvPicPr>
          <p:cNvPr id="14" name="Picture 13">
            <a:extLst>
              <a:ext uri="{FF2B5EF4-FFF2-40B4-BE49-F238E27FC236}">
                <a16:creationId xmlns:a16="http://schemas.microsoft.com/office/drawing/2014/main" id="{C3FE0F5D-949B-0814-13B2-562D0C871FDC}"/>
              </a:ext>
            </a:extLst>
          </p:cNvPr>
          <p:cNvPicPr>
            <a:picLocks noChangeAspect="1"/>
          </p:cNvPicPr>
          <p:nvPr/>
        </p:nvPicPr>
        <p:blipFill>
          <a:blip r:embed="rId5"/>
          <a:stretch>
            <a:fillRect/>
          </a:stretch>
        </p:blipFill>
        <p:spPr>
          <a:xfrm>
            <a:off x="7938667" y="815081"/>
            <a:ext cx="3808218" cy="1512484"/>
          </a:xfrm>
          <a:prstGeom prst="rect">
            <a:avLst/>
          </a:prstGeom>
        </p:spPr>
      </p:pic>
      <p:pic>
        <p:nvPicPr>
          <p:cNvPr id="18" name="Picture 17">
            <a:extLst>
              <a:ext uri="{FF2B5EF4-FFF2-40B4-BE49-F238E27FC236}">
                <a16:creationId xmlns:a16="http://schemas.microsoft.com/office/drawing/2014/main" id="{8F087A7D-3FFE-3EF0-0F61-C65F53E3C903}"/>
              </a:ext>
            </a:extLst>
          </p:cNvPr>
          <p:cNvPicPr>
            <a:picLocks noChangeAspect="1"/>
          </p:cNvPicPr>
          <p:nvPr/>
        </p:nvPicPr>
        <p:blipFill>
          <a:blip r:embed="rId6"/>
          <a:stretch>
            <a:fillRect/>
          </a:stretch>
        </p:blipFill>
        <p:spPr>
          <a:xfrm>
            <a:off x="5082748" y="4493425"/>
            <a:ext cx="342948" cy="295316"/>
          </a:xfrm>
          <a:prstGeom prst="rect">
            <a:avLst/>
          </a:prstGeom>
          <a:solidFill>
            <a:srgbClr val="F7F2EB"/>
          </a:solidFill>
        </p:spPr>
      </p:pic>
    </p:spTree>
    <p:extLst>
      <p:ext uri="{BB962C8B-B14F-4D97-AF65-F5344CB8AC3E}">
        <p14:creationId xmlns:p14="http://schemas.microsoft.com/office/powerpoint/2010/main" val="300221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6772CD8-DE1E-8720-A713-7797A5537C24}"/>
              </a:ext>
            </a:extLst>
          </p:cNvPr>
          <p:cNvSpPr txBox="1"/>
          <p:nvPr/>
        </p:nvSpPr>
        <p:spPr>
          <a:xfrm>
            <a:off x="704050" y="1422846"/>
            <a:ext cx="4954599" cy="3712298"/>
          </a:xfrm>
          <a:prstGeom prst="rect">
            <a:avLst/>
          </a:prstGeom>
        </p:spPr>
        <p:txBody>
          <a:bodyPr vert="horz" wrap="square" lIns="0" tIns="13335" rIns="0" bIns="0" rtlCol="0">
            <a:spAutoFit/>
          </a:bodyPr>
          <a:lstStyle/>
          <a:p>
            <a:pPr lvl="0">
              <a:buSzPts val="1000"/>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To send a Message to a colleague</a:t>
            </a:r>
          </a:p>
          <a:p>
            <a:pPr lvl="0">
              <a:buSzPts val="1000"/>
              <a:tabLst>
                <a:tab pos="457200" algn="l"/>
              </a:tabLst>
            </a:pP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Select Messages</a:t>
            </a:r>
          </a:p>
          <a:p>
            <a:pPr marL="285750" lvl="0" indent="-285750">
              <a:buSzPts val="1000"/>
              <a:buFont typeface="Arial" panose="020B0604020202020204" pitchFamily="34" charset="0"/>
              <a:buChar char="•"/>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Click the envelope icon in the right-hand corner</a:t>
            </a:r>
          </a:p>
          <a:p>
            <a:pPr marL="285750" lvl="0" indent="-285750">
              <a:buSzPts val="1000"/>
              <a:buFont typeface="Arial" panose="020B0604020202020204" pitchFamily="34" charset="0"/>
              <a:buChar char="•"/>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Begin typing their name in the search box then press the arrow next to their name when it appears</a:t>
            </a:r>
          </a:p>
          <a:p>
            <a:pPr marL="285750" lvl="0" indent="-285750">
              <a:buSzPts val="1000"/>
              <a:buFont typeface="Arial" panose="020B0604020202020204" pitchFamily="34" charset="0"/>
              <a:buChar char="•"/>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Type your message, attach any photos or video and press send</a:t>
            </a:r>
          </a:p>
          <a:p>
            <a:pPr lvl="0">
              <a:buSzPts val="1000"/>
              <a:tabLst>
                <a:tab pos="457200" algn="l"/>
              </a:tabLst>
            </a:pP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lvl="0">
              <a:buSzPts val="1000"/>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Receiving Messages </a:t>
            </a:r>
          </a:p>
          <a:p>
            <a:pPr marL="285750" lvl="0" indent="-285750">
              <a:buSzPts val="1000"/>
              <a:buFont typeface="Arial" panose="020B0604020202020204" pitchFamily="34" charset="0"/>
              <a:buChar char="•"/>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A green circle will show against your Messages icon if you have been sent a messages</a:t>
            </a:r>
          </a:p>
          <a:p>
            <a:pPr marL="285750" lvl="0" indent="-285750">
              <a:buSzPts val="1000"/>
              <a:buFont typeface="Arial" panose="020B0604020202020204" pitchFamily="34" charset="0"/>
              <a:buChar char="•"/>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You will receive a push notification on your mobile if these are turned on</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tabLst>
                <a:tab pos="457200" algn="l"/>
              </a:tabLst>
            </a:pPr>
            <a:endParaRPr lang="en-GB" sz="1600" kern="1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D5DC77F8-05D1-0447-457B-E3A730EDBAA9}"/>
              </a:ext>
            </a:extLst>
          </p:cNvPr>
          <p:cNvPicPr>
            <a:picLocks noChangeAspect="1"/>
          </p:cNvPicPr>
          <p:nvPr/>
        </p:nvPicPr>
        <p:blipFill>
          <a:blip r:embed="rId2"/>
          <a:stretch>
            <a:fillRect/>
          </a:stretch>
        </p:blipFill>
        <p:spPr>
          <a:xfrm>
            <a:off x="4631768" y="6036481"/>
            <a:ext cx="2928463" cy="356315"/>
          </a:xfrm>
          <a:prstGeom prst="rect">
            <a:avLst/>
          </a:prstGeom>
        </p:spPr>
      </p:pic>
      <p:pic>
        <p:nvPicPr>
          <p:cNvPr id="3" name="Picture 2">
            <a:extLst>
              <a:ext uri="{FF2B5EF4-FFF2-40B4-BE49-F238E27FC236}">
                <a16:creationId xmlns:a16="http://schemas.microsoft.com/office/drawing/2014/main" id="{BCEFAF2E-93D6-B066-D6C4-5C3F65F6AB86}"/>
              </a:ext>
            </a:extLst>
          </p:cNvPr>
          <p:cNvPicPr>
            <a:picLocks noChangeAspect="1"/>
          </p:cNvPicPr>
          <p:nvPr/>
        </p:nvPicPr>
        <p:blipFill>
          <a:blip r:embed="rId3"/>
          <a:stretch>
            <a:fillRect/>
          </a:stretch>
        </p:blipFill>
        <p:spPr>
          <a:xfrm>
            <a:off x="6132333" y="565030"/>
            <a:ext cx="5612789" cy="2362897"/>
          </a:xfrm>
          <a:prstGeom prst="rect">
            <a:avLst/>
          </a:prstGeom>
        </p:spPr>
      </p:pic>
      <p:sp>
        <p:nvSpPr>
          <p:cNvPr id="8" name="TextBox 7">
            <a:extLst>
              <a:ext uri="{FF2B5EF4-FFF2-40B4-BE49-F238E27FC236}">
                <a16:creationId xmlns:a16="http://schemas.microsoft.com/office/drawing/2014/main" id="{B8CF9BD1-DCDE-1D58-F44D-F259FE07C53C}"/>
              </a:ext>
            </a:extLst>
          </p:cNvPr>
          <p:cNvSpPr txBox="1"/>
          <p:nvPr/>
        </p:nvSpPr>
        <p:spPr>
          <a:xfrm>
            <a:off x="592083" y="540319"/>
            <a:ext cx="3249385" cy="769441"/>
          </a:xfrm>
          <a:prstGeom prst="rect">
            <a:avLst/>
          </a:prstGeom>
          <a:noFill/>
        </p:spPr>
        <p:txBody>
          <a:bodyPr wrap="square">
            <a:spAutoFit/>
          </a:bodyPr>
          <a:lstStyle/>
          <a:p>
            <a:r>
              <a:rPr lang="en-GB" sz="4400" kern="100" dirty="0">
                <a:effectLst/>
                <a:latin typeface="Calibri" panose="020F0502020204030204" pitchFamily="34" charset="0"/>
                <a:ea typeface="Calibri" panose="020F0502020204030204" pitchFamily="34" charset="0"/>
                <a:cs typeface="Times New Roman" panose="02020603050405020304" pitchFamily="18" charset="0"/>
              </a:rPr>
              <a:t>Messages</a:t>
            </a:r>
            <a:endParaRPr lang="en-GB" sz="4400" dirty="0"/>
          </a:p>
        </p:txBody>
      </p:sp>
      <p:pic>
        <p:nvPicPr>
          <p:cNvPr id="10" name="Picture 9">
            <a:extLst>
              <a:ext uri="{FF2B5EF4-FFF2-40B4-BE49-F238E27FC236}">
                <a16:creationId xmlns:a16="http://schemas.microsoft.com/office/drawing/2014/main" id="{FED6E4DA-C61C-EF8A-B586-5C35359A8108}"/>
              </a:ext>
            </a:extLst>
          </p:cNvPr>
          <p:cNvPicPr>
            <a:picLocks noChangeAspect="1"/>
          </p:cNvPicPr>
          <p:nvPr/>
        </p:nvPicPr>
        <p:blipFill>
          <a:blip r:embed="rId4"/>
          <a:stretch>
            <a:fillRect/>
          </a:stretch>
        </p:blipFill>
        <p:spPr>
          <a:xfrm>
            <a:off x="7536721" y="3300755"/>
            <a:ext cx="4208402" cy="2562311"/>
          </a:xfrm>
          <a:prstGeom prst="rect">
            <a:avLst/>
          </a:prstGeom>
        </p:spPr>
      </p:pic>
      <p:sp>
        <p:nvSpPr>
          <p:cNvPr id="4" name="TextBox 3">
            <a:extLst>
              <a:ext uri="{FF2B5EF4-FFF2-40B4-BE49-F238E27FC236}">
                <a16:creationId xmlns:a16="http://schemas.microsoft.com/office/drawing/2014/main" id="{209AE1F0-810E-B402-9D75-FF69F4A828D0}"/>
              </a:ext>
            </a:extLst>
          </p:cNvPr>
          <p:cNvSpPr txBox="1"/>
          <p:nvPr/>
        </p:nvSpPr>
        <p:spPr>
          <a:xfrm>
            <a:off x="592083" y="5078766"/>
            <a:ext cx="6788431" cy="871008"/>
          </a:xfrm>
          <a:prstGeom prst="rect">
            <a:avLst/>
          </a:prstGeom>
          <a:noFill/>
        </p:spPr>
        <p:txBody>
          <a:bodyPr wrap="square">
            <a:spAutoFit/>
          </a:bodyPr>
          <a:lstStyle/>
          <a:p>
            <a:pPr lvl="0">
              <a:lnSpc>
                <a:spcPct val="107000"/>
              </a:lnSpc>
              <a:spcAft>
                <a:spcPts val="800"/>
              </a:spcAft>
              <a:buSzPts val="1000"/>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NOTE – Notifications must be turned on in your </a:t>
            </a:r>
            <a:r>
              <a:rPr lang="en-GB" sz="1600" kern="100" dirty="0">
                <a:latin typeface="Calibri" panose="020F0502020204030204" pitchFamily="34" charset="0"/>
                <a:ea typeface="Calibri" panose="020F0502020204030204" pitchFamily="34" charset="0"/>
                <a:cs typeface="Times New Roman" panose="02020603050405020304" pitchFamily="18" charset="0"/>
              </a:rPr>
              <a:t>app and group settings to get</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notifications when you receive a message. </a:t>
            </a:r>
            <a:r>
              <a:rPr lang="en-GB" sz="1600" kern="100" dirty="0">
                <a:latin typeface="Calibri" panose="020F0502020204030204" pitchFamily="34" charset="0"/>
                <a:ea typeface="Calibri" panose="020F0502020204030204" pitchFamily="34" charset="0"/>
                <a:cs typeface="Times New Roman" panose="02020603050405020304" pitchFamily="18" charset="0"/>
              </a:rPr>
              <a:t> Team members are encouraged to switch notifications on so they don’t miss out on updates and news.</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3344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A2211C-A4E5-4F2E-F6AE-C89035360C54}"/>
              </a:ext>
            </a:extLst>
          </p:cNvPr>
          <p:cNvPicPr>
            <a:picLocks noChangeAspect="1"/>
          </p:cNvPicPr>
          <p:nvPr/>
        </p:nvPicPr>
        <p:blipFill>
          <a:blip r:embed="rId2"/>
          <a:srcRect r="-1060" b="3219"/>
          <a:stretch/>
        </p:blipFill>
        <p:spPr>
          <a:xfrm>
            <a:off x="8052974" y="781414"/>
            <a:ext cx="2724530" cy="4867954"/>
          </a:xfrm>
          <a:prstGeom prst="rect">
            <a:avLst/>
          </a:prstGeom>
        </p:spPr>
      </p:pic>
      <p:sp>
        <p:nvSpPr>
          <p:cNvPr id="5" name="object 3">
            <a:extLst>
              <a:ext uri="{FF2B5EF4-FFF2-40B4-BE49-F238E27FC236}">
                <a16:creationId xmlns:a16="http://schemas.microsoft.com/office/drawing/2014/main" id="{16772CD8-DE1E-8720-A713-7797A5537C24}"/>
              </a:ext>
            </a:extLst>
          </p:cNvPr>
          <p:cNvSpPr txBox="1"/>
          <p:nvPr/>
        </p:nvSpPr>
        <p:spPr>
          <a:xfrm>
            <a:off x="860768" y="2025706"/>
            <a:ext cx="3771000" cy="1189685"/>
          </a:xfrm>
          <a:prstGeom prst="rect">
            <a:avLst/>
          </a:prstGeom>
        </p:spPr>
        <p:txBody>
          <a:bodyPr vert="horz" wrap="square" lIns="0" tIns="13335" rIns="0" bIns="0" rtlCol="0">
            <a:spAutoFit/>
          </a:bodyPr>
          <a:lstStyle/>
          <a:p>
            <a:pPr lvl="0">
              <a:lnSpc>
                <a:spcPct val="107000"/>
              </a:lnSpc>
              <a:spcAft>
                <a:spcPts val="800"/>
              </a:spcAft>
              <a:buSzPts val="1000"/>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The Directory allows you to search for other team members either by name in the People section or by selecting their Location</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5">
            <a:extLst>
              <a:ext uri="{FF2B5EF4-FFF2-40B4-BE49-F238E27FC236}">
                <a16:creationId xmlns:a16="http://schemas.microsoft.com/office/drawing/2014/main" id="{D5DC77F8-05D1-0447-457B-E3A730EDBAA9}"/>
              </a:ext>
            </a:extLst>
          </p:cNvPr>
          <p:cNvPicPr>
            <a:picLocks noChangeAspect="1"/>
          </p:cNvPicPr>
          <p:nvPr/>
        </p:nvPicPr>
        <p:blipFill>
          <a:blip r:embed="rId3"/>
          <a:stretch>
            <a:fillRect/>
          </a:stretch>
        </p:blipFill>
        <p:spPr>
          <a:xfrm>
            <a:off x="4631768" y="6036481"/>
            <a:ext cx="2928463" cy="356315"/>
          </a:xfrm>
          <a:prstGeom prst="rect">
            <a:avLst/>
          </a:prstGeom>
        </p:spPr>
      </p:pic>
      <p:sp>
        <p:nvSpPr>
          <p:cNvPr id="3" name="TextBox 2">
            <a:extLst>
              <a:ext uri="{FF2B5EF4-FFF2-40B4-BE49-F238E27FC236}">
                <a16:creationId xmlns:a16="http://schemas.microsoft.com/office/drawing/2014/main" id="{09A1703A-5CA4-DEF9-1996-FC1A4BBA5132}"/>
              </a:ext>
            </a:extLst>
          </p:cNvPr>
          <p:cNvSpPr txBox="1"/>
          <p:nvPr/>
        </p:nvSpPr>
        <p:spPr>
          <a:xfrm>
            <a:off x="761354" y="465204"/>
            <a:ext cx="6094476" cy="784702"/>
          </a:xfrm>
          <a:prstGeom prst="rect">
            <a:avLst/>
          </a:prstGeom>
          <a:noFill/>
        </p:spPr>
        <p:txBody>
          <a:bodyPr wrap="square">
            <a:spAutoFit/>
          </a:bodyPr>
          <a:lstStyle/>
          <a:p>
            <a:pPr>
              <a:lnSpc>
                <a:spcPct val="107000"/>
              </a:lnSpc>
              <a:spcAft>
                <a:spcPts val="800"/>
              </a:spcAft>
            </a:pPr>
            <a:r>
              <a:rPr lang="en-GB" sz="4400" kern="100" dirty="0">
                <a:effectLst/>
                <a:latin typeface="Calibri" panose="020F0502020204030204" pitchFamily="34" charset="0"/>
                <a:ea typeface="Calibri" panose="020F0502020204030204" pitchFamily="34" charset="0"/>
                <a:cs typeface="Times New Roman" panose="02020603050405020304" pitchFamily="18" charset="0"/>
              </a:rPr>
              <a:t>Directory</a:t>
            </a:r>
          </a:p>
        </p:txBody>
      </p:sp>
      <p:sp>
        <p:nvSpPr>
          <p:cNvPr id="8" name="Oval 7">
            <a:extLst>
              <a:ext uri="{FF2B5EF4-FFF2-40B4-BE49-F238E27FC236}">
                <a16:creationId xmlns:a16="http://schemas.microsoft.com/office/drawing/2014/main" id="{48A39B1F-10A8-955E-0BFD-20167EBCF43A}"/>
              </a:ext>
            </a:extLst>
          </p:cNvPr>
          <p:cNvSpPr/>
          <p:nvPr/>
        </p:nvSpPr>
        <p:spPr>
          <a:xfrm>
            <a:off x="8285583" y="2239348"/>
            <a:ext cx="867747" cy="270588"/>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00695997-93E3-D931-2F9A-85E75F2EEB19}"/>
              </a:ext>
            </a:extLst>
          </p:cNvPr>
          <p:cNvSpPr/>
          <p:nvPr/>
        </p:nvSpPr>
        <p:spPr>
          <a:xfrm>
            <a:off x="9667165" y="2239348"/>
            <a:ext cx="867747" cy="270588"/>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23B38AFB-C98E-C074-6619-5FD35BF5E483}"/>
              </a:ext>
            </a:extLst>
          </p:cNvPr>
          <p:cNvCxnSpPr>
            <a:cxnSpLocks/>
          </p:cNvCxnSpPr>
          <p:nvPr/>
        </p:nvCxnSpPr>
        <p:spPr>
          <a:xfrm flipV="1">
            <a:off x="5701004" y="2406947"/>
            <a:ext cx="2468274" cy="10867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BFA8EB1-B99E-2BEE-F997-6EFBA3031DF2}"/>
              </a:ext>
            </a:extLst>
          </p:cNvPr>
          <p:cNvCxnSpPr>
            <a:cxnSpLocks/>
          </p:cNvCxnSpPr>
          <p:nvPr/>
        </p:nvCxnSpPr>
        <p:spPr>
          <a:xfrm flipV="1">
            <a:off x="5868955" y="3792659"/>
            <a:ext cx="2067714" cy="45277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93E839E-7D5B-95E6-0453-95759FB31264}"/>
              </a:ext>
            </a:extLst>
          </p:cNvPr>
          <p:cNvSpPr txBox="1"/>
          <p:nvPr/>
        </p:nvSpPr>
        <p:spPr>
          <a:xfrm>
            <a:off x="4944577" y="3370235"/>
            <a:ext cx="1151422" cy="1394869"/>
          </a:xfrm>
          <a:prstGeom prst="rect">
            <a:avLst/>
          </a:prstGeom>
        </p:spPr>
        <p:txBody>
          <a:bodyPr vert="horz" wrap="square" lIns="0" tIns="13335" rIns="0" bIns="0" rtlCol="0">
            <a:spAutoFit/>
          </a:bodyPr>
          <a:lstStyle/>
          <a:p>
            <a:pPr lvl="0">
              <a:lnSpc>
                <a:spcPct val="107000"/>
              </a:lnSpc>
              <a:spcAft>
                <a:spcPts val="800"/>
              </a:spcAft>
              <a:buSzPts val="1000"/>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People</a:t>
            </a:r>
          </a:p>
          <a:p>
            <a:pPr lvl="0">
              <a:lnSpc>
                <a:spcPct val="107000"/>
              </a:lnSpc>
              <a:spcAft>
                <a:spcPts val="800"/>
              </a:spcAft>
              <a:buSzPts val="1000"/>
              <a:tabLst>
                <a:tab pos="457200" algn="l"/>
              </a:tabLst>
            </a:pP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Locations</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39115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0548E3-E616-D09B-2F4D-5D38EC6D1E2F}"/>
              </a:ext>
            </a:extLst>
          </p:cNvPr>
          <p:cNvPicPr>
            <a:picLocks noChangeAspect="1"/>
          </p:cNvPicPr>
          <p:nvPr/>
        </p:nvPicPr>
        <p:blipFill>
          <a:blip r:embed="rId2"/>
          <a:stretch>
            <a:fillRect/>
          </a:stretch>
        </p:blipFill>
        <p:spPr>
          <a:xfrm>
            <a:off x="4631768" y="6036481"/>
            <a:ext cx="2928463" cy="356315"/>
          </a:xfrm>
          <a:prstGeom prst="rect">
            <a:avLst/>
          </a:prstGeom>
        </p:spPr>
      </p:pic>
      <p:sp>
        <p:nvSpPr>
          <p:cNvPr id="4" name="TextBox 3">
            <a:extLst>
              <a:ext uri="{FF2B5EF4-FFF2-40B4-BE49-F238E27FC236}">
                <a16:creationId xmlns:a16="http://schemas.microsoft.com/office/drawing/2014/main" id="{33B78014-BCA0-C1C5-95FE-1087946D50C0}"/>
              </a:ext>
            </a:extLst>
          </p:cNvPr>
          <p:cNvSpPr txBox="1"/>
          <p:nvPr/>
        </p:nvSpPr>
        <p:spPr>
          <a:xfrm>
            <a:off x="739960" y="1189651"/>
            <a:ext cx="7462207" cy="344069"/>
          </a:xfrm>
          <a:prstGeom prst="rect">
            <a:avLst/>
          </a:prstGeom>
          <a:noFill/>
        </p:spPr>
        <p:txBody>
          <a:bodyPr wrap="square">
            <a:spAutoFit/>
          </a:bodyPr>
          <a:lstStyle/>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You will automatically be a member of We are Daniel Thwaites and </a:t>
            </a:r>
            <a:r>
              <a:rPr lang="en-GB" sz="1600" kern="100" dirty="0">
                <a:latin typeface="Calibri" panose="020F0502020204030204" pitchFamily="34" charset="0"/>
                <a:ea typeface="Calibri" panose="020F0502020204030204" pitchFamily="34" charset="0"/>
                <a:cs typeface="Times New Roman" panose="02020603050405020304" pitchFamily="18" charset="0"/>
              </a:rPr>
              <a:t>you</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r property group.  </a:t>
            </a:r>
          </a:p>
        </p:txBody>
      </p:sp>
      <p:pic>
        <p:nvPicPr>
          <p:cNvPr id="5" name="Picture 4">
            <a:extLst>
              <a:ext uri="{FF2B5EF4-FFF2-40B4-BE49-F238E27FC236}">
                <a16:creationId xmlns:a16="http://schemas.microsoft.com/office/drawing/2014/main" id="{B7581D27-CAB2-D40E-C9F6-5E64B77CCB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9925" y="3593890"/>
            <a:ext cx="2699377" cy="2991267"/>
          </a:xfrm>
          <a:prstGeom prst="rect">
            <a:avLst/>
          </a:prstGeom>
        </p:spPr>
      </p:pic>
      <p:sp>
        <p:nvSpPr>
          <p:cNvPr id="9" name="TextBox 8">
            <a:extLst>
              <a:ext uri="{FF2B5EF4-FFF2-40B4-BE49-F238E27FC236}">
                <a16:creationId xmlns:a16="http://schemas.microsoft.com/office/drawing/2014/main" id="{AFA3A5D9-680E-9F62-98BA-910D938C46C3}"/>
              </a:ext>
            </a:extLst>
          </p:cNvPr>
          <p:cNvSpPr txBox="1"/>
          <p:nvPr/>
        </p:nvSpPr>
        <p:spPr>
          <a:xfrm>
            <a:off x="739961" y="1803842"/>
            <a:ext cx="7478212" cy="1339662"/>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1600" kern="100" dirty="0">
                <a:latin typeface="Calibri" panose="020F0502020204030204" pitchFamily="34" charset="0"/>
                <a:ea typeface="Calibri" panose="020F0502020204030204" pitchFamily="34" charset="0"/>
                <a:cs typeface="Times New Roman" panose="02020603050405020304" pitchFamily="18" charset="0"/>
              </a:rPr>
              <a:t>Select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the Groups option from your menu bar</a:t>
            </a:r>
          </a:p>
          <a:p>
            <a:pPr marL="285750" indent="-285750">
              <a:lnSpc>
                <a:spcPct val="107000"/>
              </a:lnSpc>
              <a:spcAft>
                <a:spcPts val="800"/>
              </a:spcAft>
              <a:buFont typeface="Arial" panose="020B0604020202020204" pitchFamily="34" charset="0"/>
              <a:buChar char="•"/>
            </a:pPr>
            <a:r>
              <a:rPr lang="en-GB" sz="1600" kern="100" dirty="0">
                <a:latin typeface="Calibri" panose="020F0502020204030204" pitchFamily="34" charset="0"/>
                <a:ea typeface="Calibri" panose="020F0502020204030204" pitchFamily="34" charset="0"/>
                <a:cs typeface="Times New Roman" panose="02020603050405020304" pitchFamily="18" charset="0"/>
              </a:rPr>
              <a:t>My Groups – will show all groups that you are a member of</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Browse All -  to join a group select the group you would like to join and press Request to Join,  the group admin will then accept or decline </a:t>
            </a:r>
            <a:r>
              <a:rPr lang="en-GB" sz="1600" kern="100" dirty="0">
                <a:latin typeface="Calibri" panose="020F0502020204030204" pitchFamily="34" charset="0"/>
                <a:ea typeface="Calibri" panose="020F0502020204030204" pitchFamily="34" charset="0"/>
                <a:cs typeface="Times New Roman" panose="02020603050405020304" pitchFamily="18" charset="0"/>
              </a:rPr>
              <a:t>your</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request</a:t>
            </a:r>
          </a:p>
        </p:txBody>
      </p:sp>
      <p:sp>
        <p:nvSpPr>
          <p:cNvPr id="6" name="TextBox 5">
            <a:extLst>
              <a:ext uri="{FF2B5EF4-FFF2-40B4-BE49-F238E27FC236}">
                <a16:creationId xmlns:a16="http://schemas.microsoft.com/office/drawing/2014/main" id="{DA0F98EE-00D4-15FB-7A72-C9C2E5E6782D}"/>
              </a:ext>
            </a:extLst>
          </p:cNvPr>
          <p:cNvSpPr txBox="1"/>
          <p:nvPr/>
        </p:nvSpPr>
        <p:spPr>
          <a:xfrm>
            <a:off x="739961" y="362526"/>
            <a:ext cx="1885315" cy="769441"/>
          </a:xfrm>
          <a:prstGeom prst="rect">
            <a:avLst/>
          </a:prstGeom>
          <a:noFill/>
        </p:spPr>
        <p:txBody>
          <a:bodyPr wrap="square">
            <a:spAutoFit/>
          </a:bodyPr>
          <a:lstStyle/>
          <a:p>
            <a:r>
              <a:rPr lang="en-GB" sz="4400" kern="100" dirty="0">
                <a:effectLst/>
                <a:latin typeface="Calibri" panose="020F0502020204030204" pitchFamily="34" charset="0"/>
                <a:ea typeface="Calibri" panose="020F0502020204030204" pitchFamily="34" charset="0"/>
                <a:cs typeface="Times New Roman" panose="02020603050405020304" pitchFamily="18" charset="0"/>
              </a:rPr>
              <a:t>Groups</a:t>
            </a:r>
            <a:endParaRPr lang="en-GB" sz="4400" dirty="0"/>
          </a:p>
        </p:txBody>
      </p:sp>
      <p:pic>
        <p:nvPicPr>
          <p:cNvPr id="15" name="Picture 14">
            <a:extLst>
              <a:ext uri="{FF2B5EF4-FFF2-40B4-BE49-F238E27FC236}">
                <a16:creationId xmlns:a16="http://schemas.microsoft.com/office/drawing/2014/main" id="{3DF06D4D-4C27-FC3D-A05D-7E9053EAEC48}"/>
              </a:ext>
            </a:extLst>
          </p:cNvPr>
          <p:cNvPicPr>
            <a:picLocks noChangeAspect="1"/>
          </p:cNvPicPr>
          <p:nvPr/>
        </p:nvPicPr>
        <p:blipFill>
          <a:blip r:embed="rId4"/>
          <a:stretch>
            <a:fillRect/>
          </a:stretch>
        </p:blipFill>
        <p:spPr>
          <a:xfrm>
            <a:off x="9064477" y="497090"/>
            <a:ext cx="1670272" cy="2731590"/>
          </a:xfrm>
          <a:prstGeom prst="rect">
            <a:avLst/>
          </a:prstGeom>
        </p:spPr>
      </p:pic>
      <p:sp>
        <p:nvSpPr>
          <p:cNvPr id="17" name="TextBox 16">
            <a:extLst>
              <a:ext uri="{FF2B5EF4-FFF2-40B4-BE49-F238E27FC236}">
                <a16:creationId xmlns:a16="http://schemas.microsoft.com/office/drawing/2014/main" id="{BE93E259-50CF-DDC0-21B0-AE980D657056}"/>
              </a:ext>
            </a:extLst>
          </p:cNvPr>
          <p:cNvSpPr txBox="1"/>
          <p:nvPr/>
        </p:nvSpPr>
        <p:spPr>
          <a:xfrm>
            <a:off x="739960" y="3160034"/>
            <a:ext cx="7530060" cy="2270109"/>
          </a:xfrm>
          <a:prstGeom prst="rect">
            <a:avLst/>
          </a:prstGeom>
          <a:noFill/>
        </p:spPr>
        <p:txBody>
          <a:bodyPr wrap="square">
            <a:spAutoFit/>
          </a:bodyPr>
          <a:lstStyle/>
          <a:p>
            <a:pPr>
              <a:lnSpc>
                <a:spcPct val="150000"/>
              </a:lnSpc>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You can also create custom Groups within My Daniel Thwaites Hub</a:t>
            </a:r>
            <a:endParaRPr lang="en-GB" sz="1600" kern="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buFont typeface="Arial" panose="020B0604020202020204" pitchFamily="34" charset="0"/>
              <a:buChar char="•"/>
            </a:pPr>
            <a:r>
              <a:rPr lang="en-GB" sz="1600" kern="100" dirty="0">
                <a:latin typeface="Calibri" panose="020F0502020204030204" pitchFamily="34" charset="0"/>
                <a:ea typeface="Calibri" panose="020F0502020204030204" pitchFamily="34" charset="0"/>
                <a:cs typeface="Times New Roman" panose="02020603050405020304" pitchFamily="18" charset="0"/>
              </a:rPr>
              <a:t>Select the + icon in the right-hand corner</a:t>
            </a:r>
          </a:p>
          <a:p>
            <a:pPr marL="285750" indent="-285750">
              <a:lnSpc>
                <a:spcPct val="150000"/>
              </a:lnSpc>
              <a:buFont typeface="Arial" panose="020B0604020202020204" pitchFamily="34" charset="0"/>
              <a:buChar char="•"/>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Name your group and give a brief description of it</a:t>
            </a:r>
            <a:r>
              <a:rPr lang="en-GB" sz="1600" kern="100" dirty="0">
                <a:latin typeface="Calibri" panose="020F0502020204030204" pitchFamily="34" charset="0"/>
                <a:ea typeface="Calibri" panose="020F0502020204030204" pitchFamily="34" charset="0"/>
                <a:cs typeface="Times New Roman" panose="02020603050405020304" pitchFamily="18" charset="0"/>
              </a:rPr>
              <a:t>s purpose.  The creator of the group will become the group administrator.</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buFont typeface="Arial" panose="020B0604020202020204" pitchFamily="34" charset="0"/>
              <a:buChar char="•"/>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Groups can be set as either public (anyone can view and join) or private (anyone can see the Group, but the group administrator approves new members)</a:t>
            </a:r>
            <a:endParaRPr lang="en-GB" sz="1600" dirty="0"/>
          </a:p>
        </p:txBody>
      </p:sp>
      <p:sp>
        <p:nvSpPr>
          <p:cNvPr id="19" name="TextBox 18">
            <a:extLst>
              <a:ext uri="{FF2B5EF4-FFF2-40B4-BE49-F238E27FC236}">
                <a16:creationId xmlns:a16="http://schemas.microsoft.com/office/drawing/2014/main" id="{762C4CBA-FDD6-B1F6-516C-C1216C17FB21}"/>
              </a:ext>
            </a:extLst>
          </p:cNvPr>
          <p:cNvSpPr txBox="1"/>
          <p:nvPr/>
        </p:nvSpPr>
        <p:spPr>
          <a:xfrm>
            <a:off x="593656" y="5501474"/>
            <a:ext cx="6966575" cy="607539"/>
          </a:xfrm>
          <a:prstGeom prst="rect">
            <a:avLst/>
          </a:prstGeom>
          <a:noFill/>
        </p:spPr>
        <p:txBody>
          <a:bodyPr wrap="square">
            <a:spAutoFit/>
          </a:bodyPr>
          <a:lstStyle/>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NOTE – Only work-related groups should be created by you</a:t>
            </a:r>
            <a:r>
              <a:rPr lang="en-GB" sz="1600" kern="100" dirty="0">
                <a:latin typeface="Calibri" panose="020F0502020204030204" pitchFamily="34" charset="0"/>
                <a:ea typeface="Calibri" panose="020F0502020204030204" pitchFamily="34" charset="0"/>
                <a:cs typeface="Times New Roman" panose="02020603050405020304" pitchFamily="18" charset="0"/>
              </a:rPr>
              <a:t>, any</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content should be work appropriate.  </a:t>
            </a:r>
          </a:p>
        </p:txBody>
      </p:sp>
    </p:spTree>
    <p:extLst>
      <p:ext uri="{BB962C8B-B14F-4D97-AF65-F5344CB8AC3E}">
        <p14:creationId xmlns:p14="http://schemas.microsoft.com/office/powerpoint/2010/main" val="1185893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6772CD8-DE1E-8720-A713-7797A5537C24}"/>
              </a:ext>
            </a:extLst>
          </p:cNvPr>
          <p:cNvSpPr txBox="1"/>
          <p:nvPr/>
        </p:nvSpPr>
        <p:spPr>
          <a:xfrm>
            <a:off x="697230" y="1650802"/>
            <a:ext cx="5946166" cy="3971280"/>
          </a:xfrm>
          <a:prstGeom prst="rect">
            <a:avLst/>
          </a:prstGeom>
        </p:spPr>
        <p:txBody>
          <a:bodyPr vert="horz" wrap="square" lIns="0" tIns="13335" rIns="0" bIns="0" rtlCol="0">
            <a:spAutoFit/>
          </a:bodyPr>
          <a:lstStyle/>
          <a:p>
            <a:pPr lvl="0">
              <a:lnSpc>
                <a:spcPct val="107000"/>
              </a:lnSpc>
              <a:spcAft>
                <a:spcPts val="800"/>
              </a:spcAft>
              <a:buSzPts val="1000"/>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Using the Hamburger menu       at the top of HR details page, you can access the following:</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My Payslips - shows your </a:t>
            </a:r>
            <a:r>
              <a:rPr lang="en-GB" sz="1600" kern="100" dirty="0">
                <a:latin typeface="Calibri" panose="020F0502020204030204" pitchFamily="34" charset="0"/>
                <a:ea typeface="Calibri" panose="020F0502020204030204" pitchFamily="34" charset="0"/>
                <a:cs typeface="Times New Roman" panose="02020603050405020304" pitchFamily="18" charset="0"/>
              </a:rPr>
              <a:t>p</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ayslips, net pay</a:t>
            </a:r>
            <a:r>
              <a:rPr lang="en-GB" sz="1600" kern="100" dirty="0">
                <a:latin typeface="Calibri" panose="020F0502020204030204" pitchFamily="34" charset="0"/>
                <a:ea typeface="Calibri" panose="020F0502020204030204" pitchFamily="34" charset="0"/>
                <a:cs typeface="Times New Roman" panose="02020603050405020304" pitchFamily="18" charset="0"/>
              </a:rPr>
              <a:t>,</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and the option to download your payslip</a:t>
            </a: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My Documents – shows payslips, P60s and a</a:t>
            </a:r>
            <a:r>
              <a:rPr lang="en-GB" sz="1600" kern="100" dirty="0">
                <a:latin typeface="Calibri" panose="020F0502020204030204" pitchFamily="34" charset="0"/>
                <a:ea typeface="Calibri" panose="020F0502020204030204" pitchFamily="34" charset="0"/>
                <a:cs typeface="Times New Roman" panose="02020603050405020304" pitchFamily="18" charset="0"/>
              </a:rPr>
              <a:t>uto-enrolment p</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ension letters</a:t>
            </a:r>
          </a:p>
          <a:p>
            <a:pPr marL="34290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HR Details - shows your Personal, Employ</a:t>
            </a:r>
            <a:r>
              <a:rPr lang="en-GB" sz="1600" kern="100" dirty="0">
                <a:latin typeface="Calibri" panose="020F0502020204030204" pitchFamily="34" charset="0"/>
                <a:ea typeface="Calibri" panose="020F0502020204030204" pitchFamily="34" charset="0"/>
                <a:cs typeface="Times New Roman" panose="02020603050405020304" pitchFamily="18" charset="0"/>
              </a:rPr>
              <a:t>er</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and Employment details</a:t>
            </a:r>
          </a:p>
          <a:p>
            <a:pPr marL="342900" indent="-342900">
              <a:lnSpc>
                <a:spcPct val="107000"/>
              </a:lnSpc>
              <a:spcAft>
                <a:spcPts val="800"/>
              </a:spcAft>
              <a:buSzPts val="1000"/>
              <a:buFont typeface="Symbol" panose="05050102010706020507" pitchFamily="18" charset="2"/>
              <a:buChar char=""/>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My Holidays – shows your taken and requested holidays.  Holidays can be requested using the plus symbol on your My Holiday page, selecting the dates you want to book and then apply.  A notification of your request will be sent to your line manager for authorisation.</a:t>
            </a:r>
          </a:p>
          <a:p>
            <a:pPr lvl="0">
              <a:lnSpc>
                <a:spcPct val="107000"/>
              </a:lnSpc>
              <a:spcAft>
                <a:spcPts val="800"/>
              </a:spcAft>
              <a:buSzPts val="1000"/>
              <a:tabLst>
                <a:tab pos="457200" algn="l"/>
              </a:tabLs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D5DC77F8-05D1-0447-457B-E3A730EDBAA9}"/>
              </a:ext>
            </a:extLst>
          </p:cNvPr>
          <p:cNvPicPr>
            <a:picLocks noChangeAspect="1"/>
          </p:cNvPicPr>
          <p:nvPr/>
        </p:nvPicPr>
        <p:blipFill>
          <a:blip r:embed="rId2"/>
          <a:stretch>
            <a:fillRect/>
          </a:stretch>
        </p:blipFill>
        <p:spPr>
          <a:xfrm>
            <a:off x="4631768" y="6036481"/>
            <a:ext cx="2928463" cy="356315"/>
          </a:xfrm>
          <a:prstGeom prst="rect">
            <a:avLst/>
          </a:prstGeom>
        </p:spPr>
      </p:pic>
      <p:sp>
        <p:nvSpPr>
          <p:cNvPr id="4" name="TextBox 3">
            <a:extLst>
              <a:ext uri="{FF2B5EF4-FFF2-40B4-BE49-F238E27FC236}">
                <a16:creationId xmlns:a16="http://schemas.microsoft.com/office/drawing/2014/main" id="{3D086882-B289-DA9B-A8BD-98A50F213FFA}"/>
              </a:ext>
            </a:extLst>
          </p:cNvPr>
          <p:cNvSpPr txBox="1"/>
          <p:nvPr/>
        </p:nvSpPr>
        <p:spPr>
          <a:xfrm>
            <a:off x="697230" y="445776"/>
            <a:ext cx="6094476" cy="784702"/>
          </a:xfrm>
          <a:prstGeom prst="rect">
            <a:avLst/>
          </a:prstGeom>
          <a:noFill/>
        </p:spPr>
        <p:txBody>
          <a:bodyPr wrap="square">
            <a:spAutoFit/>
          </a:bodyPr>
          <a:lstStyle/>
          <a:p>
            <a:pPr>
              <a:lnSpc>
                <a:spcPct val="107000"/>
              </a:lnSpc>
              <a:spcAft>
                <a:spcPts val="800"/>
              </a:spcAft>
            </a:pPr>
            <a:r>
              <a:rPr lang="en-GB" sz="4400" kern="100" dirty="0">
                <a:effectLst/>
                <a:latin typeface="Calibri" panose="020F0502020204030204" pitchFamily="34" charset="0"/>
                <a:ea typeface="Calibri" panose="020F0502020204030204" pitchFamily="34" charset="0"/>
                <a:cs typeface="Times New Roman" panose="02020603050405020304" pitchFamily="18" charset="0"/>
              </a:rPr>
              <a:t>Employee Self Service</a:t>
            </a:r>
          </a:p>
        </p:txBody>
      </p:sp>
      <p:pic>
        <p:nvPicPr>
          <p:cNvPr id="13" name="Picture 12">
            <a:extLst>
              <a:ext uri="{FF2B5EF4-FFF2-40B4-BE49-F238E27FC236}">
                <a16:creationId xmlns:a16="http://schemas.microsoft.com/office/drawing/2014/main" id="{A958803D-1A1B-275C-90F2-1AD071166154}"/>
              </a:ext>
            </a:extLst>
          </p:cNvPr>
          <p:cNvPicPr>
            <a:picLocks noChangeAspect="1"/>
          </p:cNvPicPr>
          <p:nvPr/>
        </p:nvPicPr>
        <p:blipFill>
          <a:blip r:embed="rId3"/>
          <a:stretch>
            <a:fillRect/>
          </a:stretch>
        </p:blipFill>
        <p:spPr>
          <a:xfrm>
            <a:off x="9032536" y="682004"/>
            <a:ext cx="2210315" cy="5688433"/>
          </a:xfrm>
          <a:prstGeom prst="rect">
            <a:avLst/>
          </a:prstGeom>
        </p:spPr>
      </p:pic>
      <p:pic>
        <p:nvPicPr>
          <p:cNvPr id="17" name="Picture 16">
            <a:extLst>
              <a:ext uri="{FF2B5EF4-FFF2-40B4-BE49-F238E27FC236}">
                <a16:creationId xmlns:a16="http://schemas.microsoft.com/office/drawing/2014/main" id="{3BEDE86F-A5B3-7AAB-DEA5-066BEFA4B091}"/>
              </a:ext>
            </a:extLst>
          </p:cNvPr>
          <p:cNvPicPr>
            <a:picLocks noChangeAspect="1"/>
          </p:cNvPicPr>
          <p:nvPr/>
        </p:nvPicPr>
        <p:blipFill>
          <a:blip r:embed="rId4"/>
          <a:stretch>
            <a:fillRect/>
          </a:stretch>
        </p:blipFill>
        <p:spPr>
          <a:xfrm>
            <a:off x="3029035" y="1729458"/>
            <a:ext cx="223462" cy="164657"/>
          </a:xfrm>
          <a:prstGeom prst="rect">
            <a:avLst/>
          </a:prstGeom>
        </p:spPr>
      </p:pic>
      <p:pic>
        <p:nvPicPr>
          <p:cNvPr id="8" name="Picture 7">
            <a:extLst>
              <a:ext uri="{FF2B5EF4-FFF2-40B4-BE49-F238E27FC236}">
                <a16:creationId xmlns:a16="http://schemas.microsoft.com/office/drawing/2014/main" id="{D3D31FD4-087B-C105-0EA3-C7739CD49E54}"/>
              </a:ext>
            </a:extLst>
          </p:cNvPr>
          <p:cNvPicPr>
            <a:picLocks noChangeAspect="1"/>
          </p:cNvPicPr>
          <p:nvPr/>
        </p:nvPicPr>
        <p:blipFill>
          <a:blip r:embed="rId5"/>
          <a:stretch>
            <a:fillRect/>
          </a:stretch>
        </p:blipFill>
        <p:spPr>
          <a:xfrm>
            <a:off x="7002356" y="1230478"/>
            <a:ext cx="1819529" cy="1971950"/>
          </a:xfrm>
          <a:prstGeom prst="rect">
            <a:avLst/>
          </a:prstGeom>
        </p:spPr>
      </p:pic>
    </p:spTree>
    <p:extLst>
      <p:ext uri="{BB962C8B-B14F-4D97-AF65-F5344CB8AC3E}">
        <p14:creationId xmlns:p14="http://schemas.microsoft.com/office/powerpoint/2010/main" val="1161450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6772CD8-DE1E-8720-A713-7797A5537C24}"/>
              </a:ext>
            </a:extLst>
          </p:cNvPr>
          <p:cNvSpPr txBox="1"/>
          <p:nvPr/>
        </p:nvSpPr>
        <p:spPr>
          <a:xfrm>
            <a:off x="761354" y="1669391"/>
            <a:ext cx="4613675" cy="528671"/>
          </a:xfrm>
          <a:prstGeom prst="rect">
            <a:avLst/>
          </a:prstGeom>
        </p:spPr>
        <p:txBody>
          <a:bodyPr vert="horz" wrap="square" lIns="0" tIns="13335" rIns="0" bIns="0" rtlCol="0">
            <a:spAutoFit/>
          </a:bodyPr>
          <a:lstStyle/>
          <a:p>
            <a:pPr lvl="0">
              <a:lnSpc>
                <a:spcPct val="107000"/>
              </a:lnSpc>
              <a:spcAft>
                <a:spcPts val="800"/>
              </a:spcAft>
              <a:buSzPts val="1000"/>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My Schedules - Shows your current and future schedules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D5DC77F8-05D1-0447-457B-E3A730EDBAA9}"/>
              </a:ext>
            </a:extLst>
          </p:cNvPr>
          <p:cNvPicPr>
            <a:picLocks noChangeAspect="1"/>
          </p:cNvPicPr>
          <p:nvPr/>
        </p:nvPicPr>
        <p:blipFill>
          <a:blip r:embed="rId2"/>
          <a:stretch>
            <a:fillRect/>
          </a:stretch>
        </p:blipFill>
        <p:spPr>
          <a:xfrm>
            <a:off x="4631768" y="6036481"/>
            <a:ext cx="2928463" cy="356315"/>
          </a:xfrm>
          <a:prstGeom prst="rect">
            <a:avLst/>
          </a:prstGeom>
        </p:spPr>
      </p:pic>
      <p:sp>
        <p:nvSpPr>
          <p:cNvPr id="3" name="TextBox 2">
            <a:extLst>
              <a:ext uri="{FF2B5EF4-FFF2-40B4-BE49-F238E27FC236}">
                <a16:creationId xmlns:a16="http://schemas.microsoft.com/office/drawing/2014/main" id="{09A1703A-5CA4-DEF9-1996-FC1A4BBA5132}"/>
              </a:ext>
            </a:extLst>
          </p:cNvPr>
          <p:cNvSpPr txBox="1"/>
          <p:nvPr/>
        </p:nvSpPr>
        <p:spPr>
          <a:xfrm>
            <a:off x="761354" y="465204"/>
            <a:ext cx="6094476" cy="784702"/>
          </a:xfrm>
          <a:prstGeom prst="rect">
            <a:avLst/>
          </a:prstGeom>
          <a:noFill/>
        </p:spPr>
        <p:txBody>
          <a:bodyPr wrap="square">
            <a:spAutoFit/>
          </a:bodyPr>
          <a:lstStyle/>
          <a:p>
            <a:pPr>
              <a:lnSpc>
                <a:spcPct val="107000"/>
              </a:lnSpc>
              <a:spcAft>
                <a:spcPts val="800"/>
              </a:spcAft>
            </a:pPr>
            <a:r>
              <a:rPr lang="en-GB" sz="4400" kern="100" dirty="0">
                <a:effectLst/>
                <a:latin typeface="Calibri" panose="020F0502020204030204" pitchFamily="34" charset="0"/>
                <a:ea typeface="Calibri" panose="020F0502020204030204" pitchFamily="34" charset="0"/>
                <a:cs typeface="Times New Roman" panose="02020603050405020304" pitchFamily="18" charset="0"/>
              </a:rPr>
              <a:t>My Schedule</a:t>
            </a:r>
          </a:p>
        </p:txBody>
      </p:sp>
      <p:pic>
        <p:nvPicPr>
          <p:cNvPr id="12" name="Picture 11">
            <a:extLst>
              <a:ext uri="{FF2B5EF4-FFF2-40B4-BE49-F238E27FC236}">
                <a16:creationId xmlns:a16="http://schemas.microsoft.com/office/drawing/2014/main" id="{09503936-070E-4E34-2D41-AC80812CADD4}"/>
              </a:ext>
            </a:extLst>
          </p:cNvPr>
          <p:cNvPicPr>
            <a:picLocks noChangeAspect="1"/>
          </p:cNvPicPr>
          <p:nvPr/>
        </p:nvPicPr>
        <p:blipFill>
          <a:blip r:embed="rId3"/>
          <a:stretch>
            <a:fillRect/>
          </a:stretch>
        </p:blipFill>
        <p:spPr>
          <a:xfrm>
            <a:off x="5825997" y="568289"/>
            <a:ext cx="2619153" cy="5294203"/>
          </a:xfrm>
          <a:prstGeom prst="rect">
            <a:avLst/>
          </a:prstGeom>
        </p:spPr>
      </p:pic>
      <p:pic>
        <p:nvPicPr>
          <p:cNvPr id="22" name="Picture 21">
            <a:extLst>
              <a:ext uri="{FF2B5EF4-FFF2-40B4-BE49-F238E27FC236}">
                <a16:creationId xmlns:a16="http://schemas.microsoft.com/office/drawing/2014/main" id="{724D45F9-EFA1-A07D-5DA8-5AA41F2E68AE}"/>
              </a:ext>
            </a:extLst>
          </p:cNvPr>
          <p:cNvPicPr>
            <a:picLocks noChangeAspect="1"/>
          </p:cNvPicPr>
          <p:nvPr/>
        </p:nvPicPr>
        <p:blipFill>
          <a:blip r:embed="rId4"/>
          <a:stretch>
            <a:fillRect/>
          </a:stretch>
        </p:blipFill>
        <p:spPr>
          <a:xfrm>
            <a:off x="8655558" y="568289"/>
            <a:ext cx="2627257" cy="5294203"/>
          </a:xfrm>
          <a:prstGeom prst="rect">
            <a:avLst/>
          </a:prstGeom>
        </p:spPr>
      </p:pic>
    </p:spTree>
    <p:extLst>
      <p:ext uri="{BB962C8B-B14F-4D97-AF65-F5344CB8AC3E}">
        <p14:creationId xmlns:p14="http://schemas.microsoft.com/office/powerpoint/2010/main" val="3151404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0548E3-E616-D09B-2F4D-5D38EC6D1E2F}"/>
              </a:ext>
            </a:extLst>
          </p:cNvPr>
          <p:cNvPicPr>
            <a:picLocks noChangeAspect="1"/>
          </p:cNvPicPr>
          <p:nvPr/>
        </p:nvPicPr>
        <p:blipFill>
          <a:blip r:embed="rId2"/>
          <a:stretch>
            <a:fillRect/>
          </a:stretch>
        </p:blipFill>
        <p:spPr>
          <a:xfrm>
            <a:off x="4631768" y="6036481"/>
            <a:ext cx="2928463" cy="356315"/>
          </a:xfrm>
          <a:prstGeom prst="rect">
            <a:avLst/>
          </a:prstGeom>
        </p:spPr>
      </p:pic>
      <p:pic>
        <p:nvPicPr>
          <p:cNvPr id="6" name="Picture 5" descr="A screenshot of a phone&#10;&#10;Description automatically generated">
            <a:extLst>
              <a:ext uri="{FF2B5EF4-FFF2-40B4-BE49-F238E27FC236}">
                <a16:creationId xmlns:a16="http://schemas.microsoft.com/office/drawing/2014/main" id="{0DB6C2A7-9906-DFB8-B625-54AAF3BDF245}"/>
              </a:ext>
            </a:extLst>
          </p:cNvPr>
          <p:cNvPicPr>
            <a:picLocks noChangeAspect="1"/>
          </p:cNvPicPr>
          <p:nvPr/>
        </p:nvPicPr>
        <p:blipFill rotWithShape="1">
          <a:blip r:embed="rId3"/>
          <a:srcRect l="1" r="116" b="2059"/>
          <a:stretch/>
        </p:blipFill>
        <p:spPr>
          <a:xfrm>
            <a:off x="9435904" y="603161"/>
            <a:ext cx="1611353" cy="5517722"/>
          </a:xfrm>
          <a:prstGeom prst="rect">
            <a:avLst/>
          </a:prstGeom>
        </p:spPr>
      </p:pic>
      <p:sp>
        <p:nvSpPr>
          <p:cNvPr id="5" name="TextBox 4">
            <a:extLst>
              <a:ext uri="{FF2B5EF4-FFF2-40B4-BE49-F238E27FC236}">
                <a16:creationId xmlns:a16="http://schemas.microsoft.com/office/drawing/2014/main" id="{A3DD102C-7FB4-244E-42D0-3C696F96F01A}"/>
              </a:ext>
            </a:extLst>
          </p:cNvPr>
          <p:cNvSpPr txBox="1"/>
          <p:nvPr/>
        </p:nvSpPr>
        <p:spPr>
          <a:xfrm>
            <a:off x="952718" y="1625846"/>
            <a:ext cx="8035834" cy="2803973"/>
          </a:xfrm>
          <a:prstGeom prst="rect">
            <a:avLst/>
          </a:prstGeom>
          <a:noFill/>
        </p:spPr>
        <p:txBody>
          <a:bodyPr wrap="square">
            <a:spAutoFit/>
          </a:bodyPr>
          <a:lstStyle/>
          <a:p>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Further options are displayed on your feed menu</a:t>
            </a:r>
          </a:p>
          <a:p>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buFont typeface="Arial" panose="020B0604020202020204" pitchFamily="34" charset="0"/>
              <a:buChar char="•"/>
            </a:pPr>
            <a:r>
              <a:rPr lang="en-GB"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HR &amp; Payroll - will only show if you require this access for your job role</a:t>
            </a:r>
          </a:p>
          <a:p>
            <a:pPr marL="285750" indent="-285750">
              <a:lnSpc>
                <a:spcPct val="150000"/>
              </a:lnSpc>
              <a:buFont typeface="Arial" panose="020B0604020202020204" pitchFamily="34" charset="0"/>
              <a:buChar char="•"/>
            </a:pPr>
            <a:r>
              <a:rPr lang="en-GB"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All Applications – will show all connected applications (i.e. Campus, Wagestream)</a:t>
            </a:r>
          </a:p>
          <a:p>
            <a:pPr marL="285750" indent="-285750">
              <a:lnSpc>
                <a:spcPct val="150000"/>
              </a:lnSpc>
              <a:buFont typeface="Arial" panose="020B0604020202020204" pitchFamily="34" charset="0"/>
              <a:buChar char="•"/>
            </a:pPr>
            <a:r>
              <a:rPr lang="en-GB"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My Benefits – access to your Company Benefits information</a:t>
            </a:r>
          </a:p>
          <a:p>
            <a:pPr marL="285750" indent="-285750">
              <a:lnSpc>
                <a:spcPct val="150000"/>
              </a:lnSpc>
              <a:buFont typeface="Arial" panose="020B0604020202020204" pitchFamily="34" charset="0"/>
              <a:buChar char="•"/>
            </a:pPr>
            <a:r>
              <a:rPr lang="en-GB"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My Policies &amp; Procedures – access to Company Policies</a:t>
            </a:r>
          </a:p>
          <a:p>
            <a:pPr marL="285750" indent="-285750">
              <a:lnSpc>
                <a:spcPct val="150000"/>
              </a:lnSpc>
              <a:buFont typeface="Arial" panose="020B0604020202020204" pitchFamily="34" charset="0"/>
              <a:buChar char="•"/>
            </a:pPr>
            <a:r>
              <a:rPr lang="en-GB"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My Wellbeing – access to your Wellbeing benefits and support</a:t>
            </a:r>
          </a:p>
          <a:p>
            <a:pPr marL="285750" indent="-285750">
              <a:lnSpc>
                <a:spcPct val="150000"/>
              </a:lnSpc>
              <a:buFont typeface="Arial" panose="020B0604020202020204" pitchFamily="34" charset="0"/>
              <a:buChar char="•"/>
            </a:pPr>
            <a:r>
              <a:rPr lang="en-GB"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Using Fourth – ‘How to’ guides and videos on how to use features within the app</a:t>
            </a:r>
            <a:endParaRPr lang="en-GB" sz="1600" dirty="0"/>
          </a:p>
        </p:txBody>
      </p:sp>
      <p:sp>
        <p:nvSpPr>
          <p:cNvPr id="9" name="TextBox 8">
            <a:extLst>
              <a:ext uri="{FF2B5EF4-FFF2-40B4-BE49-F238E27FC236}">
                <a16:creationId xmlns:a16="http://schemas.microsoft.com/office/drawing/2014/main" id="{778E0B67-6F7B-B12C-4F87-EAE0FE2347F4}"/>
              </a:ext>
            </a:extLst>
          </p:cNvPr>
          <p:cNvSpPr txBox="1"/>
          <p:nvPr/>
        </p:nvSpPr>
        <p:spPr>
          <a:xfrm>
            <a:off x="952719" y="603161"/>
            <a:ext cx="6094476" cy="769441"/>
          </a:xfrm>
          <a:prstGeom prst="rect">
            <a:avLst/>
          </a:prstGeom>
          <a:noFill/>
        </p:spPr>
        <p:txBody>
          <a:bodyPr wrap="square">
            <a:spAutoFit/>
          </a:bodyPr>
          <a:lstStyle/>
          <a:p>
            <a:r>
              <a:rPr lang="en-GB" sz="4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Additional Menu Options</a:t>
            </a:r>
            <a:endParaRPr lang="en-GB" sz="4400" dirty="0"/>
          </a:p>
        </p:txBody>
      </p:sp>
    </p:spTree>
    <p:extLst>
      <p:ext uri="{BB962C8B-B14F-4D97-AF65-F5344CB8AC3E}">
        <p14:creationId xmlns:p14="http://schemas.microsoft.com/office/powerpoint/2010/main" val="1616234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0548E3-E616-D09B-2F4D-5D38EC6D1E2F}"/>
              </a:ext>
            </a:extLst>
          </p:cNvPr>
          <p:cNvPicPr>
            <a:picLocks noChangeAspect="1"/>
          </p:cNvPicPr>
          <p:nvPr/>
        </p:nvPicPr>
        <p:blipFill>
          <a:blip r:embed="rId2"/>
          <a:stretch>
            <a:fillRect/>
          </a:stretch>
        </p:blipFill>
        <p:spPr>
          <a:xfrm>
            <a:off x="4631768" y="6036481"/>
            <a:ext cx="2928463" cy="356315"/>
          </a:xfrm>
          <a:prstGeom prst="rect">
            <a:avLst/>
          </a:prstGeom>
        </p:spPr>
      </p:pic>
      <p:sp>
        <p:nvSpPr>
          <p:cNvPr id="4" name="TextBox 3">
            <a:extLst>
              <a:ext uri="{FF2B5EF4-FFF2-40B4-BE49-F238E27FC236}">
                <a16:creationId xmlns:a16="http://schemas.microsoft.com/office/drawing/2014/main" id="{33B78014-BCA0-C1C5-95FE-1087946D50C0}"/>
              </a:ext>
            </a:extLst>
          </p:cNvPr>
          <p:cNvSpPr txBox="1"/>
          <p:nvPr/>
        </p:nvSpPr>
        <p:spPr>
          <a:xfrm>
            <a:off x="712695" y="1400949"/>
            <a:ext cx="9388736" cy="344069"/>
          </a:xfrm>
          <a:prstGeom prst="rect">
            <a:avLst/>
          </a:prstGeom>
          <a:noFill/>
        </p:spPr>
        <p:txBody>
          <a:bodyPr wrap="square">
            <a:spAutoFit/>
          </a:bodyPr>
          <a:lstStyle/>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Single Sign-On (SSO) gives you access to Company news,  information and your employment details in one app.</a:t>
            </a:r>
          </a:p>
        </p:txBody>
      </p:sp>
      <p:sp>
        <p:nvSpPr>
          <p:cNvPr id="10" name="TextBox 9">
            <a:extLst>
              <a:ext uri="{FF2B5EF4-FFF2-40B4-BE49-F238E27FC236}">
                <a16:creationId xmlns:a16="http://schemas.microsoft.com/office/drawing/2014/main" id="{69FE9FA5-53D7-EF43-0798-CFAD7B1D9139}"/>
              </a:ext>
            </a:extLst>
          </p:cNvPr>
          <p:cNvSpPr txBox="1"/>
          <p:nvPr/>
        </p:nvSpPr>
        <p:spPr>
          <a:xfrm>
            <a:off x="4918933" y="2369227"/>
            <a:ext cx="6094206" cy="2862194"/>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Employee Self Service (</a:t>
            </a:r>
            <a:r>
              <a:rPr lang="en-GB" sz="1600" kern="100" dirty="0">
                <a:latin typeface="Calibri" panose="020F0502020204030204" pitchFamily="34" charset="0"/>
                <a:ea typeface="Calibri" panose="020F0502020204030204" pitchFamily="34" charset="0"/>
                <a:cs typeface="Times New Roman" panose="02020603050405020304" pitchFamily="18" charset="0"/>
              </a:rPr>
              <a:t>ESS) gives you access to your personal details, payslip, holiday request, etc.</a:t>
            </a:r>
          </a:p>
          <a:p>
            <a:pPr marL="342900" indent="-342900">
              <a:lnSpc>
                <a:spcPct val="107000"/>
              </a:lnSpc>
              <a:spcAft>
                <a:spcPts val="800"/>
              </a:spcAft>
              <a:buSzPts val="1000"/>
              <a:buFont typeface="Symbol" panose="05050102010706020507" pitchFamily="18" charset="2"/>
              <a:buChar char=""/>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MySchedules gives you access to scheduled shifts</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HR &amp; Payroll to go to your Fourth solution, dependant on job role requirements (will open in a browser view - not advised for mobile devices)</a:t>
            </a: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Wagestream to access saving, discounts and to stream against your earned pay</a:t>
            </a:r>
          </a:p>
          <a:p>
            <a:pPr marL="34290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Campus gives you easy access to your online learning</a:t>
            </a:r>
          </a:p>
        </p:txBody>
      </p:sp>
      <p:sp>
        <p:nvSpPr>
          <p:cNvPr id="5" name="TextBox 4">
            <a:extLst>
              <a:ext uri="{FF2B5EF4-FFF2-40B4-BE49-F238E27FC236}">
                <a16:creationId xmlns:a16="http://schemas.microsoft.com/office/drawing/2014/main" id="{1C105984-26AA-4948-B8D1-04DF12BC0719}"/>
              </a:ext>
            </a:extLst>
          </p:cNvPr>
          <p:cNvSpPr txBox="1"/>
          <p:nvPr/>
        </p:nvSpPr>
        <p:spPr>
          <a:xfrm>
            <a:off x="712695" y="531814"/>
            <a:ext cx="6096000" cy="769441"/>
          </a:xfrm>
          <a:prstGeom prst="rect">
            <a:avLst/>
          </a:prstGeom>
          <a:noFill/>
        </p:spPr>
        <p:txBody>
          <a:bodyPr wrap="square">
            <a:spAutoFit/>
          </a:bodyPr>
          <a:lstStyle/>
          <a:p>
            <a:r>
              <a:rPr lang="en-GB" sz="4400" kern="100" dirty="0">
                <a:latin typeface="Calibri" panose="020F0502020204030204" pitchFamily="34" charset="0"/>
                <a:ea typeface="Calibri" panose="020F0502020204030204" pitchFamily="34" charset="0"/>
                <a:cs typeface="Times New Roman" panose="02020603050405020304" pitchFamily="18" charset="0"/>
              </a:rPr>
              <a:t>All Applications</a:t>
            </a:r>
            <a:endParaRPr lang="en-GB" sz="4400" dirty="0"/>
          </a:p>
        </p:txBody>
      </p:sp>
      <p:pic>
        <p:nvPicPr>
          <p:cNvPr id="6" name="Picture 5" descr="A screenshot of a phone&#10;&#10;Description automatically generated">
            <a:extLst>
              <a:ext uri="{FF2B5EF4-FFF2-40B4-BE49-F238E27FC236}">
                <a16:creationId xmlns:a16="http://schemas.microsoft.com/office/drawing/2014/main" id="{B2E42C8B-8E27-B26F-17B6-D93A1F3CCF27}"/>
              </a:ext>
            </a:extLst>
          </p:cNvPr>
          <p:cNvPicPr>
            <a:picLocks noChangeAspect="1"/>
          </p:cNvPicPr>
          <p:nvPr/>
        </p:nvPicPr>
        <p:blipFill>
          <a:blip r:embed="rId3"/>
          <a:stretch>
            <a:fillRect/>
          </a:stretch>
        </p:blipFill>
        <p:spPr>
          <a:xfrm>
            <a:off x="930571" y="2305428"/>
            <a:ext cx="2791722" cy="4087368"/>
          </a:xfrm>
          <a:prstGeom prst="rect">
            <a:avLst/>
          </a:prstGeom>
        </p:spPr>
      </p:pic>
    </p:spTree>
    <p:extLst>
      <p:ext uri="{BB962C8B-B14F-4D97-AF65-F5344CB8AC3E}">
        <p14:creationId xmlns:p14="http://schemas.microsoft.com/office/powerpoint/2010/main" val="649942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F866C87-1430-AAA3-4157-C5C29D164002}"/>
              </a:ext>
            </a:extLst>
          </p:cNvPr>
          <p:cNvSpPr txBox="1"/>
          <p:nvPr/>
        </p:nvSpPr>
        <p:spPr>
          <a:xfrm>
            <a:off x="541552" y="1568996"/>
            <a:ext cx="3920720" cy="607539"/>
          </a:xfrm>
          <a:prstGeom prst="rect">
            <a:avLst/>
          </a:prstGeom>
          <a:noFill/>
        </p:spPr>
        <p:txBody>
          <a:bodyPr wrap="square">
            <a:spAutoFit/>
          </a:bodyPr>
          <a:lstStyle/>
          <a:p>
            <a:pPr>
              <a:lnSpc>
                <a:spcPct val="107000"/>
              </a:lnSpc>
              <a:spcAft>
                <a:spcPts val="800"/>
              </a:spcAft>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To reset a forgotten password,  go to your login page and select Forgotten password?</a:t>
            </a:r>
          </a:p>
        </p:txBody>
      </p:sp>
      <p:pic>
        <p:nvPicPr>
          <p:cNvPr id="5" name="Picture 4">
            <a:extLst>
              <a:ext uri="{FF2B5EF4-FFF2-40B4-BE49-F238E27FC236}">
                <a16:creationId xmlns:a16="http://schemas.microsoft.com/office/drawing/2014/main" id="{25EC81A6-B672-4037-3441-E1418848C20B}"/>
              </a:ext>
            </a:extLst>
          </p:cNvPr>
          <p:cNvPicPr>
            <a:picLocks noChangeAspect="1"/>
          </p:cNvPicPr>
          <p:nvPr/>
        </p:nvPicPr>
        <p:blipFill>
          <a:blip r:embed="rId2"/>
          <a:stretch>
            <a:fillRect/>
          </a:stretch>
        </p:blipFill>
        <p:spPr>
          <a:xfrm>
            <a:off x="875667" y="6083616"/>
            <a:ext cx="2928463" cy="356315"/>
          </a:xfrm>
          <a:prstGeom prst="rect">
            <a:avLst/>
          </a:prstGeom>
        </p:spPr>
      </p:pic>
      <p:pic>
        <p:nvPicPr>
          <p:cNvPr id="2" name="Picture 1">
            <a:extLst>
              <a:ext uri="{FF2B5EF4-FFF2-40B4-BE49-F238E27FC236}">
                <a16:creationId xmlns:a16="http://schemas.microsoft.com/office/drawing/2014/main" id="{61818B48-C0D7-695E-64F1-410D26FD8B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008" y="848958"/>
            <a:ext cx="5286375" cy="3352800"/>
          </a:xfrm>
          <a:prstGeom prst="rect">
            <a:avLst/>
          </a:prstGeom>
          <a:noFill/>
          <a:ln>
            <a:noFill/>
          </a:ln>
        </p:spPr>
      </p:pic>
      <p:pic>
        <p:nvPicPr>
          <p:cNvPr id="7" name="Picture 6">
            <a:extLst>
              <a:ext uri="{FF2B5EF4-FFF2-40B4-BE49-F238E27FC236}">
                <a16:creationId xmlns:a16="http://schemas.microsoft.com/office/drawing/2014/main" id="{3F97E063-3ED1-822F-EEC1-EED7A0CE1C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6008" y="4442498"/>
            <a:ext cx="5295900" cy="1819275"/>
          </a:xfrm>
          <a:prstGeom prst="rect">
            <a:avLst/>
          </a:prstGeom>
          <a:noFill/>
          <a:ln>
            <a:noFill/>
          </a:ln>
        </p:spPr>
      </p:pic>
      <p:sp>
        <p:nvSpPr>
          <p:cNvPr id="9" name="TextBox 8">
            <a:extLst>
              <a:ext uri="{FF2B5EF4-FFF2-40B4-BE49-F238E27FC236}">
                <a16:creationId xmlns:a16="http://schemas.microsoft.com/office/drawing/2014/main" id="{F8876C70-3963-6CDB-3279-EFADDFC408D4}"/>
              </a:ext>
            </a:extLst>
          </p:cNvPr>
          <p:cNvSpPr txBox="1"/>
          <p:nvPr/>
        </p:nvSpPr>
        <p:spPr>
          <a:xfrm>
            <a:off x="541552" y="2862947"/>
            <a:ext cx="4632876" cy="871008"/>
          </a:xfrm>
          <a:prstGeom prst="rect">
            <a:avLst/>
          </a:prstGeom>
          <a:noFill/>
        </p:spPr>
        <p:txBody>
          <a:bodyPr wrap="square">
            <a:spAutoFit/>
          </a:bodyPr>
          <a:lstStyle/>
          <a:p>
            <a:pPr lvl="0">
              <a:lnSpc>
                <a:spcPct val="107000"/>
              </a:lnSpc>
              <a:spcAft>
                <a:spcPts val="800"/>
              </a:spcAft>
              <a:buSzPts val="1000"/>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Enter your personal email address or username if you have created a different one and select Reset password </a:t>
            </a:r>
          </a:p>
        </p:txBody>
      </p:sp>
      <p:sp>
        <p:nvSpPr>
          <p:cNvPr id="11" name="TextBox 10">
            <a:extLst>
              <a:ext uri="{FF2B5EF4-FFF2-40B4-BE49-F238E27FC236}">
                <a16:creationId xmlns:a16="http://schemas.microsoft.com/office/drawing/2014/main" id="{8F0FF57B-3E84-7EF7-A579-622D3AD7E97A}"/>
              </a:ext>
            </a:extLst>
          </p:cNvPr>
          <p:cNvSpPr txBox="1"/>
          <p:nvPr/>
        </p:nvSpPr>
        <p:spPr>
          <a:xfrm>
            <a:off x="541552" y="3995053"/>
            <a:ext cx="4632876" cy="1134478"/>
          </a:xfrm>
          <a:prstGeom prst="rect">
            <a:avLst/>
          </a:prstGeom>
          <a:noFill/>
        </p:spPr>
        <p:txBody>
          <a:bodyPr wrap="square">
            <a:spAutoFit/>
          </a:bodyPr>
          <a:lstStyle/>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An email will be sent to your personal email address, containing a link to create a new password. Please note passwords can only be change once in a 24-hour period.</a:t>
            </a:r>
          </a:p>
        </p:txBody>
      </p:sp>
      <p:sp>
        <p:nvSpPr>
          <p:cNvPr id="4" name="TextBox 3">
            <a:extLst>
              <a:ext uri="{FF2B5EF4-FFF2-40B4-BE49-F238E27FC236}">
                <a16:creationId xmlns:a16="http://schemas.microsoft.com/office/drawing/2014/main" id="{B499AEE6-7F14-6ACB-797E-5D9AF78B6F28}"/>
              </a:ext>
            </a:extLst>
          </p:cNvPr>
          <p:cNvSpPr txBox="1"/>
          <p:nvPr/>
        </p:nvSpPr>
        <p:spPr>
          <a:xfrm>
            <a:off x="541552" y="529986"/>
            <a:ext cx="6097554" cy="784702"/>
          </a:xfrm>
          <a:prstGeom prst="rect">
            <a:avLst/>
          </a:prstGeom>
          <a:noFill/>
        </p:spPr>
        <p:txBody>
          <a:bodyPr wrap="square">
            <a:spAutoFit/>
          </a:bodyPr>
          <a:lstStyle/>
          <a:p>
            <a:pPr>
              <a:lnSpc>
                <a:spcPct val="107000"/>
              </a:lnSpc>
              <a:spcAft>
                <a:spcPts val="800"/>
              </a:spcAft>
              <a:tabLst>
                <a:tab pos="457200" algn="l"/>
              </a:tabLst>
            </a:pPr>
            <a:r>
              <a:rPr lang="en-GB" sz="4400" kern="100" dirty="0">
                <a:effectLst/>
                <a:latin typeface="Calibri" panose="020F0502020204030204" pitchFamily="34" charset="0"/>
                <a:ea typeface="Calibri" panose="020F0502020204030204" pitchFamily="34" charset="0"/>
                <a:cs typeface="Times New Roman" panose="02020603050405020304" pitchFamily="18" charset="0"/>
              </a:rPr>
              <a:t>Forgotten Passwords </a:t>
            </a:r>
          </a:p>
        </p:txBody>
      </p:sp>
    </p:spTree>
    <p:extLst>
      <p:ext uri="{BB962C8B-B14F-4D97-AF65-F5344CB8AC3E}">
        <p14:creationId xmlns:p14="http://schemas.microsoft.com/office/powerpoint/2010/main" val="2438093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EA858AA-C161-A169-4CCE-D12CD551AD0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3" name="Picture 2">
            <a:extLst>
              <a:ext uri="{FF2B5EF4-FFF2-40B4-BE49-F238E27FC236}">
                <a16:creationId xmlns:a16="http://schemas.microsoft.com/office/drawing/2014/main" id="{B4EE7DFC-CECE-0A99-DC16-36A69FA64025}"/>
              </a:ext>
            </a:extLst>
          </p:cNvPr>
          <p:cNvPicPr>
            <a:picLocks noChangeAspect="1"/>
          </p:cNvPicPr>
          <p:nvPr/>
        </p:nvPicPr>
        <p:blipFill>
          <a:blip r:embed="rId2"/>
          <a:stretch>
            <a:fillRect/>
          </a:stretch>
        </p:blipFill>
        <p:spPr>
          <a:xfrm>
            <a:off x="9715769" y="2182102"/>
            <a:ext cx="1762050" cy="1768030"/>
          </a:xfrm>
          <a:prstGeom prst="roundRect">
            <a:avLst>
              <a:gd name="adj" fmla="val 8594"/>
            </a:avLst>
          </a:prstGeom>
          <a:solidFill>
            <a:srgbClr val="FFFFFF">
              <a:shade val="85000"/>
            </a:srgbClr>
          </a:solidFill>
          <a:ln w="3175">
            <a:solidFill>
              <a:schemeClr val="bg2">
                <a:lumMod val="75000"/>
              </a:schemeClr>
            </a:solidFill>
          </a:ln>
          <a:effectLst/>
        </p:spPr>
      </p:pic>
      <p:sp>
        <p:nvSpPr>
          <p:cNvPr id="6" name="Rectangle 3">
            <a:extLst>
              <a:ext uri="{FF2B5EF4-FFF2-40B4-BE49-F238E27FC236}">
                <a16:creationId xmlns:a16="http://schemas.microsoft.com/office/drawing/2014/main" id="{5441CB07-801A-CF00-AC81-106E81B38780}"/>
              </a:ext>
            </a:extLst>
          </p:cNvPr>
          <p:cNvSpPr>
            <a:spLocks noChangeArrowheads="1"/>
          </p:cNvSpPr>
          <p:nvPr/>
        </p:nvSpPr>
        <p:spPr bwMode="auto">
          <a:xfrm>
            <a:off x="972797" y="1744318"/>
            <a:ext cx="79821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Benefit of My Daniel Thwaites Hub</a:t>
            </a:r>
            <a:endParaRPr kumimoji="0" lang="en-GB" altLang="en-US" sz="32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A34A6199-03E8-175C-501C-F8B20039D8DD}"/>
              </a:ext>
            </a:extLst>
          </p:cNvPr>
          <p:cNvSpPr txBox="1"/>
          <p:nvPr/>
        </p:nvSpPr>
        <p:spPr>
          <a:xfrm>
            <a:off x="972797" y="2834383"/>
            <a:ext cx="7788537" cy="3016660"/>
          </a:xfrm>
          <a:prstGeom prst="rect">
            <a:avLst/>
          </a:prstGeom>
          <a:noFill/>
        </p:spPr>
        <p:txBody>
          <a:bodyPr wrap="square">
            <a:spAutoFit/>
          </a:bodyPr>
          <a:lstStyle/>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My Daniel Thwaites Hub gives you an app where you can access our Company Newsfeed,</a:t>
            </a:r>
            <a:r>
              <a:rPr lang="en-GB" sz="1600" kern="100" dirty="0">
                <a:latin typeface="Calibri" panose="020F0502020204030204" pitchFamily="34" charset="0"/>
                <a:ea typeface="Calibri" panose="020F0502020204030204" pitchFamily="34" charset="0"/>
                <a:cs typeface="Times New Roman" panose="02020603050405020304" pitchFamily="18" charset="0"/>
              </a:rPr>
              <a:t>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your personal and work details</a:t>
            </a:r>
            <a:r>
              <a:rPr lang="en-GB" sz="1600" kern="100" dirty="0">
                <a:latin typeface="Calibri" panose="020F0502020204030204" pitchFamily="34" charset="0"/>
                <a:ea typeface="Calibri" panose="020F0502020204030204" pitchFamily="34" charset="0"/>
                <a:cs typeface="Times New Roman" panose="02020603050405020304" pitchFamily="18" charset="0"/>
              </a:rPr>
              <a:t> and your Schedules. Y</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ou can also gain access to your benefits such as Wagestream and Campus, our learning and development app.</a:t>
            </a:r>
          </a:p>
          <a:p>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My Daniel Thwaites Hub app is available for free download from the Apple business and Android app stores. Alternatively, </a:t>
            </a:r>
            <a:r>
              <a:rPr lang="en-GB" sz="1600" dirty="0">
                <a:latin typeface="Calibri" panose="020F0502020204030204" pitchFamily="34" charset="0"/>
                <a:ea typeface="Calibri" panose="020F0502020204030204" pitchFamily="34" charset="0"/>
                <a:cs typeface="Times New Roman" panose="02020603050405020304" pitchFamily="18" charset="0"/>
              </a:rPr>
              <a:t>it </a:t>
            </a:r>
            <a:r>
              <a:rPr lang="en-GB" sz="1600" dirty="0">
                <a:effectLst/>
                <a:latin typeface="Calibri" panose="020F0502020204030204" pitchFamily="34" charset="0"/>
                <a:ea typeface="Calibri" panose="020F0502020204030204" pitchFamily="34" charset="0"/>
                <a:cs typeface="Times New Roman" panose="02020603050405020304" pitchFamily="18" charset="0"/>
              </a:rPr>
              <a:t>can be accessed via desktop or laptop computer by using https://secure.fourth.com/ </a:t>
            </a:r>
          </a:p>
          <a:p>
            <a:endParaRPr lang="en-GB" sz="1600" dirty="0">
              <a:latin typeface="Calibri" panose="020F0502020204030204" pitchFamily="34" charset="0"/>
              <a:ea typeface="Calibri" panose="020F0502020204030204" pitchFamily="34" charset="0"/>
              <a:cs typeface="Times New Roman" panose="02020603050405020304" pitchFamily="18" charset="0"/>
            </a:endParaRPr>
          </a:p>
          <a:p>
            <a:r>
              <a:rPr lang="en-GB" sz="1600" dirty="0">
                <a:effectLst/>
                <a:latin typeface="Calibri" panose="020F0502020204030204" pitchFamily="34" charset="0"/>
                <a:ea typeface="Calibri" panose="020F0502020204030204" pitchFamily="34" charset="0"/>
                <a:cs typeface="Times New Roman" panose="02020603050405020304" pitchFamily="18" charset="0"/>
              </a:rPr>
              <a:t>Regardless of how </a:t>
            </a:r>
            <a:r>
              <a:rPr lang="en-GB" sz="1600" dirty="0">
                <a:latin typeface="Calibri" panose="020F0502020204030204" pitchFamily="34" charset="0"/>
                <a:ea typeface="Calibri" panose="020F0502020204030204" pitchFamily="34" charset="0"/>
                <a:cs typeface="Times New Roman" panose="02020603050405020304" pitchFamily="18" charset="0"/>
              </a:rPr>
              <a:t>My Daniel Thwaites Hub </a:t>
            </a:r>
            <a:r>
              <a:rPr lang="en-GB" sz="1600" dirty="0">
                <a:effectLst/>
                <a:latin typeface="Calibri" panose="020F0502020204030204" pitchFamily="34" charset="0"/>
                <a:ea typeface="Calibri" panose="020F0502020204030204" pitchFamily="34" charset="0"/>
                <a:cs typeface="Times New Roman" panose="02020603050405020304" pitchFamily="18" charset="0"/>
              </a:rPr>
              <a:t>is accessed, the functionality remains the same. </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b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4" name="TextBox 3">
            <a:extLst>
              <a:ext uri="{FF2B5EF4-FFF2-40B4-BE49-F238E27FC236}">
                <a16:creationId xmlns:a16="http://schemas.microsoft.com/office/drawing/2014/main" id="{4F2BD724-3496-4687-EAA8-5ABD7A482712}"/>
              </a:ext>
            </a:extLst>
          </p:cNvPr>
          <p:cNvSpPr txBox="1"/>
          <p:nvPr/>
        </p:nvSpPr>
        <p:spPr>
          <a:xfrm>
            <a:off x="972797" y="685800"/>
            <a:ext cx="10155451" cy="784702"/>
          </a:xfrm>
          <a:prstGeom prst="rect">
            <a:avLst/>
          </a:prstGeom>
          <a:noFill/>
        </p:spPr>
        <p:txBody>
          <a:bodyPr wrap="square" rtlCol="0">
            <a:spAutoFit/>
          </a:bodyPr>
          <a:lstStyle/>
          <a:p>
            <a:pPr>
              <a:lnSpc>
                <a:spcPct val="107000"/>
              </a:lnSpc>
              <a:spcAft>
                <a:spcPts val="800"/>
              </a:spcAft>
            </a:pPr>
            <a:r>
              <a:rPr lang="en-GB" sz="4400" kern="100" dirty="0">
                <a:effectLst/>
                <a:latin typeface="Calibri" panose="020F0502020204030204" pitchFamily="34" charset="0"/>
                <a:ea typeface="Calibri" panose="020F0502020204030204" pitchFamily="34" charset="0"/>
                <a:cs typeface="Times New Roman" panose="02020603050405020304" pitchFamily="18" charset="0"/>
              </a:rPr>
              <a:t>My Daniel Thwaites Hub: Introduction</a:t>
            </a:r>
          </a:p>
        </p:txBody>
      </p:sp>
    </p:spTree>
    <p:extLst>
      <p:ext uri="{BB962C8B-B14F-4D97-AF65-F5344CB8AC3E}">
        <p14:creationId xmlns:p14="http://schemas.microsoft.com/office/powerpoint/2010/main" val="302684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14E74E-1AFF-6CBD-A371-F01C749245E0}"/>
              </a:ext>
            </a:extLst>
          </p:cNvPr>
          <p:cNvSpPr>
            <a:spLocks noGrp="1"/>
          </p:cNvSpPr>
          <p:nvPr>
            <p:ph type="pic" sz="quarter" idx="10"/>
          </p:nvPr>
        </p:nvSpPr>
        <p:spPr>
          <a:xfrm>
            <a:off x="531845" y="1270918"/>
            <a:ext cx="5253135" cy="5337874"/>
          </a:xfrm>
        </p:spPr>
        <p:txBody>
          <a:bodyPr>
            <a:noAutofit/>
          </a:bodyPr>
          <a:lstStyle/>
          <a:p>
            <a:pPr marL="0" indent="0">
              <a:lnSpc>
                <a:spcPct val="100000"/>
              </a:lnSpc>
              <a:spcBef>
                <a:spcPts val="0"/>
              </a:spcBef>
              <a:buNone/>
            </a:pPr>
            <a:r>
              <a:rPr lang="en-GB" sz="1200" dirty="0">
                <a:solidFill>
                  <a:srgbClr val="A68732"/>
                </a:solidFill>
                <a:effectLst/>
                <a:latin typeface="Calibri" panose="020F0502020204030204" pitchFamily="34" charset="0"/>
                <a:ea typeface="Aptos" panose="020B0004020202020204" pitchFamily="34" charset="0"/>
              </a:rPr>
              <a:t>Q: </a:t>
            </a:r>
            <a:r>
              <a:rPr lang="en-GB" sz="1200" kern="100" dirty="0">
                <a:solidFill>
                  <a:srgbClr val="A68732"/>
                </a:solidFill>
                <a:effectLst/>
                <a:ea typeface="Aptos" panose="020B0004020202020204" pitchFamily="34" charset="0"/>
                <a:cs typeface="Times New Roman" panose="02020603050405020304" pitchFamily="18" charset="0"/>
              </a:rPr>
              <a:t>Can we have the feed on our browser as we did with Workplace?</a:t>
            </a:r>
          </a:p>
          <a:p>
            <a:pPr marL="0" indent="0">
              <a:lnSpc>
                <a:spcPct val="100000"/>
              </a:lnSpc>
              <a:spcBef>
                <a:spcPts val="0"/>
              </a:spcBef>
              <a:buNone/>
            </a:pPr>
            <a:r>
              <a:rPr lang="en-GB" sz="1200" dirty="0">
                <a:effectLst/>
                <a:latin typeface="Calibri" panose="020F0502020204030204" pitchFamily="34" charset="0"/>
                <a:ea typeface="Aptos" panose="020B0004020202020204" pitchFamily="34" charset="0"/>
              </a:rPr>
              <a:t>A: </a:t>
            </a:r>
            <a:r>
              <a:rPr lang="en-GB" sz="1200" kern="100" dirty="0">
                <a:latin typeface="Calibri" panose="020F0502020204030204" pitchFamily="34" charset="0"/>
                <a:ea typeface="Aptos" panose="020B0004020202020204" pitchFamily="34" charset="0"/>
                <a:cs typeface="Times New Roman" panose="02020603050405020304" pitchFamily="18" charset="0"/>
              </a:rPr>
              <a:t>Unfortunately not</a:t>
            </a:r>
            <a:r>
              <a:rPr lang="en-GB" sz="1200" kern="100" dirty="0">
                <a:effectLst/>
                <a:ea typeface="Aptos" panose="020B0004020202020204" pitchFamily="34" charset="0"/>
                <a:cs typeface="Times New Roman" panose="02020603050405020304" pitchFamily="18" charset="0"/>
              </a:rPr>
              <a:t>, as it does not comply with GDPR</a:t>
            </a:r>
            <a:r>
              <a:rPr lang="en-GB" sz="1200" kern="100" dirty="0">
                <a:ea typeface="Aptos" panose="020B0004020202020204" pitchFamily="34" charset="0"/>
                <a:cs typeface="Times New Roman" panose="02020603050405020304" pitchFamily="18" charset="0"/>
              </a:rPr>
              <a:t> due to having access to much more personal information.</a:t>
            </a:r>
            <a:endParaRPr lang="en-GB" sz="1200" kern="100" dirty="0">
              <a:effectLst/>
              <a:ea typeface="Aptos" panose="020B0004020202020204" pitchFamily="34" charset="0"/>
              <a:cs typeface="Times New Roman" panose="02020603050405020304" pitchFamily="18" charset="0"/>
            </a:endParaRPr>
          </a:p>
          <a:p>
            <a:pPr marL="0" indent="0">
              <a:lnSpc>
                <a:spcPct val="100000"/>
              </a:lnSpc>
              <a:spcBef>
                <a:spcPts val="0"/>
              </a:spcBef>
              <a:buNone/>
            </a:pPr>
            <a:endParaRPr lang="en-GB" sz="1200" kern="100" dirty="0">
              <a:effectLst/>
              <a:ea typeface="Aptos" panose="020B0004020202020204" pitchFamily="34" charset="0"/>
              <a:cs typeface="Times New Roman" panose="02020603050405020304" pitchFamily="18" charset="0"/>
            </a:endParaRPr>
          </a:p>
          <a:p>
            <a:pPr marL="0" indent="0">
              <a:lnSpc>
                <a:spcPct val="100000"/>
              </a:lnSpc>
              <a:spcBef>
                <a:spcPts val="0"/>
              </a:spcBef>
              <a:buNone/>
            </a:pPr>
            <a:r>
              <a:rPr lang="en-GB" sz="1200" dirty="0">
                <a:solidFill>
                  <a:srgbClr val="A68732"/>
                </a:solidFill>
                <a:effectLst/>
                <a:latin typeface="Calibri" panose="020F0502020204030204" pitchFamily="34" charset="0"/>
                <a:ea typeface="Aptos" panose="020B0004020202020204" pitchFamily="34" charset="0"/>
              </a:rPr>
              <a:t>Q: </a:t>
            </a:r>
            <a:r>
              <a:rPr lang="en-GB" sz="1200" kern="100" dirty="0">
                <a:solidFill>
                  <a:srgbClr val="A68732"/>
                </a:solidFill>
                <a:effectLst/>
                <a:ea typeface="Aptos" panose="020B0004020202020204" pitchFamily="34" charset="0"/>
                <a:cs typeface="Times New Roman" panose="02020603050405020304" pitchFamily="18" charset="0"/>
              </a:rPr>
              <a:t>Can I change the language?</a:t>
            </a:r>
          </a:p>
          <a:p>
            <a:pPr marL="0" indent="0">
              <a:lnSpc>
                <a:spcPct val="100000"/>
              </a:lnSpc>
              <a:spcBef>
                <a:spcPts val="0"/>
              </a:spcBef>
              <a:buNone/>
            </a:pPr>
            <a:r>
              <a:rPr lang="en-GB" sz="1200" dirty="0">
                <a:effectLst/>
                <a:latin typeface="Calibri" panose="020F0502020204030204" pitchFamily="34" charset="0"/>
                <a:ea typeface="Aptos" panose="020B0004020202020204" pitchFamily="34" charset="0"/>
              </a:rPr>
              <a:t>A: </a:t>
            </a:r>
            <a:r>
              <a:rPr lang="en-GB" sz="1200" kern="100" dirty="0">
                <a:effectLst/>
                <a:ea typeface="Aptos" panose="020B0004020202020204" pitchFamily="34" charset="0"/>
                <a:cs typeface="Times New Roman" panose="02020603050405020304" pitchFamily="18" charset="0"/>
              </a:rPr>
              <a:t>Yes, there are several options on the personalise your profile option drop box.</a:t>
            </a:r>
          </a:p>
          <a:p>
            <a:pPr>
              <a:lnSpc>
                <a:spcPct val="100000"/>
              </a:lnSpc>
              <a:spcBef>
                <a:spcPts val="0"/>
              </a:spcBef>
            </a:pPr>
            <a:endParaRPr lang="en-GB" sz="1200" kern="100" dirty="0">
              <a:effectLst/>
              <a:ea typeface="Aptos" panose="020B0004020202020204" pitchFamily="34" charset="0"/>
              <a:cs typeface="Times New Roman" panose="02020603050405020304" pitchFamily="18" charset="0"/>
            </a:endParaRPr>
          </a:p>
          <a:p>
            <a:pPr marL="0" indent="0">
              <a:lnSpc>
                <a:spcPct val="100000"/>
              </a:lnSpc>
              <a:spcBef>
                <a:spcPts val="0"/>
              </a:spcBef>
              <a:buNone/>
            </a:pPr>
            <a:r>
              <a:rPr lang="en-GB" sz="1200" dirty="0">
                <a:solidFill>
                  <a:srgbClr val="A68732"/>
                </a:solidFill>
                <a:effectLst/>
                <a:latin typeface="Calibri" panose="020F0502020204030204" pitchFamily="34" charset="0"/>
                <a:ea typeface="Aptos" panose="020B0004020202020204" pitchFamily="34" charset="0"/>
              </a:rPr>
              <a:t>Q: </a:t>
            </a:r>
            <a:r>
              <a:rPr lang="en-GB" sz="1200" kern="100" dirty="0">
                <a:solidFill>
                  <a:srgbClr val="A68732"/>
                </a:solidFill>
                <a:effectLst/>
                <a:ea typeface="Aptos" panose="020B0004020202020204" pitchFamily="34" charset="0"/>
                <a:cs typeface="Times New Roman" panose="02020603050405020304" pitchFamily="18" charset="0"/>
              </a:rPr>
              <a:t>I have dyslexia can I change the colour?</a:t>
            </a:r>
          </a:p>
          <a:p>
            <a:pPr marL="0" indent="0">
              <a:lnSpc>
                <a:spcPct val="100000"/>
              </a:lnSpc>
              <a:spcBef>
                <a:spcPts val="0"/>
              </a:spcBef>
              <a:buNone/>
            </a:pPr>
            <a:r>
              <a:rPr lang="en-GB" sz="1200" dirty="0">
                <a:effectLst/>
                <a:latin typeface="Calibri" panose="020F0502020204030204" pitchFamily="34" charset="0"/>
                <a:ea typeface="Aptos" panose="020B0004020202020204" pitchFamily="34" charset="0"/>
              </a:rPr>
              <a:t>A: </a:t>
            </a:r>
            <a:r>
              <a:rPr lang="en-GB" sz="1200" kern="100" dirty="0">
                <a:effectLst/>
                <a:ea typeface="Aptos" panose="020B0004020202020204" pitchFamily="34" charset="0"/>
                <a:cs typeface="Times New Roman" panose="02020603050405020304" pitchFamily="18" charset="0"/>
              </a:rPr>
              <a:t>This will be a setting in the accessibility option on your device.</a:t>
            </a:r>
          </a:p>
          <a:p>
            <a:pPr>
              <a:lnSpc>
                <a:spcPct val="100000"/>
              </a:lnSpc>
              <a:spcBef>
                <a:spcPts val="0"/>
              </a:spcBef>
            </a:pPr>
            <a:endParaRPr lang="en-GB" sz="1200" kern="100" dirty="0">
              <a:effectLst/>
              <a:ea typeface="Aptos" panose="020B0004020202020204" pitchFamily="34" charset="0"/>
              <a:cs typeface="Times New Roman" panose="02020603050405020304" pitchFamily="18" charset="0"/>
            </a:endParaRPr>
          </a:p>
          <a:p>
            <a:pPr marL="0" indent="0">
              <a:lnSpc>
                <a:spcPct val="100000"/>
              </a:lnSpc>
              <a:spcBef>
                <a:spcPts val="0"/>
              </a:spcBef>
              <a:buNone/>
            </a:pPr>
            <a:r>
              <a:rPr lang="en-GB" sz="1200" dirty="0">
                <a:solidFill>
                  <a:srgbClr val="A68732"/>
                </a:solidFill>
                <a:effectLst/>
                <a:latin typeface="Calibri" panose="020F0502020204030204" pitchFamily="34" charset="0"/>
                <a:ea typeface="Aptos" panose="020B0004020202020204" pitchFamily="34" charset="0"/>
              </a:rPr>
              <a:t>Q: </a:t>
            </a:r>
            <a:r>
              <a:rPr lang="en-GB" sz="1200" kern="100" dirty="0">
                <a:solidFill>
                  <a:srgbClr val="A68732"/>
                </a:solidFill>
                <a:effectLst/>
                <a:ea typeface="Aptos" panose="020B0004020202020204" pitchFamily="34" charset="0"/>
                <a:cs typeface="Times New Roman" panose="02020603050405020304" pitchFamily="18" charset="0"/>
              </a:rPr>
              <a:t>Can I do a poll?</a:t>
            </a:r>
          </a:p>
          <a:p>
            <a:pPr marL="0" indent="0">
              <a:lnSpc>
                <a:spcPct val="100000"/>
              </a:lnSpc>
              <a:spcBef>
                <a:spcPts val="0"/>
              </a:spcBef>
              <a:buNone/>
            </a:pPr>
            <a:r>
              <a:rPr lang="en-GB" sz="1200" dirty="0">
                <a:effectLst/>
                <a:latin typeface="Calibri" panose="020F0502020204030204" pitchFamily="34" charset="0"/>
                <a:ea typeface="Aptos" panose="020B0004020202020204" pitchFamily="34" charset="0"/>
              </a:rPr>
              <a:t>A: </a:t>
            </a:r>
            <a:r>
              <a:rPr lang="en-GB" sz="1200" kern="100" dirty="0">
                <a:effectLst/>
                <a:ea typeface="Aptos" panose="020B0004020202020204" pitchFamily="34" charset="0"/>
                <a:cs typeface="Times New Roman" panose="02020603050405020304" pitchFamily="18" charset="0"/>
              </a:rPr>
              <a:t>There is no functionality for this currently.</a:t>
            </a:r>
          </a:p>
          <a:p>
            <a:pPr>
              <a:lnSpc>
                <a:spcPct val="100000"/>
              </a:lnSpc>
              <a:spcBef>
                <a:spcPts val="0"/>
              </a:spcBef>
            </a:pPr>
            <a:endParaRPr lang="en-GB" sz="1200" kern="100" dirty="0">
              <a:effectLst/>
              <a:ea typeface="Aptos" panose="020B0004020202020204" pitchFamily="34" charset="0"/>
              <a:cs typeface="Times New Roman" panose="02020603050405020304" pitchFamily="18" charset="0"/>
            </a:endParaRPr>
          </a:p>
          <a:p>
            <a:pPr marL="0" indent="0">
              <a:lnSpc>
                <a:spcPct val="100000"/>
              </a:lnSpc>
              <a:spcBef>
                <a:spcPts val="0"/>
              </a:spcBef>
              <a:buNone/>
            </a:pPr>
            <a:r>
              <a:rPr lang="en-GB" sz="1200" dirty="0">
                <a:solidFill>
                  <a:srgbClr val="A68732"/>
                </a:solidFill>
                <a:effectLst/>
                <a:latin typeface="Calibri" panose="020F0502020204030204" pitchFamily="34" charset="0"/>
                <a:ea typeface="Aptos" panose="020B0004020202020204" pitchFamily="34" charset="0"/>
              </a:rPr>
              <a:t>Q: </a:t>
            </a:r>
            <a:r>
              <a:rPr lang="en-GB" sz="1200" kern="100" dirty="0">
                <a:solidFill>
                  <a:srgbClr val="A68732"/>
                </a:solidFill>
                <a:effectLst/>
                <a:ea typeface="Aptos" panose="020B0004020202020204" pitchFamily="34" charset="0"/>
                <a:cs typeface="Times New Roman" panose="02020603050405020304" pitchFamily="18" charset="0"/>
              </a:rPr>
              <a:t>I can’t make calls on it like I could on Workplace?</a:t>
            </a:r>
          </a:p>
          <a:p>
            <a:pPr marL="0" indent="0">
              <a:lnSpc>
                <a:spcPct val="100000"/>
              </a:lnSpc>
              <a:spcBef>
                <a:spcPts val="0"/>
              </a:spcBef>
              <a:buNone/>
            </a:pPr>
            <a:r>
              <a:rPr lang="en-GB" sz="1200" dirty="0">
                <a:effectLst/>
                <a:latin typeface="Calibri" panose="020F0502020204030204" pitchFamily="34" charset="0"/>
                <a:ea typeface="Aptos" panose="020B0004020202020204" pitchFamily="34" charset="0"/>
              </a:rPr>
              <a:t>A: </a:t>
            </a:r>
            <a:r>
              <a:rPr lang="en-GB" sz="1200" kern="100" dirty="0">
                <a:effectLst/>
                <a:ea typeface="Aptos" panose="020B0004020202020204" pitchFamily="34" charset="0"/>
                <a:cs typeface="Times New Roman" panose="02020603050405020304" pitchFamily="18" charset="0"/>
              </a:rPr>
              <a:t>Due to GDPR contact numbers aren’t available.</a:t>
            </a:r>
          </a:p>
          <a:p>
            <a:pPr>
              <a:lnSpc>
                <a:spcPct val="100000"/>
              </a:lnSpc>
              <a:spcBef>
                <a:spcPts val="0"/>
              </a:spcBef>
            </a:pPr>
            <a:endParaRPr lang="en-GB" sz="1200" kern="100" dirty="0">
              <a:effectLst/>
              <a:ea typeface="Aptos" panose="020B0004020202020204" pitchFamily="34" charset="0"/>
              <a:cs typeface="Times New Roman" panose="02020603050405020304" pitchFamily="18" charset="0"/>
            </a:endParaRPr>
          </a:p>
          <a:p>
            <a:pPr marL="0" indent="0">
              <a:lnSpc>
                <a:spcPct val="100000"/>
              </a:lnSpc>
              <a:spcBef>
                <a:spcPts val="0"/>
              </a:spcBef>
              <a:buNone/>
            </a:pPr>
            <a:r>
              <a:rPr lang="en-GB" sz="1200" dirty="0">
                <a:solidFill>
                  <a:srgbClr val="A68732"/>
                </a:solidFill>
                <a:effectLst/>
                <a:latin typeface="Calibri" panose="020F0502020204030204" pitchFamily="34" charset="0"/>
                <a:ea typeface="Aptos" panose="020B0004020202020204" pitchFamily="34" charset="0"/>
              </a:rPr>
              <a:t>Q: </a:t>
            </a:r>
            <a:r>
              <a:rPr lang="en-GB" sz="1200" kern="100" dirty="0">
                <a:solidFill>
                  <a:srgbClr val="A68732"/>
                </a:solidFill>
                <a:effectLst/>
                <a:ea typeface="Aptos" panose="020B0004020202020204" pitchFamily="34" charset="0"/>
                <a:cs typeface="Times New Roman" panose="02020603050405020304" pitchFamily="18" charset="0"/>
              </a:rPr>
              <a:t>Can I search the feed to people and topic?</a:t>
            </a:r>
          </a:p>
          <a:p>
            <a:pPr marL="0" indent="0">
              <a:lnSpc>
                <a:spcPct val="100000"/>
              </a:lnSpc>
              <a:spcBef>
                <a:spcPts val="0"/>
              </a:spcBef>
              <a:buNone/>
            </a:pPr>
            <a:r>
              <a:rPr lang="en-GB" sz="1200" dirty="0">
                <a:effectLst/>
                <a:latin typeface="Calibri" panose="020F0502020204030204" pitchFamily="34" charset="0"/>
                <a:ea typeface="Aptos" panose="020B0004020202020204" pitchFamily="34" charset="0"/>
              </a:rPr>
              <a:t>A: </a:t>
            </a:r>
            <a:r>
              <a:rPr lang="en-GB" sz="1200" kern="100" dirty="0">
                <a:effectLst/>
                <a:ea typeface="Aptos" panose="020B0004020202020204" pitchFamily="34" charset="0"/>
                <a:cs typeface="Times New Roman" panose="02020603050405020304" pitchFamily="18" charset="0"/>
              </a:rPr>
              <a:t>There is no search functionality on your feed screen currently.</a:t>
            </a:r>
          </a:p>
          <a:p>
            <a:pPr>
              <a:lnSpc>
                <a:spcPct val="100000"/>
              </a:lnSpc>
              <a:spcBef>
                <a:spcPts val="0"/>
              </a:spcBef>
            </a:pPr>
            <a:endParaRPr lang="en-GB" sz="1200" kern="100" dirty="0">
              <a:effectLst/>
              <a:ea typeface="Aptos" panose="020B0004020202020204" pitchFamily="34" charset="0"/>
              <a:cs typeface="Times New Roman" panose="02020603050405020304" pitchFamily="18" charset="0"/>
            </a:endParaRPr>
          </a:p>
          <a:p>
            <a:pPr marL="0" indent="0">
              <a:lnSpc>
                <a:spcPct val="100000"/>
              </a:lnSpc>
              <a:spcBef>
                <a:spcPts val="0"/>
              </a:spcBef>
              <a:buNone/>
            </a:pPr>
            <a:r>
              <a:rPr lang="en-GB" sz="1200" dirty="0">
                <a:solidFill>
                  <a:srgbClr val="A68732"/>
                </a:solidFill>
                <a:effectLst/>
                <a:latin typeface="Calibri" panose="020F0502020204030204" pitchFamily="34" charset="0"/>
                <a:ea typeface="Aptos" panose="020B0004020202020204" pitchFamily="34" charset="0"/>
              </a:rPr>
              <a:t>Q: </a:t>
            </a:r>
            <a:r>
              <a:rPr lang="en-GB" sz="1200" kern="100" dirty="0">
                <a:solidFill>
                  <a:srgbClr val="A68732"/>
                </a:solidFill>
                <a:effectLst/>
                <a:ea typeface="Aptos" panose="020B0004020202020204" pitchFamily="34" charset="0"/>
                <a:cs typeface="Times New Roman" panose="02020603050405020304" pitchFamily="18" charset="0"/>
              </a:rPr>
              <a:t>My App won’t open?</a:t>
            </a:r>
          </a:p>
          <a:p>
            <a:pPr marL="0" indent="0">
              <a:lnSpc>
                <a:spcPct val="100000"/>
              </a:lnSpc>
              <a:spcBef>
                <a:spcPts val="0"/>
              </a:spcBef>
              <a:buNone/>
            </a:pPr>
            <a:r>
              <a:rPr lang="en-GB" sz="1200" dirty="0">
                <a:effectLst/>
                <a:latin typeface="Calibri" panose="020F0502020204030204" pitchFamily="34" charset="0"/>
                <a:ea typeface="Aptos" panose="020B0004020202020204" pitchFamily="34" charset="0"/>
              </a:rPr>
              <a:t>A: </a:t>
            </a:r>
            <a:r>
              <a:rPr lang="en-GB" sz="1200" kern="100" dirty="0">
                <a:effectLst/>
                <a:ea typeface="Aptos" panose="020B0004020202020204" pitchFamily="34" charset="0"/>
                <a:cs typeface="Times New Roman" panose="02020603050405020304" pitchFamily="18" charset="0"/>
              </a:rPr>
              <a:t>Make sure any browser sessions already open on your device are closed down fully.  E.g. On iPhone swipe up and close your sessions.</a:t>
            </a:r>
          </a:p>
          <a:p>
            <a:pPr>
              <a:lnSpc>
                <a:spcPct val="100000"/>
              </a:lnSpc>
              <a:spcBef>
                <a:spcPts val="0"/>
              </a:spcBef>
            </a:pPr>
            <a:endParaRPr lang="en-GB" sz="1200" kern="100" dirty="0">
              <a:ea typeface="Aptos" panose="020B0004020202020204" pitchFamily="34" charset="0"/>
              <a:cs typeface="Times New Roman" panose="02020603050405020304" pitchFamily="18" charset="0"/>
            </a:endParaRPr>
          </a:p>
          <a:p>
            <a:pPr marL="0" indent="0">
              <a:lnSpc>
                <a:spcPct val="100000"/>
              </a:lnSpc>
              <a:spcBef>
                <a:spcPts val="0"/>
              </a:spcBef>
              <a:buNone/>
            </a:pPr>
            <a:r>
              <a:rPr lang="en-GB" sz="1200" dirty="0">
                <a:solidFill>
                  <a:srgbClr val="A68732"/>
                </a:solidFill>
                <a:effectLst/>
                <a:latin typeface="Calibri" panose="020F0502020204030204" pitchFamily="34" charset="0"/>
                <a:ea typeface="Aptos" panose="020B0004020202020204" pitchFamily="34" charset="0"/>
              </a:rPr>
              <a:t>Q:</a:t>
            </a:r>
            <a:r>
              <a:rPr lang="en-GB" sz="1200" kern="100" dirty="0">
                <a:solidFill>
                  <a:srgbClr val="A68732"/>
                </a:solidFill>
                <a:latin typeface="Calibri" panose="020F0502020204030204" pitchFamily="34" charset="0"/>
                <a:ea typeface="Aptos" panose="020B0004020202020204" pitchFamily="34" charset="0"/>
                <a:cs typeface="Times New Roman" panose="02020603050405020304" pitchFamily="18" charset="0"/>
              </a:rPr>
              <a:t> What if My Daniel Thwaites Hub shows my old employer details</a:t>
            </a:r>
          </a:p>
          <a:p>
            <a:pPr marL="0" indent="0">
              <a:lnSpc>
                <a:spcPct val="100000"/>
              </a:lnSpc>
              <a:spcBef>
                <a:spcPts val="0"/>
              </a:spcBef>
              <a:buNone/>
            </a:pPr>
            <a:r>
              <a:rPr lang="en-GB" sz="1200" dirty="0">
                <a:effectLst/>
                <a:latin typeface="Calibri" panose="020F0502020204030204" pitchFamily="34" charset="0"/>
                <a:ea typeface="Aptos" panose="020B0004020202020204" pitchFamily="34" charset="0"/>
              </a:rPr>
              <a:t>A:</a:t>
            </a:r>
            <a:r>
              <a:rPr lang="en-GB" sz="1200" kern="100" dirty="0">
                <a:solidFill>
                  <a:srgbClr val="A68732"/>
                </a:solidFill>
                <a:effectLst/>
                <a:latin typeface="Calibri" panose="020F0502020204030204" pitchFamily="34" charset="0"/>
                <a:ea typeface="Aptos" panose="020B0004020202020204" pitchFamily="34" charset="0"/>
                <a:cs typeface="Times New Roman" panose="02020603050405020304" pitchFamily="18" charset="0"/>
              </a:rPr>
              <a:t> </a:t>
            </a:r>
            <a:r>
              <a:rPr lang="en-GB" sz="1200" kern="100" dirty="0">
                <a:latin typeface="Calibri" panose="020F0502020204030204" pitchFamily="34" charset="0"/>
                <a:ea typeface="Aptos" panose="020B0004020202020204" pitchFamily="34" charset="0"/>
                <a:cs typeface="Times New Roman" panose="02020603050405020304" pitchFamily="18" charset="0"/>
              </a:rPr>
              <a:t>Delete your app and reinstall using the Welcome email sent by Daniel Thwaites.</a:t>
            </a:r>
            <a:endParaRPr lang="en-GB" sz="1200" dirty="0">
              <a:solidFill>
                <a:srgbClr val="A68732"/>
              </a:solidFill>
              <a:effectLst/>
              <a:latin typeface="Calibri" panose="020F0502020204030204" pitchFamily="34" charset="0"/>
              <a:ea typeface="Aptos" panose="020B0004020202020204" pitchFamily="34" charset="0"/>
            </a:endParaRPr>
          </a:p>
        </p:txBody>
      </p:sp>
      <p:sp>
        <p:nvSpPr>
          <p:cNvPr id="4" name="TextBox 3">
            <a:extLst>
              <a:ext uri="{FF2B5EF4-FFF2-40B4-BE49-F238E27FC236}">
                <a16:creationId xmlns:a16="http://schemas.microsoft.com/office/drawing/2014/main" id="{C987047F-D230-AA0D-37DD-8F17D2A7461E}"/>
              </a:ext>
            </a:extLst>
          </p:cNvPr>
          <p:cNvSpPr txBox="1"/>
          <p:nvPr/>
        </p:nvSpPr>
        <p:spPr>
          <a:xfrm>
            <a:off x="531845" y="249208"/>
            <a:ext cx="6097554" cy="769441"/>
          </a:xfrm>
          <a:prstGeom prst="rect">
            <a:avLst/>
          </a:prstGeom>
          <a:noFill/>
        </p:spPr>
        <p:txBody>
          <a:bodyPr wrap="square">
            <a:spAutoFit/>
          </a:bodyPr>
          <a:lstStyle/>
          <a:p>
            <a:pPr marL="0" indent="0">
              <a:buNone/>
            </a:pPr>
            <a:r>
              <a:rPr lang="en-GB" sz="4400" dirty="0"/>
              <a:t>FAQ’s</a:t>
            </a:r>
          </a:p>
        </p:txBody>
      </p:sp>
      <p:sp>
        <p:nvSpPr>
          <p:cNvPr id="6" name="TextBox 5">
            <a:extLst>
              <a:ext uri="{FF2B5EF4-FFF2-40B4-BE49-F238E27FC236}">
                <a16:creationId xmlns:a16="http://schemas.microsoft.com/office/drawing/2014/main" id="{3B85DB98-2E36-3239-126B-4DC00DF8F372}"/>
              </a:ext>
            </a:extLst>
          </p:cNvPr>
          <p:cNvSpPr txBox="1"/>
          <p:nvPr/>
        </p:nvSpPr>
        <p:spPr>
          <a:xfrm>
            <a:off x="5934272" y="1270918"/>
            <a:ext cx="5794310" cy="4708981"/>
          </a:xfrm>
          <a:prstGeom prst="rect">
            <a:avLst/>
          </a:prstGeom>
          <a:noFill/>
        </p:spPr>
        <p:txBody>
          <a:bodyPr wrap="square">
            <a:spAutoFit/>
          </a:bodyPr>
          <a:lstStyle/>
          <a:p>
            <a:pPr>
              <a:spcBef>
                <a:spcPts val="0"/>
              </a:spcBef>
            </a:pPr>
            <a:r>
              <a:rPr lang="en-GB" sz="1200" dirty="0">
                <a:solidFill>
                  <a:srgbClr val="A68732"/>
                </a:solidFill>
                <a:effectLst/>
                <a:latin typeface="Calibri" panose="020F0502020204030204" pitchFamily="34" charset="0"/>
                <a:ea typeface="Aptos" panose="020B0004020202020204" pitchFamily="34" charset="0"/>
              </a:rPr>
              <a:t>Q: </a:t>
            </a:r>
            <a:r>
              <a:rPr lang="en-GB" sz="1200" kern="100" dirty="0">
                <a:solidFill>
                  <a:srgbClr val="A68732"/>
                </a:solidFill>
                <a:effectLst/>
                <a:ea typeface="Aptos" panose="020B0004020202020204" pitchFamily="34" charset="0"/>
                <a:cs typeface="Times New Roman" panose="02020603050405020304" pitchFamily="18" charset="0"/>
              </a:rPr>
              <a:t>I can’t download the app on my phone?</a:t>
            </a:r>
          </a:p>
          <a:p>
            <a:pPr>
              <a:spcBef>
                <a:spcPts val="0"/>
              </a:spcBef>
            </a:pPr>
            <a:r>
              <a:rPr lang="en-GB" sz="1200" dirty="0">
                <a:effectLst/>
                <a:latin typeface="Calibri" panose="020F0502020204030204" pitchFamily="34" charset="0"/>
                <a:ea typeface="Aptos" panose="020B0004020202020204" pitchFamily="34" charset="0"/>
              </a:rPr>
              <a:t>A: </a:t>
            </a:r>
            <a:r>
              <a:rPr lang="en-GB" sz="1200" kern="100" dirty="0">
                <a:latin typeface="Calibri" panose="020F0502020204030204" pitchFamily="34" charset="0"/>
                <a:ea typeface="Aptos" panose="020B0004020202020204" pitchFamily="34" charset="0"/>
                <a:cs typeface="Times New Roman" panose="02020603050405020304" pitchFamily="18" charset="0"/>
              </a:rPr>
              <a:t>S</a:t>
            </a:r>
            <a:r>
              <a:rPr lang="en-GB" sz="1200" kern="100" dirty="0">
                <a:effectLst/>
                <a:ea typeface="Aptos" panose="020B0004020202020204" pitchFamily="34" charset="0"/>
                <a:cs typeface="Times New Roman" panose="02020603050405020304" pitchFamily="18" charset="0"/>
              </a:rPr>
              <a:t>ome older phones may not have the capacity to download our app,</a:t>
            </a:r>
            <a:r>
              <a:rPr lang="en-GB" sz="1200" kern="100" dirty="0">
                <a:ea typeface="Aptos" panose="020B0004020202020204" pitchFamily="34" charset="0"/>
                <a:cs typeface="Times New Roman" panose="02020603050405020304" pitchFamily="18" charset="0"/>
              </a:rPr>
              <a:t> but you can access via a computer browser.</a:t>
            </a:r>
            <a:endParaRPr lang="en-GB" sz="1200" kern="100" dirty="0">
              <a:effectLst/>
              <a:ea typeface="Aptos" panose="020B0004020202020204" pitchFamily="34" charset="0"/>
              <a:cs typeface="Times New Roman" panose="02020603050405020304" pitchFamily="18" charset="0"/>
            </a:endParaRPr>
          </a:p>
          <a:p>
            <a:pPr>
              <a:spcBef>
                <a:spcPts val="0"/>
              </a:spcBef>
            </a:pPr>
            <a:endParaRPr lang="en-GB" sz="1200" kern="100" dirty="0">
              <a:effectLst/>
              <a:ea typeface="Aptos" panose="020B0004020202020204" pitchFamily="34" charset="0"/>
              <a:cs typeface="Times New Roman" panose="02020603050405020304" pitchFamily="18" charset="0"/>
            </a:endParaRPr>
          </a:p>
          <a:p>
            <a:pPr>
              <a:spcBef>
                <a:spcPts val="0"/>
              </a:spcBef>
            </a:pPr>
            <a:r>
              <a:rPr lang="en-GB" sz="1200" dirty="0">
                <a:solidFill>
                  <a:srgbClr val="A68732"/>
                </a:solidFill>
                <a:effectLst/>
                <a:latin typeface="Calibri" panose="020F0502020204030204" pitchFamily="34" charset="0"/>
                <a:ea typeface="Aptos" panose="020B0004020202020204" pitchFamily="34" charset="0"/>
              </a:rPr>
              <a:t>Q: </a:t>
            </a:r>
            <a:r>
              <a:rPr lang="en-GB" sz="1200" kern="100" dirty="0">
                <a:solidFill>
                  <a:srgbClr val="A68732"/>
                </a:solidFill>
                <a:effectLst/>
                <a:ea typeface="Aptos" panose="020B0004020202020204" pitchFamily="34" charset="0"/>
                <a:cs typeface="Times New Roman" panose="02020603050405020304" pitchFamily="18" charset="0"/>
              </a:rPr>
              <a:t>Where do I go for help?</a:t>
            </a:r>
          </a:p>
          <a:p>
            <a:pPr>
              <a:spcBef>
                <a:spcPts val="0"/>
              </a:spcBef>
            </a:pPr>
            <a:r>
              <a:rPr lang="en-GB" sz="1200" dirty="0">
                <a:effectLst/>
                <a:latin typeface="Calibri" panose="020F0502020204030204" pitchFamily="34" charset="0"/>
                <a:ea typeface="Aptos" panose="020B0004020202020204" pitchFamily="34" charset="0"/>
              </a:rPr>
              <a:t>A: </a:t>
            </a:r>
            <a:r>
              <a:rPr lang="en-GB" sz="1200" kern="100" dirty="0">
                <a:effectLst/>
                <a:ea typeface="Aptos" panose="020B0004020202020204" pitchFamily="34" charset="0"/>
                <a:cs typeface="Times New Roman" panose="02020603050405020304" pitchFamily="18" charset="0"/>
              </a:rPr>
              <a:t>Contact </a:t>
            </a:r>
            <a:r>
              <a:rPr lang="en-GB" sz="1200" u="sng" kern="100" dirty="0">
                <a:effectLst/>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payrollteam@thwaites.co.uk</a:t>
            </a:r>
            <a:r>
              <a:rPr lang="en-GB" sz="1200" kern="100" dirty="0">
                <a:effectLst/>
                <a:ea typeface="Aptos" panose="020B0004020202020204" pitchFamily="34" charset="0"/>
                <a:cs typeface="Times New Roman" panose="02020603050405020304" pitchFamily="18" charset="0"/>
              </a:rPr>
              <a:t> in the first instance.</a:t>
            </a:r>
          </a:p>
          <a:p>
            <a:pPr marL="228600" indent="-228600">
              <a:spcBef>
                <a:spcPts val="0"/>
              </a:spcBef>
              <a:buAutoNum type="alphaUcPeriod"/>
            </a:pPr>
            <a:endParaRPr lang="en-GB" sz="1200" kern="100" dirty="0">
              <a:effectLst/>
              <a:ea typeface="Aptos" panose="020B0004020202020204" pitchFamily="34" charset="0"/>
              <a:cs typeface="Times New Roman" panose="02020603050405020304" pitchFamily="18" charset="0"/>
            </a:endParaRPr>
          </a:p>
          <a:p>
            <a:pPr>
              <a:spcBef>
                <a:spcPts val="0"/>
              </a:spcBef>
            </a:pPr>
            <a:r>
              <a:rPr lang="en-GB" sz="1200" dirty="0">
                <a:solidFill>
                  <a:srgbClr val="A68732"/>
                </a:solidFill>
                <a:effectLst/>
                <a:latin typeface="Calibri" panose="020F0502020204030204" pitchFamily="34" charset="0"/>
                <a:ea typeface="Aptos" panose="020B0004020202020204" pitchFamily="34" charset="0"/>
              </a:rPr>
              <a:t>Q: </a:t>
            </a:r>
            <a:r>
              <a:rPr lang="en-GB" sz="1200" kern="100" dirty="0">
                <a:solidFill>
                  <a:srgbClr val="A68732"/>
                </a:solidFill>
                <a:effectLst/>
                <a:ea typeface="Aptos" panose="020B0004020202020204" pitchFamily="34" charset="0"/>
                <a:cs typeface="Times New Roman" panose="02020603050405020304" pitchFamily="18" charset="0"/>
              </a:rPr>
              <a:t>The posts are out of date order?</a:t>
            </a:r>
          </a:p>
          <a:p>
            <a:pPr>
              <a:spcBef>
                <a:spcPts val="0"/>
              </a:spcBef>
            </a:pPr>
            <a:r>
              <a:rPr lang="en-GB" sz="1200" dirty="0">
                <a:effectLst/>
                <a:latin typeface="Calibri" panose="020F0502020204030204" pitchFamily="34" charset="0"/>
                <a:ea typeface="Aptos" panose="020B0004020202020204" pitchFamily="34" charset="0"/>
              </a:rPr>
              <a:t>A: </a:t>
            </a:r>
            <a:r>
              <a:rPr lang="en-GB" sz="1200" kern="100" dirty="0">
                <a:effectLst/>
                <a:ea typeface="Aptos" panose="020B0004020202020204" pitchFamily="34" charset="0"/>
                <a:cs typeface="Times New Roman" panose="02020603050405020304" pitchFamily="18" charset="0"/>
              </a:rPr>
              <a:t>The more comments and likes a post receives will move it closer to the top, so it wont always display in date order.</a:t>
            </a:r>
          </a:p>
          <a:p>
            <a:pPr marL="228600" indent="-228600">
              <a:spcBef>
                <a:spcPts val="0"/>
              </a:spcBef>
              <a:buAutoNum type="alphaUcPeriod"/>
            </a:pPr>
            <a:endParaRPr lang="en-GB" sz="1200" kern="100" dirty="0">
              <a:solidFill>
                <a:srgbClr val="A68732"/>
              </a:solidFill>
              <a:effectLst/>
              <a:ea typeface="Aptos" panose="020B0004020202020204" pitchFamily="34" charset="0"/>
              <a:cs typeface="Times New Roman" panose="02020603050405020304" pitchFamily="18" charset="0"/>
            </a:endParaRPr>
          </a:p>
          <a:p>
            <a:pPr>
              <a:spcBef>
                <a:spcPts val="0"/>
              </a:spcBef>
            </a:pPr>
            <a:r>
              <a:rPr lang="en-GB" sz="1200" dirty="0">
                <a:solidFill>
                  <a:srgbClr val="A68732"/>
                </a:solidFill>
                <a:effectLst/>
                <a:latin typeface="Calibri" panose="020F0502020204030204" pitchFamily="34" charset="0"/>
                <a:ea typeface="Aptos" panose="020B0004020202020204" pitchFamily="34" charset="0"/>
              </a:rPr>
              <a:t>Q: </a:t>
            </a:r>
            <a:r>
              <a:rPr lang="en-GB" sz="1200" kern="100" dirty="0">
                <a:solidFill>
                  <a:srgbClr val="A68732"/>
                </a:solidFill>
                <a:effectLst/>
                <a:ea typeface="Aptos" panose="020B0004020202020204" pitchFamily="34" charset="0"/>
                <a:cs typeface="Times New Roman" panose="02020603050405020304" pitchFamily="18" charset="0"/>
              </a:rPr>
              <a:t>I can’t see my old shifts?</a:t>
            </a:r>
          </a:p>
          <a:p>
            <a:pPr>
              <a:spcBef>
                <a:spcPts val="0"/>
              </a:spcBef>
            </a:pPr>
            <a:r>
              <a:rPr lang="en-GB" sz="1200" dirty="0">
                <a:effectLst/>
                <a:latin typeface="Calibri" panose="020F0502020204030204" pitchFamily="34" charset="0"/>
                <a:ea typeface="Aptos" panose="020B0004020202020204" pitchFamily="34" charset="0"/>
              </a:rPr>
              <a:t>A: </a:t>
            </a:r>
            <a:r>
              <a:rPr lang="en-GB" sz="1200" kern="100" dirty="0">
                <a:effectLst/>
                <a:ea typeface="Aptos" panose="020B0004020202020204" pitchFamily="34" charset="0"/>
                <a:cs typeface="Times New Roman" panose="02020603050405020304" pitchFamily="18" charset="0"/>
              </a:rPr>
              <a:t>Shifts can be seen for 2 weeks in arrears and 2 weeks in front.</a:t>
            </a:r>
          </a:p>
          <a:p>
            <a:pPr marL="228600" indent="-228600">
              <a:spcBef>
                <a:spcPts val="0"/>
              </a:spcBef>
              <a:buAutoNum type="alphaUcPeriod"/>
            </a:pPr>
            <a:endParaRPr lang="en-GB" sz="1200" kern="100" dirty="0">
              <a:solidFill>
                <a:srgbClr val="A68732"/>
              </a:solidFill>
              <a:effectLst/>
              <a:ea typeface="Aptos" panose="020B0004020202020204" pitchFamily="34" charset="0"/>
              <a:cs typeface="Times New Roman" panose="02020603050405020304" pitchFamily="18" charset="0"/>
            </a:endParaRPr>
          </a:p>
          <a:p>
            <a:pPr>
              <a:spcBef>
                <a:spcPts val="0"/>
              </a:spcBef>
            </a:pPr>
            <a:r>
              <a:rPr lang="en-GB" sz="1200" dirty="0">
                <a:solidFill>
                  <a:srgbClr val="A68732"/>
                </a:solidFill>
                <a:effectLst/>
                <a:latin typeface="Calibri" panose="020F0502020204030204" pitchFamily="34" charset="0"/>
                <a:ea typeface="Aptos" panose="020B0004020202020204" pitchFamily="34" charset="0"/>
              </a:rPr>
              <a:t>Q: </a:t>
            </a:r>
            <a:r>
              <a:rPr lang="en-GB" sz="1200" kern="100" dirty="0">
                <a:solidFill>
                  <a:srgbClr val="A68732"/>
                </a:solidFill>
                <a:effectLst/>
                <a:ea typeface="Aptos" panose="020B0004020202020204" pitchFamily="34" charset="0"/>
                <a:cs typeface="Times New Roman" panose="02020603050405020304" pitchFamily="18" charset="0"/>
              </a:rPr>
              <a:t>My shift has changed but the app is wrong?</a:t>
            </a:r>
          </a:p>
          <a:p>
            <a:pPr>
              <a:spcBef>
                <a:spcPts val="0"/>
              </a:spcBef>
            </a:pPr>
            <a:r>
              <a:rPr lang="en-GB" sz="1200" dirty="0">
                <a:effectLst/>
                <a:latin typeface="Calibri" panose="020F0502020204030204" pitchFamily="34" charset="0"/>
                <a:ea typeface="Aptos" panose="020B0004020202020204" pitchFamily="34" charset="0"/>
              </a:rPr>
              <a:t>A: </a:t>
            </a:r>
            <a:r>
              <a:rPr lang="en-GB" sz="1200" kern="100" dirty="0">
                <a:effectLst/>
                <a:ea typeface="Aptos" panose="020B0004020202020204" pitchFamily="34" charset="0"/>
                <a:cs typeface="Times New Roman" panose="02020603050405020304" pitchFamily="18" charset="0"/>
              </a:rPr>
              <a:t>When a manager changes a shift, they republish your rota which will update your app, or the shifts will automatically</a:t>
            </a:r>
            <a:r>
              <a:rPr lang="en-GB" sz="1200" kern="100" dirty="0">
                <a:ea typeface="Aptos" panose="020B0004020202020204" pitchFamily="34" charset="0"/>
                <a:cs typeface="Times New Roman" panose="02020603050405020304" pitchFamily="18" charset="0"/>
              </a:rPr>
              <a:t> be</a:t>
            </a:r>
            <a:r>
              <a:rPr lang="en-GB" sz="1200" kern="100" dirty="0">
                <a:effectLst/>
                <a:ea typeface="Aptos" panose="020B0004020202020204" pitchFamily="34" charset="0"/>
                <a:cs typeface="Times New Roman" panose="02020603050405020304" pitchFamily="18" charset="0"/>
              </a:rPr>
              <a:t> updated at 1pm each day.</a:t>
            </a:r>
          </a:p>
          <a:p>
            <a:pPr marL="228600" indent="-228600">
              <a:spcBef>
                <a:spcPts val="0"/>
              </a:spcBef>
              <a:buAutoNum type="alphaUcPeriod"/>
            </a:pPr>
            <a:endParaRPr lang="en-GB" sz="1200" kern="100" dirty="0">
              <a:ea typeface="Aptos" panose="020B0004020202020204" pitchFamily="34" charset="0"/>
              <a:cs typeface="Times New Roman" panose="02020603050405020304" pitchFamily="18" charset="0"/>
            </a:endParaRPr>
          </a:p>
          <a:p>
            <a:pPr>
              <a:spcBef>
                <a:spcPts val="0"/>
              </a:spcBef>
            </a:pPr>
            <a:r>
              <a:rPr lang="en-GB" sz="1200" dirty="0">
                <a:solidFill>
                  <a:srgbClr val="A68732"/>
                </a:solidFill>
                <a:effectLst/>
                <a:latin typeface="Calibri" panose="020F0502020204030204" pitchFamily="34" charset="0"/>
                <a:ea typeface="Calibri" panose="020F0502020204030204" pitchFamily="34" charset="0"/>
                <a:cs typeface="Calibri" panose="020F0502020204030204" pitchFamily="34" charset="0"/>
              </a:rPr>
              <a:t>Q: A team member doesn’t have an email address. Can they still access the Fourth app?</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A: All team members will require an email address.</a:t>
            </a:r>
          </a:p>
          <a:p>
            <a:pPr>
              <a:spcBef>
                <a:spcPts val="0"/>
              </a:spcBef>
            </a:pPr>
            <a:endParaRPr lang="en-GB" sz="1200" kern="100" dirty="0">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A68732"/>
                </a:solidFill>
                <a:effectLst/>
                <a:latin typeface="Calibri" panose="020F0502020204030204" pitchFamily="34" charset="0"/>
                <a:ea typeface="Calibri" panose="020F0502020204030204" pitchFamily="34" charset="0"/>
                <a:cs typeface="Calibri" panose="020F0502020204030204" pitchFamily="34" charset="0"/>
              </a:rPr>
              <a:t>Q: How can a team member be given access to Fourth?</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A: </a:t>
            </a:r>
            <a:r>
              <a:rPr lang="en-GB" sz="1200" dirty="0">
                <a:latin typeface="Calibri" panose="020F0502020204030204" pitchFamily="34" charset="0"/>
                <a:ea typeface="Calibri" panose="020F0502020204030204" pitchFamily="34" charset="0"/>
                <a:cs typeface="Calibri" panose="020F0502020204030204" pitchFamily="34" charset="0"/>
              </a:rPr>
              <a:t>T</a:t>
            </a:r>
            <a:r>
              <a:rPr lang="en-GB" sz="1200" dirty="0">
                <a:effectLst/>
                <a:latin typeface="Calibri" panose="020F0502020204030204" pitchFamily="34" charset="0"/>
                <a:ea typeface="Calibri" panose="020F0502020204030204" pitchFamily="34" charset="0"/>
                <a:cs typeface="Calibri" panose="020F0502020204030204" pitchFamily="34" charset="0"/>
              </a:rPr>
              <a:t>eam members automatically receive a Welcome email for the Fourth Platform as soon as they are created within Fourth. A new Welcome email can be sent by contacting payrollteam@thwaites.co.uk. </a:t>
            </a:r>
          </a:p>
        </p:txBody>
      </p:sp>
    </p:spTree>
    <p:extLst>
      <p:ext uri="{BB962C8B-B14F-4D97-AF65-F5344CB8AC3E}">
        <p14:creationId xmlns:p14="http://schemas.microsoft.com/office/powerpoint/2010/main" val="516776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FD6CB7-96FA-E389-2FA7-A640E8B9C14A}"/>
              </a:ext>
            </a:extLst>
          </p:cNvPr>
          <p:cNvSpPr txBox="1"/>
          <p:nvPr/>
        </p:nvSpPr>
        <p:spPr>
          <a:xfrm>
            <a:off x="531845" y="249208"/>
            <a:ext cx="6097554" cy="769441"/>
          </a:xfrm>
          <a:prstGeom prst="rect">
            <a:avLst/>
          </a:prstGeom>
          <a:noFill/>
        </p:spPr>
        <p:txBody>
          <a:bodyPr wrap="square">
            <a:spAutoFit/>
          </a:bodyPr>
          <a:lstStyle/>
          <a:p>
            <a:pPr marL="0" indent="0">
              <a:buNone/>
            </a:pPr>
            <a:r>
              <a:rPr lang="en-GB" sz="4400" dirty="0"/>
              <a:t>FAQ’s</a:t>
            </a:r>
          </a:p>
        </p:txBody>
      </p:sp>
      <p:sp>
        <p:nvSpPr>
          <p:cNvPr id="4" name="TextBox 3">
            <a:extLst>
              <a:ext uri="{FF2B5EF4-FFF2-40B4-BE49-F238E27FC236}">
                <a16:creationId xmlns:a16="http://schemas.microsoft.com/office/drawing/2014/main" id="{E0011946-7DBF-01F9-3F58-45A35D55A986}"/>
              </a:ext>
            </a:extLst>
          </p:cNvPr>
          <p:cNvSpPr txBox="1"/>
          <p:nvPr/>
        </p:nvSpPr>
        <p:spPr>
          <a:xfrm>
            <a:off x="531845" y="1041023"/>
            <a:ext cx="5784979" cy="5447645"/>
          </a:xfrm>
          <a:prstGeom prst="rect">
            <a:avLst/>
          </a:prstGeom>
          <a:noFill/>
        </p:spPr>
        <p:txBody>
          <a:bodyPr wrap="square">
            <a:spAutoFit/>
          </a:bodyPr>
          <a:lstStyle/>
          <a:p>
            <a:pPr>
              <a:spcBef>
                <a:spcPts val="0"/>
              </a:spcBef>
            </a:pPr>
            <a:r>
              <a:rPr lang="en-GB" sz="1200" dirty="0">
                <a:solidFill>
                  <a:srgbClr val="A68732"/>
                </a:solidFill>
                <a:effectLst/>
                <a:latin typeface="Calibri" panose="020F0502020204030204" pitchFamily="34" charset="0"/>
                <a:ea typeface="Calibri" panose="020F0502020204030204" pitchFamily="34" charset="0"/>
                <a:cs typeface="Calibri" panose="020F0502020204030204" pitchFamily="34" charset="0"/>
              </a:rPr>
              <a:t>Q: How can a team member access the Fourth app?</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A: The Fourth app can be accessed by downloading the app using a welcome email or at </a:t>
            </a:r>
            <a:r>
              <a:rPr lang="en-GB" sz="1200" strike="noStrike" dirty="0">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http://secure.fourth.com</a:t>
            </a:r>
            <a:r>
              <a:rPr lang="en-GB" sz="1200" dirty="0">
                <a:effectLst/>
                <a:latin typeface="Calibri" panose="020F0502020204030204" pitchFamily="34" charset="0"/>
                <a:ea typeface="Calibri" panose="020F0502020204030204" pitchFamily="34" charset="0"/>
                <a:cs typeface="Calibri" panose="020F0502020204030204" pitchFamily="34" charset="0"/>
              </a:rPr>
              <a:t> via any browser on a PC or mobile device.</a:t>
            </a:r>
            <a:endParaRPr lang="en-GB" sz="1200" kern="100" dirty="0">
              <a:effectLst/>
              <a:ea typeface="Aptos" panose="020B0004020202020204" pitchFamily="34" charset="0"/>
              <a:cs typeface="Times New Roman" panose="02020603050405020304" pitchFamily="18" charset="0"/>
            </a:endParaRPr>
          </a:p>
          <a:p>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solidFill>
                  <a:srgbClr val="A68732"/>
                </a:solidFill>
                <a:effectLst/>
                <a:latin typeface="Calibri" panose="020F0502020204030204" pitchFamily="34" charset="0"/>
                <a:ea typeface="Calibri" panose="020F0502020204030204" pitchFamily="34" charset="0"/>
                <a:cs typeface="Calibri" panose="020F0502020204030204" pitchFamily="34" charset="0"/>
              </a:rPr>
              <a:t>Q: What if a team member says that they didn’t receive their Welcome email?</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A: The email could have gone into their spam or junk, check for ‘noreply@fourth.com’ or the team member email address could </a:t>
            </a:r>
            <a:r>
              <a:rPr lang="en-GB" sz="1200" dirty="0">
                <a:latin typeface="Calibri" panose="020F0502020204030204" pitchFamily="34" charset="0"/>
                <a:ea typeface="Calibri" panose="020F0502020204030204" pitchFamily="34" charset="0"/>
                <a:cs typeface="Calibri" panose="020F0502020204030204" pitchFamily="34" charset="0"/>
              </a:rPr>
              <a:t>be </a:t>
            </a:r>
            <a:r>
              <a:rPr lang="en-GB" sz="1200" dirty="0">
                <a:effectLst/>
                <a:latin typeface="Calibri" panose="020F0502020204030204" pitchFamily="34" charset="0"/>
                <a:ea typeface="Calibri" panose="020F0502020204030204" pitchFamily="34" charset="0"/>
                <a:cs typeface="Calibri" panose="020F0502020204030204" pitchFamily="34" charset="0"/>
              </a:rPr>
              <a:t>incorrect. </a:t>
            </a:r>
          </a:p>
          <a:p>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A68732"/>
                </a:solidFill>
                <a:effectLst/>
                <a:latin typeface="Calibri" panose="020F0502020204030204" pitchFamily="34" charset="0"/>
                <a:ea typeface="Aptos" panose="020B0004020202020204" pitchFamily="34" charset="0"/>
              </a:rPr>
              <a:t>Q: What happens if a team member changes their email address, or it is incorrect? </a:t>
            </a:r>
          </a:p>
          <a:p>
            <a:r>
              <a:rPr lang="en-GB" sz="1200" dirty="0">
                <a:effectLst/>
                <a:latin typeface="Calibri" panose="020F0502020204030204" pitchFamily="34" charset="0"/>
                <a:ea typeface="Aptos" panose="020B0004020202020204" pitchFamily="34" charset="0"/>
              </a:rPr>
              <a:t>A: Amend the email address on the team members Fourth record and a new welcome email will automatically be issued.</a:t>
            </a:r>
            <a:br>
              <a:rPr lang="en-GB" sz="1200" dirty="0">
                <a:effectLst/>
                <a:latin typeface="Calibri" panose="020F0502020204030204" pitchFamily="34" charset="0"/>
                <a:ea typeface="Aptos" panose="020B0004020202020204" pitchFamily="34" charset="0"/>
              </a:rPr>
            </a:br>
            <a:br>
              <a:rPr lang="en-GB" sz="1200" dirty="0">
                <a:effectLst/>
                <a:latin typeface="Calibri" panose="020F0502020204030204" pitchFamily="34" charset="0"/>
                <a:ea typeface="Aptos" panose="020B0004020202020204" pitchFamily="34" charset="0"/>
              </a:rPr>
            </a:br>
            <a:r>
              <a:rPr lang="en-GB" sz="1200" dirty="0">
                <a:solidFill>
                  <a:srgbClr val="A68732"/>
                </a:solidFill>
                <a:effectLst/>
                <a:latin typeface="Calibri" panose="020F0502020204030204" pitchFamily="34" charset="0"/>
                <a:ea typeface="Aptos" panose="020B0004020202020204" pitchFamily="34" charset="0"/>
              </a:rPr>
              <a:t>Q: Team members are having a problem accessing the Fourth app.</a:t>
            </a:r>
            <a:br>
              <a:rPr lang="en-GB" sz="1200" dirty="0">
                <a:effectLst/>
                <a:latin typeface="Calibri" panose="020F0502020204030204" pitchFamily="34" charset="0"/>
                <a:ea typeface="Aptos" panose="020B0004020202020204" pitchFamily="34" charset="0"/>
              </a:rPr>
            </a:br>
            <a:r>
              <a:rPr lang="en-GB" sz="1200" dirty="0">
                <a:effectLst/>
                <a:latin typeface="Calibri" panose="020F0502020204030204" pitchFamily="34" charset="0"/>
                <a:ea typeface="Aptos" panose="020B0004020202020204" pitchFamily="34" charset="0"/>
              </a:rPr>
              <a:t>A: Check they have a good internet connection, and that the app is updated to the latest version.</a:t>
            </a:r>
            <a:br>
              <a:rPr lang="en-GB" sz="1200" dirty="0">
                <a:effectLst/>
                <a:latin typeface="Calibri" panose="020F0502020204030204" pitchFamily="34" charset="0"/>
                <a:ea typeface="Aptos" panose="020B0004020202020204" pitchFamily="34" charset="0"/>
              </a:rPr>
            </a:br>
            <a:br>
              <a:rPr lang="en-GB" sz="1200" dirty="0">
                <a:effectLst/>
                <a:latin typeface="Calibri" panose="020F0502020204030204" pitchFamily="34" charset="0"/>
                <a:ea typeface="Aptos" panose="020B0004020202020204" pitchFamily="34" charset="0"/>
              </a:rPr>
            </a:br>
            <a:r>
              <a:rPr lang="en-GB" sz="1200" dirty="0">
                <a:solidFill>
                  <a:srgbClr val="A68732"/>
                </a:solidFill>
                <a:effectLst/>
                <a:latin typeface="Calibri" panose="020F0502020204030204" pitchFamily="34" charset="0"/>
                <a:ea typeface="Aptos" panose="020B0004020202020204" pitchFamily="34" charset="0"/>
              </a:rPr>
              <a:t>Q: What happens if a team member forgets their password?</a:t>
            </a:r>
            <a:br>
              <a:rPr lang="en-GB" sz="1200" dirty="0">
                <a:effectLst/>
                <a:latin typeface="Calibri" panose="020F0502020204030204" pitchFamily="34" charset="0"/>
                <a:ea typeface="Aptos" panose="020B0004020202020204" pitchFamily="34" charset="0"/>
              </a:rPr>
            </a:br>
            <a:r>
              <a:rPr lang="en-GB" sz="1200" dirty="0">
                <a:effectLst/>
                <a:latin typeface="Calibri" panose="020F0502020204030204" pitchFamily="34" charset="0"/>
                <a:ea typeface="Aptos" panose="020B0004020202020204" pitchFamily="34" charset="0"/>
              </a:rPr>
              <a:t>A: The team member can use the forgotten password option on the login screen.​​​​​​​</a:t>
            </a:r>
            <a:br>
              <a:rPr lang="en-GB" sz="1200" dirty="0">
                <a:effectLst/>
                <a:latin typeface="Calibri" panose="020F0502020204030204" pitchFamily="34" charset="0"/>
                <a:ea typeface="Aptos" panose="020B0004020202020204" pitchFamily="34" charset="0"/>
              </a:rPr>
            </a:br>
            <a:br>
              <a:rPr lang="en-GB" sz="1200" dirty="0">
                <a:effectLst/>
                <a:latin typeface="Calibri" panose="020F0502020204030204" pitchFamily="34" charset="0"/>
                <a:ea typeface="Aptos" panose="020B0004020202020204" pitchFamily="34" charset="0"/>
              </a:rPr>
            </a:br>
            <a:r>
              <a:rPr lang="en-GB" sz="1200" dirty="0">
                <a:solidFill>
                  <a:srgbClr val="A68732"/>
                </a:solidFill>
                <a:effectLst/>
                <a:latin typeface="Calibri" panose="020F0502020204030204" pitchFamily="34" charset="0"/>
                <a:ea typeface="Aptos" panose="020B0004020202020204" pitchFamily="34" charset="0"/>
              </a:rPr>
              <a:t>Q: What if a team member is unable to see all the Groups that they should be able to?</a:t>
            </a:r>
            <a:br>
              <a:rPr lang="en-GB" sz="1200" dirty="0">
                <a:solidFill>
                  <a:srgbClr val="A68732"/>
                </a:solidFill>
                <a:effectLst/>
                <a:latin typeface="Calibri" panose="020F0502020204030204" pitchFamily="34" charset="0"/>
                <a:ea typeface="Aptos" panose="020B0004020202020204" pitchFamily="34" charset="0"/>
              </a:rPr>
            </a:br>
            <a:r>
              <a:rPr lang="en-GB" sz="1200" dirty="0">
                <a:effectLst/>
                <a:latin typeface="Calibri" panose="020F0502020204030204" pitchFamily="34" charset="0"/>
                <a:ea typeface="Aptos" panose="020B0004020202020204" pitchFamily="34" charset="0"/>
              </a:rPr>
              <a:t>A: Team members can be added to a number of groups. However, every team member should have </a:t>
            </a:r>
            <a:r>
              <a:rPr lang="en-GB" sz="1200" dirty="0">
                <a:latin typeface="Calibri" panose="020F0502020204030204" pitchFamily="34" charset="0"/>
                <a:ea typeface="Aptos" panose="020B0004020202020204" pitchFamily="34" charset="0"/>
              </a:rPr>
              <a:t>their</a:t>
            </a:r>
            <a:r>
              <a:rPr lang="en-GB" sz="1200" dirty="0">
                <a:effectLst/>
                <a:latin typeface="Calibri" panose="020F0502020204030204" pitchFamily="34" charset="0"/>
                <a:ea typeface="Aptos" panose="020B0004020202020204" pitchFamily="34" charset="0"/>
              </a:rPr>
              <a:t> Location and the ‘We are Daniel Thwaites’ group. If a team member does not have the Groups they need, they should contact their Line Manager.</a:t>
            </a:r>
            <a:br>
              <a:rPr lang="en-GB" sz="1200" dirty="0">
                <a:effectLst/>
                <a:latin typeface="Calibri" panose="020F0502020204030204" pitchFamily="34" charset="0"/>
                <a:ea typeface="Aptos" panose="020B0004020202020204" pitchFamily="34" charset="0"/>
              </a:rPr>
            </a:br>
            <a:br>
              <a:rPr lang="en-GB" sz="1200" dirty="0">
                <a:effectLst/>
                <a:latin typeface="Calibri" panose="020F0502020204030204" pitchFamily="34" charset="0"/>
                <a:ea typeface="Aptos" panose="020B0004020202020204" pitchFamily="34" charset="0"/>
              </a:rPr>
            </a:br>
            <a:r>
              <a:rPr lang="en-GB" sz="1200" dirty="0">
                <a:solidFill>
                  <a:srgbClr val="A68732"/>
                </a:solidFill>
                <a:effectLst/>
                <a:latin typeface="Calibri" panose="020F0502020204030204" pitchFamily="34" charset="0"/>
                <a:ea typeface="Aptos" panose="020B0004020202020204" pitchFamily="34" charset="0"/>
              </a:rPr>
              <a:t>Q: What if a team member is unable to see their shifts in the My Rotas and Payslips app</a:t>
            </a:r>
            <a:r>
              <a:rPr lang="en-GB" sz="1200" dirty="0">
                <a:solidFill>
                  <a:srgbClr val="A68732"/>
                </a:solidFill>
                <a:latin typeface="Calibri" panose="020F0502020204030204" pitchFamily="34" charset="0"/>
                <a:ea typeface="Aptos" panose="020B0004020202020204" pitchFamily="34" charset="0"/>
              </a:rPr>
              <a:t>?</a:t>
            </a:r>
            <a:br>
              <a:rPr lang="en-GB" sz="1200" dirty="0">
                <a:effectLst/>
                <a:latin typeface="Calibri" panose="020F0502020204030204" pitchFamily="34" charset="0"/>
                <a:ea typeface="Aptos" panose="020B0004020202020204" pitchFamily="34" charset="0"/>
              </a:rPr>
            </a:br>
            <a:r>
              <a:rPr lang="en-GB" sz="1200" dirty="0">
                <a:effectLst/>
                <a:latin typeface="Calibri" panose="020F0502020204030204" pitchFamily="34" charset="0"/>
                <a:ea typeface="Aptos" panose="020B0004020202020204" pitchFamily="34" charset="0"/>
              </a:rPr>
              <a:t>A: If hours for a team member have been entered into the Rota and they are unable to see their hours on the app, it may be because the Rota has not been ‘Approved’ by the Manager. Once the Rota is set to ‘Approved’ the team member will be able to view their hours/Rota within the app.</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1A4BDE8C-E246-5E11-C6F0-A3706EAF04C9}"/>
              </a:ext>
            </a:extLst>
          </p:cNvPr>
          <p:cNvSpPr txBox="1"/>
          <p:nvPr/>
        </p:nvSpPr>
        <p:spPr>
          <a:xfrm>
            <a:off x="6463783" y="1018649"/>
            <a:ext cx="5196372" cy="5283498"/>
          </a:xfrm>
          <a:prstGeom prst="rect">
            <a:avLst/>
          </a:prstGeom>
          <a:noFill/>
        </p:spPr>
        <p:txBody>
          <a:bodyPr wrap="square">
            <a:spAutoFit/>
          </a:bodyPr>
          <a:lstStyle/>
          <a:p>
            <a:pPr>
              <a:spcAft>
                <a:spcPts val="800"/>
              </a:spcAft>
            </a:pPr>
            <a:r>
              <a:rPr lang="en-GB" sz="1200" kern="100" dirty="0">
                <a:solidFill>
                  <a:srgbClr val="A68732"/>
                </a:solidFill>
                <a:effectLst/>
                <a:ea typeface="Aptos" panose="020B0004020202020204" pitchFamily="34" charset="0"/>
                <a:cs typeface="Times New Roman" panose="02020603050405020304" pitchFamily="18" charset="0"/>
              </a:rPr>
              <a:t>Q: When will a team member receive a notification on their device?</a:t>
            </a:r>
            <a:br>
              <a:rPr lang="en-GB" sz="1200" kern="100" dirty="0">
                <a:effectLst/>
                <a:ea typeface="Aptos" panose="020B0004020202020204" pitchFamily="34" charset="0"/>
                <a:cs typeface="Times New Roman" panose="02020603050405020304" pitchFamily="18" charset="0"/>
              </a:rPr>
            </a:br>
            <a:r>
              <a:rPr lang="en-GB" sz="1200" kern="100" dirty="0">
                <a:effectLst/>
                <a:ea typeface="Aptos" panose="020B0004020202020204" pitchFamily="34" charset="0"/>
                <a:cs typeface="Times New Roman" panose="02020603050405020304" pitchFamily="18" charset="0"/>
              </a:rPr>
              <a:t>A: Providing notifications are enabled for the group, a notification </a:t>
            </a:r>
            <a:r>
              <a:rPr lang="en-GB" sz="1200" kern="100" dirty="0">
                <a:ea typeface="Aptos" panose="020B0004020202020204" pitchFamily="34" charset="0"/>
                <a:cs typeface="Times New Roman" panose="02020603050405020304" pitchFamily="18" charset="0"/>
              </a:rPr>
              <a:t>will be</a:t>
            </a:r>
            <a:r>
              <a:rPr lang="en-GB" sz="1200" kern="100" dirty="0">
                <a:effectLst/>
                <a:ea typeface="Aptos" panose="020B0004020202020204" pitchFamily="34" charset="0"/>
                <a:cs typeface="Times New Roman" panose="02020603050405020304" pitchFamily="18" charset="0"/>
              </a:rPr>
              <a:t> received when the team member is sent a direct message, </a:t>
            </a:r>
            <a:r>
              <a:rPr lang="en-GB" sz="1200" kern="100" dirty="0">
                <a:ea typeface="Aptos" panose="020B0004020202020204" pitchFamily="34" charset="0"/>
                <a:cs typeface="Times New Roman" panose="02020603050405020304" pitchFamily="18" charset="0"/>
              </a:rPr>
              <a:t>is</a:t>
            </a:r>
            <a:r>
              <a:rPr lang="en-GB" sz="1200" kern="100" dirty="0">
                <a:effectLst/>
                <a:ea typeface="Aptos" panose="020B0004020202020204" pitchFamily="34" charset="0"/>
                <a:cs typeface="Times New Roman" panose="02020603050405020304" pitchFamily="18" charset="0"/>
              </a:rPr>
              <a:t> mentioned in a post, or an announcement is added to their group. </a:t>
            </a:r>
            <a:br>
              <a:rPr lang="en-GB" sz="1200" kern="100" dirty="0">
                <a:effectLst/>
                <a:ea typeface="Aptos" panose="020B0004020202020204" pitchFamily="34" charset="0"/>
                <a:cs typeface="Times New Roman" panose="02020603050405020304" pitchFamily="18" charset="0"/>
              </a:rPr>
            </a:br>
            <a:br>
              <a:rPr lang="en-GB" sz="1200" kern="100" dirty="0">
                <a:effectLst/>
                <a:ea typeface="Aptos" panose="020B0004020202020204" pitchFamily="34" charset="0"/>
                <a:cs typeface="Times New Roman" panose="02020603050405020304" pitchFamily="18" charset="0"/>
              </a:rPr>
            </a:br>
            <a:r>
              <a:rPr lang="en-GB" sz="1200" dirty="0">
                <a:solidFill>
                  <a:srgbClr val="A68732"/>
                </a:solidFill>
                <a:effectLst/>
                <a:ea typeface="Aptos" panose="020B0004020202020204" pitchFamily="34" charset="0"/>
              </a:rPr>
              <a:t>Q: If a manager makes changes to Shifts within the Rota module, will a team member be able to see these within the ‘My Rotas and Payslip’ app?</a:t>
            </a:r>
            <a:br>
              <a:rPr lang="en-GB" sz="1200" dirty="0">
                <a:effectLst/>
                <a:ea typeface="Aptos" panose="020B0004020202020204" pitchFamily="34" charset="0"/>
              </a:rPr>
            </a:br>
            <a:r>
              <a:rPr lang="en-GB" sz="1200" dirty="0">
                <a:effectLst/>
                <a:ea typeface="Aptos" panose="020B0004020202020204" pitchFamily="34" charset="0"/>
              </a:rPr>
              <a:t>A: Once the Rota has been set to ‘Approved’, a team member will be able to see any changes that are made to their shifts when they next go into their app.</a:t>
            </a:r>
          </a:p>
          <a:p>
            <a:pPr>
              <a:spcAft>
                <a:spcPts val="800"/>
              </a:spcAft>
            </a:pPr>
            <a:r>
              <a:rPr lang="en-GB" sz="1200" dirty="0">
                <a:solidFill>
                  <a:srgbClr val="A68732"/>
                </a:solidFill>
                <a:effectLst/>
                <a:latin typeface="Calibri" panose="020F0502020204030204" pitchFamily="34" charset="0"/>
                <a:ea typeface="Aptos" panose="020B0004020202020204" pitchFamily="34" charset="0"/>
              </a:rPr>
              <a:t>Q: How do I open Documents within the App?</a:t>
            </a:r>
            <a:br>
              <a:rPr lang="en-GB" sz="1200" dirty="0">
                <a:effectLst/>
                <a:latin typeface="Calibri" panose="020F0502020204030204" pitchFamily="34" charset="0"/>
                <a:ea typeface="Aptos" panose="020B0004020202020204" pitchFamily="34" charset="0"/>
              </a:rPr>
            </a:br>
            <a:r>
              <a:rPr lang="en-GB" sz="1200" dirty="0">
                <a:effectLst/>
                <a:latin typeface="Calibri" panose="020F0502020204030204" pitchFamily="34" charset="0"/>
                <a:ea typeface="Aptos" panose="020B0004020202020204" pitchFamily="34" charset="0"/>
              </a:rPr>
              <a:t>A: To open a document, such as a PDF document for HR Policies, select the document and the app will then download it. Once downloaded, it will provide an option to open the document in a separate app such as ‘iBooks’ or send it via email, etc.</a:t>
            </a:r>
          </a:p>
          <a:p>
            <a:pPr>
              <a:spcAft>
                <a:spcPts val="800"/>
              </a:spcAft>
            </a:pPr>
            <a:r>
              <a:rPr lang="en-GB" sz="1200" dirty="0">
                <a:solidFill>
                  <a:srgbClr val="A68732"/>
                </a:solidFill>
                <a:effectLst/>
                <a:latin typeface="Calibri" panose="020F0502020204030204" pitchFamily="34" charset="0"/>
                <a:ea typeface="Aptos" panose="020B0004020202020204" pitchFamily="34" charset="0"/>
              </a:rPr>
              <a:t>Q: How do I remove a leaver?</a:t>
            </a:r>
            <a:br>
              <a:rPr lang="en-GB" sz="1200" dirty="0">
                <a:solidFill>
                  <a:srgbClr val="A68732"/>
                </a:solidFill>
                <a:effectLst/>
                <a:latin typeface="Calibri" panose="020F0502020204030204" pitchFamily="34" charset="0"/>
                <a:ea typeface="Aptos" panose="020B0004020202020204" pitchFamily="34" charset="0"/>
              </a:rPr>
            </a:br>
            <a:r>
              <a:rPr lang="en-GB" sz="1200" dirty="0">
                <a:effectLst/>
                <a:latin typeface="Calibri" panose="020F0502020204030204" pitchFamily="34" charset="0"/>
                <a:ea typeface="Aptos" panose="020B0004020202020204" pitchFamily="34" charset="0"/>
              </a:rPr>
              <a:t>A: Leavers are removed automatically when the team member is processed as a leaver. Team members leaving th</a:t>
            </a:r>
            <a:r>
              <a:rPr lang="en-GB" sz="1200" dirty="0">
                <a:latin typeface="Calibri" panose="020F0502020204030204" pitchFamily="34" charset="0"/>
                <a:ea typeface="Aptos" panose="020B0004020202020204" pitchFamily="34" charset="0"/>
              </a:rPr>
              <a:t>e business </a:t>
            </a:r>
            <a:r>
              <a:rPr lang="en-GB" sz="1200" dirty="0">
                <a:effectLst/>
                <a:latin typeface="Calibri" panose="020F0502020204030204" pitchFamily="34" charset="0"/>
                <a:ea typeface="Aptos" panose="020B0004020202020204" pitchFamily="34" charset="0"/>
              </a:rPr>
              <a:t>will have limited access to Employee Self Service for 90 days from their date of leaving – they will only have visibility of their payslips and documents.</a:t>
            </a:r>
            <a:br>
              <a:rPr lang="en-GB" sz="1200" dirty="0">
                <a:effectLst/>
                <a:ea typeface="Aptos" panose="020B0004020202020204" pitchFamily="34" charset="0"/>
              </a:rPr>
            </a:br>
            <a:br>
              <a:rPr lang="en-GB" sz="1200" dirty="0">
                <a:effectLst/>
                <a:latin typeface="Calibri" panose="020F0502020204030204" pitchFamily="34" charset="0"/>
                <a:ea typeface="Aptos" panose="020B0004020202020204" pitchFamily="34" charset="0"/>
              </a:rPr>
            </a:br>
            <a:r>
              <a:rPr lang="en-GB" sz="1200" dirty="0">
                <a:solidFill>
                  <a:srgbClr val="A68732"/>
                </a:solidFill>
                <a:effectLst/>
                <a:latin typeface="Calibri" panose="020F0502020204030204" pitchFamily="34" charset="0"/>
                <a:ea typeface="Aptos" panose="020B0004020202020204" pitchFamily="34" charset="0"/>
              </a:rPr>
              <a:t>Q: What if a team member needs paper documents?</a:t>
            </a:r>
            <a:br>
              <a:rPr lang="en-GB" sz="1200" dirty="0">
                <a:solidFill>
                  <a:srgbClr val="A68732"/>
                </a:solidFill>
                <a:effectLst/>
                <a:latin typeface="Calibri" panose="020F0502020204030204" pitchFamily="34" charset="0"/>
                <a:ea typeface="Aptos" panose="020B0004020202020204" pitchFamily="34" charset="0"/>
              </a:rPr>
            </a:br>
            <a:r>
              <a:rPr lang="en-GB" sz="1200" dirty="0">
                <a:effectLst/>
                <a:latin typeface="Calibri" panose="020F0502020204030204" pitchFamily="34" charset="0"/>
                <a:ea typeface="Aptos" panose="020B0004020202020204" pitchFamily="34" charset="0"/>
              </a:rPr>
              <a:t>A: The App will allow team members to print their payslips for 12 periods.</a:t>
            </a:r>
            <a:br>
              <a:rPr lang="en-GB" sz="1200" dirty="0">
                <a:effectLst/>
                <a:latin typeface="Calibri" panose="020F0502020204030204" pitchFamily="34" charset="0"/>
                <a:ea typeface="Aptos" panose="020B0004020202020204" pitchFamily="34" charset="0"/>
              </a:rPr>
            </a:br>
            <a:br>
              <a:rPr lang="en-GB" sz="1200" dirty="0">
                <a:effectLst/>
                <a:latin typeface="Calibri" panose="020F0502020204030204" pitchFamily="34" charset="0"/>
                <a:ea typeface="Aptos" panose="020B0004020202020204" pitchFamily="34" charset="0"/>
              </a:rPr>
            </a:br>
            <a:r>
              <a:rPr lang="en-GB" sz="1200" dirty="0">
                <a:solidFill>
                  <a:srgbClr val="A68732"/>
                </a:solidFill>
                <a:effectLst/>
                <a:latin typeface="Calibri" panose="020F0502020204030204" pitchFamily="34" charset="0"/>
                <a:ea typeface="Aptos" panose="020B0004020202020204" pitchFamily="34" charset="0"/>
              </a:rPr>
              <a:t>Q: What if team members need official payslips for VISA/Mortgage applications?</a:t>
            </a:r>
            <a:br>
              <a:rPr lang="en-GB" sz="1200" dirty="0">
                <a:solidFill>
                  <a:srgbClr val="A68732"/>
                </a:solidFill>
                <a:effectLst/>
                <a:latin typeface="Calibri" panose="020F0502020204030204" pitchFamily="34" charset="0"/>
                <a:ea typeface="Aptos" panose="020B0004020202020204" pitchFamily="34" charset="0"/>
              </a:rPr>
            </a:br>
            <a:r>
              <a:rPr lang="en-GB" sz="1200" dirty="0">
                <a:effectLst/>
                <a:latin typeface="Calibri" panose="020F0502020204030204" pitchFamily="34" charset="0"/>
                <a:ea typeface="Aptos" panose="020B0004020202020204" pitchFamily="34" charset="0"/>
              </a:rPr>
              <a:t>A: The payslips printed from Employee Self Service will be acceptable as long as they are accompanied with a letter from the Company confirming their authenticity.</a:t>
            </a:r>
          </a:p>
        </p:txBody>
      </p:sp>
    </p:spTree>
    <p:extLst>
      <p:ext uri="{BB962C8B-B14F-4D97-AF65-F5344CB8AC3E}">
        <p14:creationId xmlns:p14="http://schemas.microsoft.com/office/powerpoint/2010/main" val="2259857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B1527F-B1E2-7068-A6F6-2C1A65A8E2DD}"/>
              </a:ext>
            </a:extLst>
          </p:cNvPr>
          <p:cNvSpPr txBox="1"/>
          <p:nvPr/>
        </p:nvSpPr>
        <p:spPr>
          <a:xfrm>
            <a:off x="510746" y="214584"/>
            <a:ext cx="8155459" cy="769441"/>
          </a:xfrm>
          <a:prstGeom prst="rect">
            <a:avLst/>
          </a:prstGeom>
          <a:noFill/>
        </p:spPr>
        <p:txBody>
          <a:bodyPr wrap="square" rtlCol="0">
            <a:spAutoFit/>
          </a:bodyPr>
          <a:lstStyle/>
          <a:p>
            <a:r>
              <a:rPr lang="en-US" sz="4400" dirty="0">
                <a:solidFill>
                  <a:srgbClr val="1F422F"/>
                </a:solidFill>
                <a:latin typeface="Tangier Light" panose="02000607090000020003" pitchFamily="2" charset="77"/>
                <a:cs typeface="Gill Sans Light" panose="020B0302020104020203" pitchFamily="34" charset="-79"/>
              </a:rPr>
              <a:t>Who Can Post Content</a:t>
            </a:r>
            <a:endParaRPr lang="en-US" sz="2000" dirty="0">
              <a:solidFill>
                <a:srgbClr val="1F422F"/>
              </a:solidFill>
              <a:latin typeface="Gill Sans Light" panose="020B0302020104020203" pitchFamily="34" charset="-79"/>
              <a:cs typeface="Gill Sans Light" panose="020B0302020104020203" pitchFamily="34" charset="-79"/>
            </a:endParaRPr>
          </a:p>
        </p:txBody>
      </p:sp>
      <p:sp>
        <p:nvSpPr>
          <p:cNvPr id="8" name="TextBox 7">
            <a:extLst>
              <a:ext uri="{FF2B5EF4-FFF2-40B4-BE49-F238E27FC236}">
                <a16:creationId xmlns:a16="http://schemas.microsoft.com/office/drawing/2014/main" id="{29D734FF-89EA-5380-ED67-AF68CE052C2E}"/>
              </a:ext>
            </a:extLst>
          </p:cNvPr>
          <p:cNvSpPr txBox="1"/>
          <p:nvPr/>
        </p:nvSpPr>
        <p:spPr>
          <a:xfrm>
            <a:off x="510746" y="1237129"/>
            <a:ext cx="11085998" cy="1737527"/>
          </a:xfrm>
          <a:prstGeom prst="rect">
            <a:avLst/>
          </a:prstGeom>
          <a:noFill/>
        </p:spPr>
        <p:txBody>
          <a:bodyPr wrap="square">
            <a:spAutoFit/>
          </a:bodyPr>
          <a:lstStyle/>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Anyone can post content, but it is important that internal champions are identified who will regularly post content to the relevant groups and remind team members to review it often. </a:t>
            </a:r>
          </a:p>
          <a:p>
            <a:r>
              <a:rPr lang="en-GB" sz="1600" dirty="0">
                <a:effectLst/>
                <a:latin typeface="Calibri" panose="020F0502020204030204" pitchFamily="34" charset="0"/>
                <a:ea typeface="Calibri" panose="020F0502020204030204" pitchFamily="34" charset="0"/>
                <a:cs typeface="Times New Roman" panose="02020603050405020304" pitchFamily="18" charset="0"/>
              </a:rPr>
              <a:t>Managers within the business should understand how they can use My Daniel Thwaites Hub to communicate effectively, including adding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images or videos</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sz="1600" dirty="0">
              <a:latin typeface="Calibri" panose="020F0502020204030204" pitchFamily="34" charset="0"/>
              <a:ea typeface="Calibri" panose="020F0502020204030204" pitchFamily="34" charset="0"/>
              <a:cs typeface="Times New Roman" panose="02020603050405020304" pitchFamily="18" charset="0"/>
            </a:endParaRPr>
          </a:p>
          <a:p>
            <a:r>
              <a:rPr lang="en-GB" sz="1600" dirty="0">
                <a:latin typeface="Calibri" panose="020F0502020204030204" pitchFamily="34" charset="0"/>
                <a:ea typeface="Calibri" panose="020F0502020204030204" pitchFamily="34" charset="0"/>
                <a:cs typeface="Times New Roman" panose="02020603050405020304" pitchFamily="18" charset="0"/>
              </a:rPr>
              <a:t>Some Company/property specific content will be posted by the following groups;</a:t>
            </a:r>
            <a:endParaRPr lang="en-GB" dirty="0"/>
          </a:p>
        </p:txBody>
      </p:sp>
      <p:sp>
        <p:nvSpPr>
          <p:cNvPr id="10" name="TextBox 9">
            <a:extLst>
              <a:ext uri="{FF2B5EF4-FFF2-40B4-BE49-F238E27FC236}">
                <a16:creationId xmlns:a16="http://schemas.microsoft.com/office/drawing/2014/main" id="{3BB491B9-9A9C-ECAB-8CFC-CFE635D94AA5}"/>
              </a:ext>
            </a:extLst>
          </p:cNvPr>
          <p:cNvSpPr txBox="1"/>
          <p:nvPr/>
        </p:nvSpPr>
        <p:spPr>
          <a:xfrm>
            <a:off x="510745" y="4231850"/>
            <a:ext cx="4707799" cy="1866601"/>
          </a:xfrm>
          <a:prstGeom prst="rect">
            <a:avLst/>
          </a:prstGeom>
          <a:noFill/>
          <a:ln>
            <a:solidFill>
              <a:schemeClr val="tx1"/>
            </a:solidFill>
          </a:ln>
        </p:spPr>
        <p:txBody>
          <a:bodyPr wrap="square">
            <a:spAutoFit/>
          </a:bodyPr>
          <a:lstStyle/>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General Managers / HR Admin</a:t>
            </a:r>
          </a:p>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To communicate results, customer feedback, team member recognition, new menus, etc.</a:t>
            </a:r>
          </a:p>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Making one post to a Location Group ensures that every team member will receive the post in their feed, keeping </a:t>
            </a:r>
            <a:r>
              <a:rPr lang="en-GB" sz="1600" kern="100" dirty="0">
                <a:latin typeface="Calibri" panose="020F0502020204030204" pitchFamily="34" charset="0"/>
                <a:ea typeface="Calibri" panose="020F0502020204030204" pitchFamily="34" charset="0"/>
                <a:cs typeface="Times New Roman" panose="02020603050405020304" pitchFamily="18" charset="0"/>
              </a:rPr>
              <a:t>them up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to. </a:t>
            </a:r>
          </a:p>
        </p:txBody>
      </p:sp>
      <p:sp>
        <p:nvSpPr>
          <p:cNvPr id="3" name="TextBox 2">
            <a:extLst>
              <a:ext uri="{FF2B5EF4-FFF2-40B4-BE49-F238E27FC236}">
                <a16:creationId xmlns:a16="http://schemas.microsoft.com/office/drawing/2014/main" id="{AF2F993F-4A2A-C080-5D39-B8BFF6783666}"/>
              </a:ext>
            </a:extLst>
          </p:cNvPr>
          <p:cNvSpPr txBox="1"/>
          <p:nvPr/>
        </p:nvSpPr>
        <p:spPr>
          <a:xfrm>
            <a:off x="510746" y="3293440"/>
            <a:ext cx="4707798" cy="710131"/>
          </a:xfrm>
          <a:prstGeom prst="rect">
            <a:avLst/>
          </a:prstGeom>
          <a:noFill/>
          <a:ln>
            <a:solidFill>
              <a:schemeClr val="tx1"/>
            </a:solidFill>
          </a:ln>
        </p:spPr>
        <p:txBody>
          <a:bodyPr wrap="square">
            <a:spAutoFit/>
          </a:bodyPr>
          <a:lstStyle/>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We are Daniel Thwaites</a:t>
            </a:r>
          </a:p>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For sharing news and information about the business</a:t>
            </a:r>
          </a:p>
        </p:txBody>
      </p:sp>
      <p:sp>
        <p:nvSpPr>
          <p:cNvPr id="7" name="TextBox 6">
            <a:extLst>
              <a:ext uri="{FF2B5EF4-FFF2-40B4-BE49-F238E27FC236}">
                <a16:creationId xmlns:a16="http://schemas.microsoft.com/office/drawing/2014/main" id="{FEA02E9C-833D-E365-E183-4394B8D35B1D}"/>
              </a:ext>
            </a:extLst>
          </p:cNvPr>
          <p:cNvSpPr txBox="1"/>
          <p:nvPr/>
        </p:nvSpPr>
        <p:spPr>
          <a:xfrm>
            <a:off x="5439662" y="3293440"/>
            <a:ext cx="5921065" cy="1179810"/>
          </a:xfrm>
          <a:prstGeom prst="rect">
            <a:avLst/>
          </a:prstGeom>
          <a:noFill/>
          <a:ln>
            <a:solidFill>
              <a:schemeClr val="tx1"/>
            </a:solidFill>
          </a:ln>
        </p:spPr>
        <p:txBody>
          <a:bodyPr wrap="square" rtlCol="0">
            <a:spAutoFit/>
          </a:bodyPr>
          <a:lstStyle/>
          <a:p>
            <a:pPr>
              <a:spcAft>
                <a:spcPts val="800"/>
              </a:spcAft>
            </a:pPr>
            <a:r>
              <a:rPr lang="en-GB" sz="1600" kern="100" dirty="0">
                <a:latin typeface="Calibri" panose="020F0502020204030204" pitchFamily="34" charset="0"/>
                <a:ea typeface="Calibri" panose="020F0502020204030204" pitchFamily="34" charset="0"/>
                <a:cs typeface="Times New Roman" panose="02020603050405020304" pitchFamily="18" charset="0"/>
              </a:rPr>
              <a:t>People Team</a:t>
            </a:r>
          </a:p>
          <a:p>
            <a:pPr>
              <a:spcAft>
                <a:spcPts val="800"/>
              </a:spcAft>
            </a:pPr>
            <a:r>
              <a:rPr lang="en-GB" sz="1600" kern="100" dirty="0">
                <a:latin typeface="Calibri" panose="020F0502020204030204" pitchFamily="34" charset="0"/>
                <a:ea typeface="Calibri" panose="020F0502020204030204" pitchFamily="34" charset="0"/>
                <a:cs typeface="Times New Roman" panose="02020603050405020304" pitchFamily="18" charset="0"/>
              </a:rPr>
              <a:t>Will u</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se announcements for updates and changes, such as; New or updated policies and</a:t>
            </a:r>
            <a:r>
              <a:rPr lang="en-GB" sz="1600" kern="100" dirty="0">
                <a:latin typeface="Calibri" panose="020F0502020204030204" pitchFamily="34" charset="0"/>
                <a:ea typeface="Calibri" panose="020F0502020204030204" pitchFamily="34" charset="0"/>
                <a:cs typeface="Times New Roman" panose="02020603050405020304" pitchFamily="18" charset="0"/>
              </a:rPr>
              <a:t> benefits</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internal vacancies or sharing results and actions from satisfaction surveys and competitions </a:t>
            </a:r>
          </a:p>
        </p:txBody>
      </p:sp>
      <p:sp>
        <p:nvSpPr>
          <p:cNvPr id="9" name="TextBox 8">
            <a:extLst>
              <a:ext uri="{FF2B5EF4-FFF2-40B4-BE49-F238E27FC236}">
                <a16:creationId xmlns:a16="http://schemas.microsoft.com/office/drawing/2014/main" id="{7C0B8EB8-D610-F671-B103-49F881FC5C5E}"/>
              </a:ext>
            </a:extLst>
          </p:cNvPr>
          <p:cNvSpPr txBox="1"/>
          <p:nvPr/>
        </p:nvSpPr>
        <p:spPr>
          <a:xfrm>
            <a:off x="5439662" y="4702107"/>
            <a:ext cx="5910170" cy="1396344"/>
          </a:xfrm>
          <a:prstGeom prst="rect">
            <a:avLst/>
          </a:prstGeom>
          <a:noFill/>
          <a:ln>
            <a:solidFill>
              <a:schemeClr val="tx1"/>
            </a:solidFill>
          </a:ln>
        </p:spPr>
        <p:txBody>
          <a:bodyPr wrap="square" rtlCol="0">
            <a:spAutoFit/>
          </a:bodyPr>
          <a:lstStyle/>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Payroll </a:t>
            </a:r>
            <a:br>
              <a:rPr lang="en-GB" sz="1600" u="sng" kern="100" dirty="0">
                <a:effectLst/>
                <a:latin typeface="Calibri" panose="020F0502020204030204" pitchFamily="34" charset="0"/>
                <a:ea typeface="Calibri" panose="020F0502020204030204" pitchFamily="34" charset="0"/>
                <a:cs typeface="Times New Roman" panose="02020603050405020304" pitchFamily="18" charset="0"/>
              </a:rPr>
            </a:br>
            <a:br>
              <a:rPr lang="en-GB" sz="1600" kern="100" dirty="0">
                <a:effectLst/>
                <a:latin typeface="Calibri" panose="020F0502020204030204" pitchFamily="34" charset="0"/>
                <a:ea typeface="Calibri" panose="020F0502020204030204" pitchFamily="34" charset="0"/>
                <a:cs typeface="Times New Roman" panose="02020603050405020304" pitchFamily="18" charset="0"/>
              </a:rPr>
            </a:br>
            <a:r>
              <a:rPr lang="en-GB" sz="1600" kern="100" dirty="0">
                <a:latin typeface="Calibri" panose="020F0502020204030204" pitchFamily="34" charset="0"/>
                <a:ea typeface="Calibri" panose="020F0502020204030204" pitchFamily="34" charset="0"/>
                <a:cs typeface="Times New Roman" panose="02020603050405020304" pitchFamily="18" charset="0"/>
              </a:rPr>
              <a:t>T</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o send reminders to all team members or groups, such as changes to the usual pay date (e.g. Christmas), payroll and expenses cut off dates. </a:t>
            </a:r>
            <a:endParaRPr lang="en-US" sz="1600" dirty="0">
              <a:solidFill>
                <a:srgbClr val="1F422F"/>
              </a:solidFill>
              <a:latin typeface="Gill Sans Light" panose="020B0302020104020203" pitchFamily="34" charset="-79"/>
              <a:cs typeface="Gill Sans Light" panose="020B0302020104020203" pitchFamily="34" charset="-79"/>
            </a:endParaRPr>
          </a:p>
        </p:txBody>
      </p:sp>
    </p:spTree>
    <p:extLst>
      <p:ext uri="{BB962C8B-B14F-4D97-AF65-F5344CB8AC3E}">
        <p14:creationId xmlns:p14="http://schemas.microsoft.com/office/powerpoint/2010/main" val="2724690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0548E3-E616-D09B-2F4D-5D38EC6D1E2F}"/>
              </a:ext>
            </a:extLst>
          </p:cNvPr>
          <p:cNvPicPr>
            <a:picLocks noChangeAspect="1"/>
          </p:cNvPicPr>
          <p:nvPr/>
        </p:nvPicPr>
        <p:blipFill>
          <a:blip r:embed="rId2"/>
          <a:stretch>
            <a:fillRect/>
          </a:stretch>
        </p:blipFill>
        <p:spPr>
          <a:xfrm>
            <a:off x="4631768" y="6036481"/>
            <a:ext cx="2928463" cy="356315"/>
          </a:xfrm>
          <a:prstGeom prst="rect">
            <a:avLst/>
          </a:prstGeom>
        </p:spPr>
      </p:pic>
      <p:sp>
        <p:nvSpPr>
          <p:cNvPr id="4" name="TextBox 3">
            <a:extLst>
              <a:ext uri="{FF2B5EF4-FFF2-40B4-BE49-F238E27FC236}">
                <a16:creationId xmlns:a16="http://schemas.microsoft.com/office/drawing/2014/main" id="{33B78014-BCA0-C1C5-95FE-1087946D50C0}"/>
              </a:ext>
            </a:extLst>
          </p:cNvPr>
          <p:cNvSpPr txBox="1"/>
          <p:nvPr/>
        </p:nvSpPr>
        <p:spPr>
          <a:xfrm>
            <a:off x="5887121" y="2025943"/>
            <a:ext cx="5309614" cy="871008"/>
          </a:xfrm>
          <a:prstGeom prst="rect">
            <a:avLst/>
          </a:prstGeom>
          <a:noFill/>
        </p:spPr>
        <p:txBody>
          <a:bodyPr wrap="square">
            <a:spAutoFit/>
          </a:bodyPr>
          <a:lstStyle/>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When your Fourth Account is activated, you will receive a welcome email similar to this example. This will advise you of your Username and has a link to download the app.</a:t>
            </a:r>
          </a:p>
        </p:txBody>
      </p:sp>
      <p:sp>
        <p:nvSpPr>
          <p:cNvPr id="10" name="TextBox 9">
            <a:extLst>
              <a:ext uri="{FF2B5EF4-FFF2-40B4-BE49-F238E27FC236}">
                <a16:creationId xmlns:a16="http://schemas.microsoft.com/office/drawing/2014/main" id="{69FE9FA5-53D7-EF43-0798-CFAD7B1D9139}"/>
              </a:ext>
            </a:extLst>
          </p:cNvPr>
          <p:cNvSpPr txBox="1"/>
          <p:nvPr/>
        </p:nvSpPr>
        <p:spPr>
          <a:xfrm>
            <a:off x="5887121" y="3058365"/>
            <a:ext cx="5645516" cy="2027478"/>
          </a:xfrm>
          <a:prstGeom prst="rect">
            <a:avLst/>
          </a:prstGeom>
          <a:noFill/>
        </p:spPr>
        <p:txBody>
          <a:bodyPr wrap="square">
            <a:spAutoFit/>
          </a:bodyPr>
          <a:lstStyle/>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You will receive a second email containing a unique activation link to set up your Fourth Account. When selecting this link, you will be prompted to create a new password and accept the Terms &amp; Conditions.</a:t>
            </a:r>
          </a:p>
          <a:p>
            <a:pPr>
              <a:lnSpc>
                <a:spcPct val="107000"/>
              </a:lnSpc>
              <a:spcAft>
                <a:spcPts val="800"/>
              </a:spcAft>
            </a:pPr>
            <a:r>
              <a:rPr lang="en-GB" sz="1600" i="1" kern="100" dirty="0">
                <a:effectLst/>
                <a:latin typeface="Calibri" panose="020F0502020204030204" pitchFamily="34" charset="0"/>
                <a:ea typeface="Calibri" panose="020F0502020204030204" pitchFamily="34" charset="0"/>
                <a:cs typeface="Times New Roman" panose="02020603050405020304" pitchFamily="18" charset="0"/>
              </a:rPr>
              <a:t>Please note: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The activation link expires in 7 days. If the link has expired, still use the link, you will be directed to the login page and select ‘Forgotten password?’. </a:t>
            </a:r>
          </a:p>
        </p:txBody>
      </p:sp>
      <p:sp>
        <p:nvSpPr>
          <p:cNvPr id="6" name="TextBox 5">
            <a:extLst>
              <a:ext uri="{FF2B5EF4-FFF2-40B4-BE49-F238E27FC236}">
                <a16:creationId xmlns:a16="http://schemas.microsoft.com/office/drawing/2014/main" id="{4F33BFE1-6E4A-D00F-A625-A13594A216B2}"/>
              </a:ext>
            </a:extLst>
          </p:cNvPr>
          <p:cNvSpPr txBox="1"/>
          <p:nvPr/>
        </p:nvSpPr>
        <p:spPr>
          <a:xfrm>
            <a:off x="657374" y="391763"/>
            <a:ext cx="10690635" cy="769441"/>
          </a:xfrm>
          <a:prstGeom prst="rect">
            <a:avLst/>
          </a:prstGeom>
          <a:noFill/>
        </p:spPr>
        <p:txBody>
          <a:bodyPr wrap="square">
            <a:spAutoFit/>
          </a:bodyPr>
          <a:lstStyle/>
          <a:p>
            <a:r>
              <a:rPr lang="en-GB" sz="4400" kern="100" dirty="0">
                <a:effectLst/>
                <a:latin typeface="Calibri" panose="020F0502020204030204" pitchFamily="34" charset="0"/>
                <a:ea typeface="Calibri" panose="020F0502020204030204" pitchFamily="34" charset="0"/>
                <a:cs typeface="Times New Roman" panose="02020603050405020304" pitchFamily="18" charset="0"/>
              </a:rPr>
              <a:t>Access, Welcome and Activation Email</a:t>
            </a:r>
            <a:endParaRPr lang="en-GB" sz="4400" dirty="0"/>
          </a:p>
        </p:txBody>
      </p:sp>
      <p:pic>
        <p:nvPicPr>
          <p:cNvPr id="5" name="Picture 4" descr="A yellow email with black text&#10;&#10;Description automatically generated">
            <a:extLst>
              <a:ext uri="{FF2B5EF4-FFF2-40B4-BE49-F238E27FC236}">
                <a16:creationId xmlns:a16="http://schemas.microsoft.com/office/drawing/2014/main" id="{9AFAF324-DF8D-1511-6EB8-7D97BC761D65}"/>
              </a:ext>
            </a:extLst>
          </p:cNvPr>
          <p:cNvPicPr>
            <a:picLocks noChangeAspect="1"/>
          </p:cNvPicPr>
          <p:nvPr/>
        </p:nvPicPr>
        <p:blipFill>
          <a:blip r:embed="rId3"/>
          <a:stretch>
            <a:fillRect/>
          </a:stretch>
        </p:blipFill>
        <p:spPr>
          <a:xfrm>
            <a:off x="864636" y="1408922"/>
            <a:ext cx="4347245" cy="4501922"/>
          </a:xfrm>
          <a:prstGeom prst="rect">
            <a:avLst/>
          </a:prstGeom>
        </p:spPr>
      </p:pic>
    </p:spTree>
    <p:extLst>
      <p:ext uri="{BB962C8B-B14F-4D97-AF65-F5344CB8AC3E}">
        <p14:creationId xmlns:p14="http://schemas.microsoft.com/office/powerpoint/2010/main" val="2855190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0548E3-E616-D09B-2F4D-5D38EC6D1E2F}"/>
              </a:ext>
            </a:extLst>
          </p:cNvPr>
          <p:cNvPicPr>
            <a:picLocks noChangeAspect="1"/>
          </p:cNvPicPr>
          <p:nvPr/>
        </p:nvPicPr>
        <p:blipFill>
          <a:blip r:embed="rId2"/>
          <a:stretch>
            <a:fillRect/>
          </a:stretch>
        </p:blipFill>
        <p:spPr>
          <a:xfrm>
            <a:off x="4631768" y="6036481"/>
            <a:ext cx="2928463" cy="356315"/>
          </a:xfrm>
          <a:prstGeom prst="rect">
            <a:avLst/>
          </a:prstGeom>
        </p:spPr>
      </p:pic>
      <p:sp>
        <p:nvSpPr>
          <p:cNvPr id="10" name="TextBox 9">
            <a:extLst>
              <a:ext uri="{FF2B5EF4-FFF2-40B4-BE49-F238E27FC236}">
                <a16:creationId xmlns:a16="http://schemas.microsoft.com/office/drawing/2014/main" id="{69FE9FA5-53D7-EF43-0798-CFAD7B1D9139}"/>
              </a:ext>
            </a:extLst>
          </p:cNvPr>
          <p:cNvSpPr txBox="1"/>
          <p:nvPr/>
        </p:nvSpPr>
        <p:spPr>
          <a:xfrm>
            <a:off x="5887122" y="2813854"/>
            <a:ext cx="6094206" cy="1705723"/>
          </a:xfrm>
          <a:prstGeom prst="rect">
            <a:avLst/>
          </a:prstGeom>
          <a:noFill/>
        </p:spPr>
        <p:txBody>
          <a:bodyPr wrap="square">
            <a:spAutoFit/>
          </a:bodyPr>
          <a:lstStyle/>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On your mobile device, open the My Daniel Thwaites Hub app</a:t>
            </a:r>
          </a:p>
          <a:p>
            <a:pPr lvl="0">
              <a:lnSpc>
                <a:spcPct val="107000"/>
              </a:lnSpc>
              <a:spcAft>
                <a:spcPts val="800"/>
              </a:spcAft>
              <a:buSzPts val="1000"/>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On your web browser, go to </a:t>
            </a:r>
            <a:r>
              <a:rPr lang="en-GB" sz="16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https://secure.fourth.com/</a:t>
            </a:r>
            <a:endParaRPr lang="en-GB" sz="16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tabLst>
                <a:tab pos="457200" algn="l"/>
              </a:tabLst>
            </a:pP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Log in using your Username (personal email) and Password created on first login</a:t>
            </a:r>
          </a:p>
        </p:txBody>
      </p:sp>
      <p:pic>
        <p:nvPicPr>
          <p:cNvPr id="8" name="Picture 7">
            <a:extLst>
              <a:ext uri="{FF2B5EF4-FFF2-40B4-BE49-F238E27FC236}">
                <a16:creationId xmlns:a16="http://schemas.microsoft.com/office/drawing/2014/main" id="{5FBC82C5-8130-1003-8FA5-CB82D186830F}"/>
              </a:ext>
            </a:extLst>
          </p:cNvPr>
          <p:cNvPicPr>
            <a:picLocks noChangeAspect="1"/>
          </p:cNvPicPr>
          <p:nvPr/>
        </p:nvPicPr>
        <p:blipFill>
          <a:blip r:embed="rId4"/>
          <a:stretch>
            <a:fillRect/>
          </a:stretch>
        </p:blipFill>
        <p:spPr>
          <a:xfrm>
            <a:off x="747394" y="1897464"/>
            <a:ext cx="4696245" cy="3458721"/>
          </a:xfrm>
          <a:prstGeom prst="rect">
            <a:avLst/>
          </a:prstGeom>
          <a:ln>
            <a:solidFill>
              <a:schemeClr val="tx1">
                <a:lumMod val="50000"/>
                <a:lumOff val="50000"/>
              </a:schemeClr>
            </a:solidFill>
          </a:ln>
        </p:spPr>
      </p:pic>
      <p:sp>
        <p:nvSpPr>
          <p:cNvPr id="5" name="TextBox 4">
            <a:extLst>
              <a:ext uri="{FF2B5EF4-FFF2-40B4-BE49-F238E27FC236}">
                <a16:creationId xmlns:a16="http://schemas.microsoft.com/office/drawing/2014/main" id="{CC4767F1-4BFB-401D-0F80-0D9E8A658D38}"/>
              </a:ext>
            </a:extLst>
          </p:cNvPr>
          <p:cNvSpPr txBox="1"/>
          <p:nvPr/>
        </p:nvSpPr>
        <p:spPr>
          <a:xfrm>
            <a:off x="682242" y="290738"/>
            <a:ext cx="9900032" cy="784702"/>
          </a:xfrm>
          <a:prstGeom prst="rect">
            <a:avLst/>
          </a:prstGeom>
          <a:noFill/>
        </p:spPr>
        <p:txBody>
          <a:bodyPr wrap="square">
            <a:spAutoFit/>
          </a:bodyPr>
          <a:lstStyle/>
          <a:p>
            <a:pPr>
              <a:lnSpc>
                <a:spcPct val="107000"/>
              </a:lnSpc>
              <a:spcAft>
                <a:spcPts val="800"/>
              </a:spcAft>
            </a:pPr>
            <a:r>
              <a:rPr lang="en-GB" sz="4400" kern="100" dirty="0">
                <a:latin typeface="Calibri" panose="020F0502020204030204" pitchFamily="34" charset="0"/>
                <a:ea typeface="Calibri" panose="020F0502020204030204" pitchFamily="34" charset="0"/>
                <a:cs typeface="Times New Roman" panose="02020603050405020304" pitchFamily="18" charset="0"/>
              </a:rPr>
              <a:t>Signing In to </a:t>
            </a:r>
            <a:r>
              <a:rPr lang="en-GB" sz="4400" kern="100" dirty="0">
                <a:effectLst/>
                <a:latin typeface="Calibri" panose="020F0502020204030204" pitchFamily="34" charset="0"/>
                <a:ea typeface="Calibri" panose="020F0502020204030204" pitchFamily="34" charset="0"/>
                <a:cs typeface="Times New Roman" panose="02020603050405020304" pitchFamily="18" charset="0"/>
              </a:rPr>
              <a:t>My Daniel Thwaites Hub</a:t>
            </a:r>
          </a:p>
        </p:txBody>
      </p:sp>
    </p:spTree>
    <p:extLst>
      <p:ext uri="{BB962C8B-B14F-4D97-AF65-F5344CB8AC3E}">
        <p14:creationId xmlns:p14="http://schemas.microsoft.com/office/powerpoint/2010/main" val="360870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B78014-BCA0-C1C5-95FE-1087946D50C0}"/>
              </a:ext>
            </a:extLst>
          </p:cNvPr>
          <p:cNvSpPr txBox="1"/>
          <p:nvPr/>
        </p:nvSpPr>
        <p:spPr>
          <a:xfrm>
            <a:off x="754347" y="1242318"/>
            <a:ext cx="4139870" cy="3319435"/>
          </a:xfrm>
          <a:prstGeom prst="rect">
            <a:avLst/>
          </a:prstGeom>
          <a:noFill/>
        </p:spPr>
        <p:txBody>
          <a:bodyPr wrap="square">
            <a:spAutoFit/>
          </a:bodyPr>
          <a:lstStyle/>
          <a:p>
            <a:pPr>
              <a:lnSpc>
                <a:spcPct val="107000"/>
              </a:lnSpc>
              <a:spcAft>
                <a:spcPts val="800"/>
              </a:spcAft>
            </a:pP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When you log into </a:t>
            </a:r>
            <a:r>
              <a:rPr lang="en-GB" sz="1600" kern="100" dirty="0">
                <a:latin typeface="Calibri" panose="020F0502020204030204" pitchFamily="34" charset="0"/>
                <a:ea typeface="Calibri" panose="020F0502020204030204" pitchFamily="34" charset="0"/>
                <a:cs typeface="Times New Roman" panose="02020603050405020304" pitchFamily="18" charset="0"/>
              </a:rPr>
              <a:t>My Daniel Thwaites Hub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the Feed screen will appear. This is our newsfeed and displays posts that have been made by colleagues within the organisation. </a:t>
            </a:r>
          </a:p>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You can like</a:t>
            </a:r>
            <a:r>
              <a:rPr lang="en-GB" sz="1600" kern="100" dirty="0">
                <a:latin typeface="Calibri" panose="020F0502020204030204" pitchFamily="34" charset="0"/>
                <a:ea typeface="Calibri" panose="020F0502020204030204" pitchFamily="34" charset="0"/>
                <a:cs typeface="Times New Roman" panose="02020603050405020304" pitchFamily="18" charset="0"/>
              </a:rPr>
              <a:t>, comment</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and reply to posts, as well as creating your own. </a:t>
            </a:r>
          </a:p>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Typically posts will contain information on day-to-day events in the Company or your Property. </a:t>
            </a:r>
          </a:p>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You </a:t>
            </a:r>
            <a:r>
              <a:rPr lang="en-GB" sz="1600" dirty="0">
                <a:effectLst/>
                <a:latin typeface="Calibri" panose="020F0502020204030204" pitchFamily="34" charset="0"/>
                <a:ea typeface="Calibri" panose="020F0502020204030204" pitchFamily="34" charset="0"/>
                <a:cs typeface="Times New Roman" panose="02020603050405020304" pitchFamily="18" charset="0"/>
              </a:rPr>
              <a:t>will see posts that have been made in all Groups that you are a member of.</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1E791A-6973-4FD6-E2E7-1F8446BABE51}"/>
              </a:ext>
            </a:extLst>
          </p:cNvPr>
          <p:cNvSpPr txBox="1"/>
          <p:nvPr/>
        </p:nvSpPr>
        <p:spPr>
          <a:xfrm>
            <a:off x="754347" y="589686"/>
            <a:ext cx="6097554" cy="769441"/>
          </a:xfrm>
          <a:prstGeom prst="rect">
            <a:avLst/>
          </a:prstGeom>
          <a:noFill/>
        </p:spPr>
        <p:txBody>
          <a:bodyPr wrap="square">
            <a:spAutoFit/>
          </a:bodyPr>
          <a:lstStyle/>
          <a:p>
            <a:r>
              <a:rPr lang="en-GB" sz="4400" kern="100" dirty="0">
                <a:effectLst/>
                <a:latin typeface="Calibri" panose="020F0502020204030204" pitchFamily="34" charset="0"/>
                <a:ea typeface="Calibri" panose="020F0502020204030204" pitchFamily="34" charset="0"/>
                <a:cs typeface="Times New Roman" panose="02020603050405020304" pitchFamily="18" charset="0"/>
              </a:rPr>
              <a:t>News </a:t>
            </a:r>
            <a:r>
              <a:rPr lang="en-GB" sz="4400" kern="100" dirty="0">
                <a:latin typeface="Calibri" panose="020F0502020204030204" pitchFamily="34" charset="0"/>
                <a:ea typeface="Calibri" panose="020F0502020204030204" pitchFamily="34" charset="0"/>
                <a:cs typeface="Times New Roman" panose="02020603050405020304" pitchFamily="18" charset="0"/>
              </a:rPr>
              <a:t>F</a:t>
            </a:r>
            <a:r>
              <a:rPr lang="en-GB" sz="4400" kern="100" dirty="0">
                <a:effectLst/>
                <a:latin typeface="Calibri" panose="020F0502020204030204" pitchFamily="34" charset="0"/>
                <a:ea typeface="Calibri" panose="020F0502020204030204" pitchFamily="34" charset="0"/>
                <a:cs typeface="Times New Roman" panose="02020603050405020304" pitchFamily="18" charset="0"/>
              </a:rPr>
              <a:t>eed</a:t>
            </a:r>
            <a:endParaRPr lang="en-GB" sz="4400" dirty="0"/>
          </a:p>
        </p:txBody>
      </p:sp>
      <p:pic>
        <p:nvPicPr>
          <p:cNvPr id="6" name="Picture 5">
            <a:extLst>
              <a:ext uri="{FF2B5EF4-FFF2-40B4-BE49-F238E27FC236}">
                <a16:creationId xmlns:a16="http://schemas.microsoft.com/office/drawing/2014/main" id="{495E3C7F-1C5B-2DE7-5DAD-195E7EABA29D}"/>
              </a:ext>
            </a:extLst>
          </p:cNvPr>
          <p:cNvPicPr>
            <a:picLocks noChangeAspect="1"/>
          </p:cNvPicPr>
          <p:nvPr/>
        </p:nvPicPr>
        <p:blipFill>
          <a:blip r:embed="rId2"/>
          <a:stretch>
            <a:fillRect/>
          </a:stretch>
        </p:blipFill>
        <p:spPr>
          <a:xfrm>
            <a:off x="5202623" y="936195"/>
            <a:ext cx="6429476" cy="4679487"/>
          </a:xfrm>
          <a:prstGeom prst="rect">
            <a:avLst/>
          </a:prstGeom>
        </p:spPr>
      </p:pic>
    </p:spTree>
    <p:extLst>
      <p:ext uri="{BB962C8B-B14F-4D97-AF65-F5344CB8AC3E}">
        <p14:creationId xmlns:p14="http://schemas.microsoft.com/office/powerpoint/2010/main" val="2468983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6772CD8-DE1E-8720-A713-7797A5537C24}"/>
              </a:ext>
            </a:extLst>
          </p:cNvPr>
          <p:cNvSpPr txBox="1"/>
          <p:nvPr/>
        </p:nvSpPr>
        <p:spPr>
          <a:xfrm>
            <a:off x="916192" y="1310063"/>
            <a:ext cx="7008607" cy="4619854"/>
          </a:xfrm>
          <a:prstGeom prst="rect">
            <a:avLst/>
          </a:prstGeom>
        </p:spPr>
        <p:txBody>
          <a:bodyPr vert="horz" wrap="square" lIns="0" tIns="13335" rIns="0" bIns="0" rtlCol="0">
            <a:spAutoFit/>
          </a:bodyPr>
          <a:lstStyle/>
          <a:p>
            <a:pPr lvl="0">
              <a:spcAft>
                <a:spcPts val="800"/>
              </a:spcAft>
              <a:buSzPts val="1000"/>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On your Feed page select the hamburger menu icon </a:t>
            </a:r>
          </a:p>
          <a:p>
            <a:pPr lvl="0">
              <a:spcAft>
                <a:spcPts val="800"/>
              </a:spcAft>
              <a:buSzPts val="1000"/>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Select Hi </a:t>
            </a:r>
            <a:r>
              <a:rPr lang="en-GB" sz="1600" b="1" kern="100" dirty="0">
                <a:effectLst/>
                <a:latin typeface="Calibri" panose="020F0502020204030204" pitchFamily="34" charset="0"/>
                <a:ea typeface="Calibri" panose="020F0502020204030204" pitchFamily="34" charset="0"/>
                <a:cs typeface="Times New Roman" panose="02020603050405020304" pitchFamily="18" charset="0"/>
              </a:rPr>
              <a:t>Test</a:t>
            </a:r>
          </a:p>
          <a:p>
            <a:pPr marL="342900" indent="-342900">
              <a:spcAft>
                <a:spcPts val="800"/>
              </a:spcAft>
              <a:buSzPts val="1000"/>
              <a:buFont typeface="Arial" panose="020B0604020202020204" pitchFamily="34" charset="0"/>
              <a:buChar char="•"/>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Username – If you would like to change your username from your personal email, select the pencil icon on the right. Create a </a:t>
            </a:r>
            <a:r>
              <a:rPr lang="en-GB" sz="1600" kern="100" dirty="0">
                <a:latin typeface="Calibri" panose="020F0502020204030204" pitchFamily="34" charset="0"/>
                <a:ea typeface="Calibri" panose="020F0502020204030204" pitchFamily="34" charset="0"/>
                <a:cs typeface="Times New Roman" panose="02020603050405020304" pitchFamily="18" charset="0"/>
              </a:rPr>
              <a:t>new Username and save changes.</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This will become your username when loggin</a:t>
            </a:r>
            <a:r>
              <a:rPr lang="en-GB" sz="1600" kern="100" dirty="0">
                <a:latin typeface="Calibri" panose="020F0502020204030204" pitchFamily="34" charset="0"/>
                <a:ea typeface="Calibri" panose="020F0502020204030204" pitchFamily="34" charset="0"/>
                <a:cs typeface="Times New Roman" panose="02020603050405020304" pitchFamily="18" charset="0"/>
              </a:rPr>
              <a:t>g in. </a:t>
            </a:r>
          </a:p>
          <a:p>
            <a:pPr marL="342900" indent="-342900">
              <a:spcAft>
                <a:spcPts val="800"/>
              </a:spcAft>
              <a:buSzPts val="1000"/>
              <a:buFont typeface="Arial" panose="020B0604020202020204" pitchFamily="34" charset="0"/>
              <a:buChar char="•"/>
              <a:tabLst>
                <a:tab pos="45720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Preferred Name – Can be changed to the name you prefer to be known by</a:t>
            </a:r>
          </a:p>
          <a:p>
            <a:pPr marL="342900" indent="-342900">
              <a:spcAft>
                <a:spcPts val="800"/>
              </a:spcAft>
              <a:buSzPts val="1000"/>
              <a:buFont typeface="Arial" panose="020B0604020202020204" pitchFamily="34" charset="0"/>
              <a:buChar char="•"/>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About me – Can be used to let colleagues know a little more about you</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800"/>
              </a:spcAft>
              <a:buSzPts val="1000"/>
              <a:buFont typeface="Arial" panose="020B0604020202020204" pitchFamily="34" charset="0"/>
              <a:buChar char="•"/>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Profile Picture – To add your photo or a picture. </a:t>
            </a:r>
          </a:p>
          <a:p>
            <a:pPr marL="742950" lvl="1" indent="-285750">
              <a:spcAft>
                <a:spcPts val="800"/>
              </a:spcAft>
              <a:buSzPts val="1000"/>
              <a:buFont typeface="Arial" panose="020B0604020202020204" pitchFamily="34" charset="0"/>
              <a:buChar char="•"/>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On a laptop choose a saved photo.  </a:t>
            </a:r>
          </a:p>
          <a:p>
            <a:pPr marL="742950" lvl="1" indent="-285750">
              <a:spcAft>
                <a:spcPts val="800"/>
              </a:spcAft>
              <a:buSzPts val="1000"/>
              <a:buFont typeface="Arial" panose="020B0604020202020204" pitchFamily="34" charset="0"/>
              <a:buChar char="•"/>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On a mobile device take a photo or choose a saved one.</a:t>
            </a:r>
          </a:p>
          <a:p>
            <a:pPr marL="285750" indent="-285750">
              <a:spcAft>
                <a:spcPts val="800"/>
              </a:spcAft>
              <a:buSzPts val="1000"/>
              <a:buFont typeface="Arial" panose="020B0604020202020204" pitchFamily="34" charset="0"/>
              <a:buChar char="•"/>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Show My ID shows your employee number</a:t>
            </a:r>
          </a:p>
          <a:p>
            <a:pPr marL="285750" indent="-285750">
              <a:spcAft>
                <a:spcPts val="800"/>
              </a:spcAft>
              <a:buSzPts val="1000"/>
              <a:buFont typeface="Arial" panose="020B0604020202020204" pitchFamily="34" charset="0"/>
              <a:buChar char="•"/>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Language - can be changed to one from the drop box</a:t>
            </a:r>
          </a:p>
          <a:p>
            <a:pPr marL="285750" indent="-285750">
              <a:spcAft>
                <a:spcPts val="800"/>
              </a:spcAft>
              <a:buSzPts val="1000"/>
              <a:buFont typeface="Arial" panose="020B0604020202020204" pitchFamily="34" charset="0"/>
              <a:buChar char="•"/>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Email Notifications – can be toggled on to receive notifications (recommended)</a:t>
            </a:r>
          </a:p>
          <a:p>
            <a:pPr marL="285750" indent="-285750">
              <a:spcAft>
                <a:spcPts val="800"/>
              </a:spcAft>
              <a:buSzPts val="1000"/>
              <a:buFont typeface="Arial" panose="020B0604020202020204" pitchFamily="34" charset="0"/>
              <a:buChar char="•"/>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Change Password – to amend your password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5">
            <a:extLst>
              <a:ext uri="{FF2B5EF4-FFF2-40B4-BE49-F238E27FC236}">
                <a16:creationId xmlns:a16="http://schemas.microsoft.com/office/drawing/2014/main" id="{D5DC77F8-05D1-0447-457B-E3A730EDBAA9}"/>
              </a:ext>
            </a:extLst>
          </p:cNvPr>
          <p:cNvPicPr>
            <a:picLocks noChangeAspect="1"/>
          </p:cNvPicPr>
          <p:nvPr/>
        </p:nvPicPr>
        <p:blipFill>
          <a:blip r:embed="rId2"/>
          <a:stretch>
            <a:fillRect/>
          </a:stretch>
        </p:blipFill>
        <p:spPr>
          <a:xfrm>
            <a:off x="4631768" y="6036481"/>
            <a:ext cx="2928463" cy="356315"/>
          </a:xfrm>
          <a:prstGeom prst="rect">
            <a:avLst/>
          </a:prstGeom>
        </p:spPr>
      </p:pic>
      <p:sp>
        <p:nvSpPr>
          <p:cNvPr id="4" name="TextBox 3">
            <a:extLst>
              <a:ext uri="{FF2B5EF4-FFF2-40B4-BE49-F238E27FC236}">
                <a16:creationId xmlns:a16="http://schemas.microsoft.com/office/drawing/2014/main" id="{7D2F1B93-80B1-983E-C1CD-3E9D382E985D}"/>
              </a:ext>
            </a:extLst>
          </p:cNvPr>
          <p:cNvSpPr txBox="1"/>
          <p:nvPr/>
        </p:nvSpPr>
        <p:spPr>
          <a:xfrm>
            <a:off x="734521" y="464064"/>
            <a:ext cx="6097554" cy="784702"/>
          </a:xfrm>
          <a:prstGeom prst="rect">
            <a:avLst/>
          </a:prstGeom>
          <a:noFill/>
        </p:spPr>
        <p:txBody>
          <a:bodyPr wrap="square">
            <a:spAutoFit/>
          </a:bodyPr>
          <a:lstStyle/>
          <a:p>
            <a:pPr>
              <a:lnSpc>
                <a:spcPct val="107000"/>
              </a:lnSpc>
              <a:spcAft>
                <a:spcPts val="800"/>
              </a:spcAft>
            </a:pPr>
            <a:r>
              <a:rPr lang="en-GB" sz="4400" kern="100" dirty="0">
                <a:effectLst/>
                <a:latin typeface="Calibri" panose="020F0502020204030204" pitchFamily="34" charset="0"/>
                <a:ea typeface="Calibri" panose="020F0502020204030204" pitchFamily="34" charset="0"/>
                <a:cs typeface="Times New Roman" panose="02020603050405020304" pitchFamily="18" charset="0"/>
              </a:rPr>
              <a:t>Personalise Your Profile</a:t>
            </a:r>
          </a:p>
        </p:txBody>
      </p:sp>
      <p:pic>
        <p:nvPicPr>
          <p:cNvPr id="9" name="Picture 8">
            <a:extLst>
              <a:ext uri="{FF2B5EF4-FFF2-40B4-BE49-F238E27FC236}">
                <a16:creationId xmlns:a16="http://schemas.microsoft.com/office/drawing/2014/main" id="{D1A9D98B-7975-2719-5273-CAFF7D32E73A}"/>
              </a:ext>
            </a:extLst>
          </p:cNvPr>
          <p:cNvPicPr>
            <a:picLocks noChangeAspect="1"/>
          </p:cNvPicPr>
          <p:nvPr/>
        </p:nvPicPr>
        <p:blipFill>
          <a:blip r:embed="rId3"/>
          <a:stretch>
            <a:fillRect/>
          </a:stretch>
        </p:blipFill>
        <p:spPr>
          <a:xfrm>
            <a:off x="8378277" y="758545"/>
            <a:ext cx="3308278" cy="2136250"/>
          </a:xfrm>
          <a:prstGeom prst="rect">
            <a:avLst/>
          </a:prstGeom>
        </p:spPr>
      </p:pic>
      <p:pic>
        <p:nvPicPr>
          <p:cNvPr id="12" name="Picture 11">
            <a:extLst>
              <a:ext uri="{FF2B5EF4-FFF2-40B4-BE49-F238E27FC236}">
                <a16:creationId xmlns:a16="http://schemas.microsoft.com/office/drawing/2014/main" id="{3CE4E7FE-3988-9626-3FA0-AF496D39B626}"/>
              </a:ext>
            </a:extLst>
          </p:cNvPr>
          <p:cNvPicPr>
            <a:picLocks noChangeAspect="1"/>
          </p:cNvPicPr>
          <p:nvPr/>
        </p:nvPicPr>
        <p:blipFill>
          <a:blip r:embed="rId4"/>
          <a:stretch>
            <a:fillRect/>
          </a:stretch>
        </p:blipFill>
        <p:spPr>
          <a:xfrm>
            <a:off x="8081459" y="3429000"/>
            <a:ext cx="3605095" cy="1669473"/>
          </a:xfrm>
          <a:prstGeom prst="rect">
            <a:avLst/>
          </a:prstGeom>
        </p:spPr>
      </p:pic>
      <p:pic>
        <p:nvPicPr>
          <p:cNvPr id="8" name="Picture 7">
            <a:extLst>
              <a:ext uri="{FF2B5EF4-FFF2-40B4-BE49-F238E27FC236}">
                <a16:creationId xmlns:a16="http://schemas.microsoft.com/office/drawing/2014/main" id="{37035B76-DC62-B162-51A6-CB441A35193F}"/>
              </a:ext>
            </a:extLst>
          </p:cNvPr>
          <p:cNvPicPr>
            <a:picLocks noChangeAspect="1"/>
          </p:cNvPicPr>
          <p:nvPr/>
        </p:nvPicPr>
        <p:blipFill>
          <a:blip r:embed="rId5"/>
          <a:stretch>
            <a:fillRect/>
          </a:stretch>
        </p:blipFill>
        <p:spPr>
          <a:xfrm>
            <a:off x="5288783" y="1355330"/>
            <a:ext cx="282339" cy="206324"/>
          </a:xfrm>
          <a:prstGeom prst="rect">
            <a:avLst/>
          </a:prstGeom>
        </p:spPr>
      </p:pic>
    </p:spTree>
    <p:extLst>
      <p:ext uri="{BB962C8B-B14F-4D97-AF65-F5344CB8AC3E}">
        <p14:creationId xmlns:p14="http://schemas.microsoft.com/office/powerpoint/2010/main" val="1584762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0548E3-E616-D09B-2F4D-5D38EC6D1E2F}"/>
              </a:ext>
            </a:extLst>
          </p:cNvPr>
          <p:cNvPicPr>
            <a:picLocks noChangeAspect="1"/>
          </p:cNvPicPr>
          <p:nvPr/>
        </p:nvPicPr>
        <p:blipFill>
          <a:blip r:embed="rId2"/>
          <a:stretch>
            <a:fillRect/>
          </a:stretch>
        </p:blipFill>
        <p:spPr>
          <a:xfrm>
            <a:off x="4631768" y="6036481"/>
            <a:ext cx="2928463" cy="356315"/>
          </a:xfrm>
          <a:prstGeom prst="rect">
            <a:avLst/>
          </a:prstGeom>
        </p:spPr>
      </p:pic>
      <p:sp>
        <p:nvSpPr>
          <p:cNvPr id="4" name="TextBox 3">
            <a:extLst>
              <a:ext uri="{FF2B5EF4-FFF2-40B4-BE49-F238E27FC236}">
                <a16:creationId xmlns:a16="http://schemas.microsoft.com/office/drawing/2014/main" id="{33B78014-BCA0-C1C5-95FE-1087946D50C0}"/>
              </a:ext>
            </a:extLst>
          </p:cNvPr>
          <p:cNvSpPr txBox="1"/>
          <p:nvPr/>
        </p:nvSpPr>
        <p:spPr>
          <a:xfrm>
            <a:off x="623718" y="1146164"/>
            <a:ext cx="8581755" cy="5139869"/>
          </a:xfrm>
          <a:prstGeom prst="rect">
            <a:avLst/>
          </a:prstGeom>
          <a:noFill/>
        </p:spPr>
        <p:txBody>
          <a:bodyPr wrap="square">
            <a:spAutoFit/>
          </a:bodyPr>
          <a:lstStyle/>
          <a:p>
            <a:pPr>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Posts are created on the Feed screen. </a:t>
            </a:r>
          </a:p>
          <a:p>
            <a:pPr>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You can post in a </a:t>
            </a:r>
            <a:r>
              <a:rPr lang="en-GB" sz="1600" kern="100" dirty="0">
                <a:latin typeface="Calibri" panose="020F0502020204030204" pitchFamily="34" charset="0"/>
                <a:ea typeface="Calibri" panose="020F0502020204030204" pitchFamily="34" charset="0"/>
                <a:cs typeface="Times New Roman" panose="02020603050405020304" pitchFamily="18" charset="0"/>
              </a:rPr>
              <a:t>G</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roup (provided you are member of that Group), or to the wider business community.</a:t>
            </a:r>
          </a:p>
          <a:p>
            <a:pPr>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Always check which group you are posting to, so your message reaches the correct </a:t>
            </a:r>
            <a:r>
              <a:rPr lang="en-GB" sz="1600" kern="100" dirty="0">
                <a:latin typeface="Calibri" panose="020F0502020204030204" pitchFamily="34" charset="0"/>
                <a:ea typeface="Calibri" panose="020F0502020204030204" pitchFamily="34" charset="0"/>
                <a:cs typeface="Times New Roman" panose="02020603050405020304" pitchFamily="18" charset="0"/>
              </a:rPr>
              <a:t>team members.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Once a post has been made, it will appear at the top of your Feed for all members of that Group to see. </a:t>
            </a:r>
          </a:p>
          <a:p>
            <a:pPr>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You can like</a:t>
            </a:r>
            <a:r>
              <a:rPr lang="en-GB" sz="1600" kern="100" dirty="0">
                <a:latin typeface="Calibri" panose="020F0502020204030204" pitchFamily="34" charset="0"/>
                <a:ea typeface="Calibri" panose="020F0502020204030204" pitchFamily="34" charset="0"/>
                <a:cs typeface="Times New Roman" panose="02020603050405020304" pitchFamily="18" charset="0"/>
              </a:rPr>
              <a:t>,</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comment or add an emoji to your post if you wish as on a social media platform. (see Likes &amp; Comments page)</a:t>
            </a:r>
          </a:p>
          <a:p>
            <a:pPr>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Likes and comments will keep your post 'bumped' to the top of the Feed.</a:t>
            </a:r>
          </a:p>
          <a:p>
            <a:pPr>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It’s possible to mention </a:t>
            </a:r>
            <a:r>
              <a:rPr lang="en-GB" sz="1600" kern="100" dirty="0">
                <a:latin typeface="Calibri" panose="020F0502020204030204" pitchFamily="34" charset="0"/>
                <a:ea typeface="Calibri" panose="020F0502020204030204" pitchFamily="34" charset="0"/>
                <a:cs typeface="Times New Roman" panose="02020603050405020304" pitchFamily="18" charset="0"/>
              </a:rPr>
              <a:t>colleagues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in a post, using the '@' symbol</a:t>
            </a:r>
            <a:r>
              <a:rPr lang="en-GB" sz="1600" kern="100" dirty="0">
                <a:latin typeface="Calibri" panose="020F0502020204030204" pitchFamily="34" charset="0"/>
                <a:ea typeface="Calibri" panose="020F0502020204030204" pitchFamily="34" charset="0"/>
                <a:cs typeface="Times New Roman" panose="02020603050405020304" pitchFamily="18" charset="0"/>
              </a:rPr>
              <a:t> then s</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tart to type their name. </a:t>
            </a:r>
            <a:r>
              <a:rPr lang="en-GB" sz="1600" kern="100" dirty="0">
                <a:latin typeface="Calibri" panose="020F0502020204030204" pitchFamily="34" charset="0"/>
                <a:ea typeface="Calibri" panose="020F0502020204030204" pitchFamily="34" charset="0"/>
                <a:cs typeface="Times New Roman" panose="02020603050405020304" pitchFamily="18" charset="0"/>
              </a:rPr>
              <a:t>The list will appear o</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n a desktop as you start to type their name, </a:t>
            </a:r>
            <a:r>
              <a:rPr lang="en-GB" sz="1600" kern="100" dirty="0">
                <a:latin typeface="Calibri" panose="020F0502020204030204" pitchFamily="34" charset="0"/>
                <a:ea typeface="Calibri" panose="020F0502020204030204" pitchFamily="34" charset="0"/>
                <a:cs typeface="Times New Roman" panose="02020603050405020304" pitchFamily="18" charset="0"/>
              </a:rPr>
              <a:t>whilst on a mobile device, start to type their name and scroll up for the list to appear.</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The colleague mentioned will then receive a notification.</a:t>
            </a:r>
            <a:br>
              <a:rPr lang="en-GB" sz="1600" kern="100" dirty="0">
                <a:effectLst/>
                <a:latin typeface="Calibri" panose="020F0502020204030204" pitchFamily="34" charset="0"/>
                <a:ea typeface="Calibri" panose="020F0502020204030204" pitchFamily="34" charset="0"/>
                <a:cs typeface="Times New Roman" panose="02020603050405020304" pitchFamily="18" charset="0"/>
              </a:rPr>
            </a:br>
            <a:br>
              <a:rPr lang="en-GB" sz="1600" kern="100" dirty="0">
                <a:effectLst/>
                <a:latin typeface="Calibri" panose="020F0502020204030204" pitchFamily="34" charset="0"/>
                <a:ea typeface="Calibri" panose="020F0502020204030204" pitchFamily="34" charset="0"/>
                <a:cs typeface="Times New Roman" panose="02020603050405020304" pitchFamily="18" charset="0"/>
              </a:rPr>
            </a:b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Files and images can be attached to posts by using the photo and paperclip options at the bottom of the Create Post page. If a URL is included in a post's text, it will display as a clickable link.</a:t>
            </a:r>
          </a:p>
          <a:p>
            <a:pPr>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NOTE - </a:t>
            </a:r>
            <a:r>
              <a:rPr lang="en-GB" sz="1600" kern="100" dirty="0">
                <a:latin typeface="Calibri" panose="020F0502020204030204" pitchFamily="34" charset="0"/>
                <a:ea typeface="Calibri" panose="020F0502020204030204" pitchFamily="34" charset="0"/>
                <a:cs typeface="Times New Roman" panose="02020603050405020304" pitchFamily="18" charset="0"/>
              </a:rPr>
              <a:t>if using a photo saved on your device the app will need to be given access to your photos in device settings.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3E5420D-791E-C84A-ED76-1C8C6E135DC2}"/>
              </a:ext>
            </a:extLst>
          </p:cNvPr>
          <p:cNvSpPr txBox="1"/>
          <p:nvPr/>
        </p:nvSpPr>
        <p:spPr>
          <a:xfrm>
            <a:off x="623719" y="330536"/>
            <a:ext cx="6094476" cy="769441"/>
          </a:xfrm>
          <a:prstGeom prst="rect">
            <a:avLst/>
          </a:prstGeom>
          <a:noFill/>
        </p:spPr>
        <p:txBody>
          <a:bodyPr wrap="square">
            <a:spAutoFit/>
          </a:bodyPr>
          <a:lstStyle/>
          <a:p>
            <a:r>
              <a:rPr lang="en-GB" sz="4400" kern="100" dirty="0">
                <a:effectLst/>
                <a:latin typeface="Calibri" panose="020F0502020204030204" pitchFamily="34" charset="0"/>
                <a:ea typeface="Calibri" panose="020F0502020204030204" pitchFamily="34" charset="0"/>
                <a:cs typeface="Times New Roman" panose="02020603050405020304" pitchFamily="18" charset="0"/>
              </a:rPr>
              <a:t>Creating Posts</a:t>
            </a:r>
            <a:endParaRPr lang="en-GB" sz="4400" dirty="0"/>
          </a:p>
        </p:txBody>
      </p:sp>
      <p:pic>
        <p:nvPicPr>
          <p:cNvPr id="3" name="Picture 2">
            <a:extLst>
              <a:ext uri="{FF2B5EF4-FFF2-40B4-BE49-F238E27FC236}">
                <a16:creationId xmlns:a16="http://schemas.microsoft.com/office/drawing/2014/main" id="{3DD01288-AA60-5BC1-2DB8-430E4D91DED5}"/>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r="-642" b="80162"/>
          <a:stretch/>
        </p:blipFill>
        <p:spPr bwMode="auto">
          <a:xfrm>
            <a:off x="9205474" y="966221"/>
            <a:ext cx="2518778" cy="1075015"/>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5C1DA2AC-5354-5389-51B5-8E887A7A80A0}"/>
              </a:ext>
            </a:extLst>
          </p:cNvPr>
          <p:cNvPicPr>
            <a:picLocks noChangeAspect="1"/>
          </p:cNvPicPr>
          <p:nvPr/>
        </p:nvPicPr>
        <p:blipFill>
          <a:blip r:embed="rId5"/>
          <a:stretch>
            <a:fillRect/>
          </a:stretch>
        </p:blipFill>
        <p:spPr>
          <a:xfrm>
            <a:off x="9284220" y="2755581"/>
            <a:ext cx="2317574" cy="2379838"/>
          </a:xfrm>
          <a:prstGeom prst="rect">
            <a:avLst/>
          </a:prstGeom>
        </p:spPr>
      </p:pic>
    </p:spTree>
    <p:extLst>
      <p:ext uri="{BB962C8B-B14F-4D97-AF65-F5344CB8AC3E}">
        <p14:creationId xmlns:p14="http://schemas.microsoft.com/office/powerpoint/2010/main" val="3002028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2EB"/>
        </a:solid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6772CD8-DE1E-8720-A713-7797A5537C24}"/>
              </a:ext>
            </a:extLst>
          </p:cNvPr>
          <p:cNvSpPr txBox="1"/>
          <p:nvPr/>
        </p:nvSpPr>
        <p:spPr>
          <a:xfrm>
            <a:off x="860769" y="1611793"/>
            <a:ext cx="5493378" cy="2346155"/>
          </a:xfrm>
          <a:prstGeom prst="rect">
            <a:avLst/>
          </a:prstGeom>
        </p:spPr>
        <p:txBody>
          <a:bodyPr vert="horz" wrap="square" lIns="0" tIns="13335" rIns="0" bIns="0" rtlCol="0">
            <a:spAutoFit/>
          </a:bodyPr>
          <a:lstStyle/>
          <a:p>
            <a:pPr lvl="0">
              <a:lnSpc>
                <a:spcPct val="107000"/>
              </a:lnSpc>
              <a:spcAft>
                <a:spcPts val="800"/>
              </a:spcAft>
              <a:buSzPts val="1000"/>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Occasionally there could be a post that has detail or comments that are unsuitable for a Company newsfeed, or you believe may not be appropriate. I</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f this happens the post can be reported by selecting the three dots at the top right of the post, a report box will open, click to report</a:t>
            </a:r>
          </a:p>
          <a:p>
            <a:pPr lvl="0">
              <a:lnSpc>
                <a:spcPct val="107000"/>
              </a:lnSpc>
              <a:spcAft>
                <a:spcPts val="800"/>
              </a:spcAft>
              <a:buSzPts val="1000"/>
              <a:tabLst>
                <a:tab pos="457200" algn="l"/>
              </a:tabLst>
            </a:pPr>
            <a:endParaRPr lang="en-GB" sz="1600" kern="1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tabLst>
                <a:tab pos="457200" algn="l"/>
              </a:tabLst>
            </a:pPr>
            <a:r>
              <a:rPr lang="en-GB" sz="1600" kern="100" dirty="0">
                <a:latin typeface="Calibri" panose="020F0502020204030204" pitchFamily="34" charset="0"/>
                <a:ea typeface="Calibri" panose="020F0502020204030204" pitchFamily="34" charset="0"/>
                <a:cs typeface="Times New Roman" panose="02020603050405020304" pitchFamily="18" charset="0"/>
              </a:rPr>
              <a:t>The post will be removed immediately and sent to the Company moderator to review</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5">
            <a:extLst>
              <a:ext uri="{FF2B5EF4-FFF2-40B4-BE49-F238E27FC236}">
                <a16:creationId xmlns:a16="http://schemas.microsoft.com/office/drawing/2014/main" id="{D5DC77F8-05D1-0447-457B-E3A730EDBAA9}"/>
              </a:ext>
            </a:extLst>
          </p:cNvPr>
          <p:cNvPicPr>
            <a:picLocks noChangeAspect="1"/>
          </p:cNvPicPr>
          <p:nvPr/>
        </p:nvPicPr>
        <p:blipFill>
          <a:blip r:embed="rId2"/>
          <a:stretch>
            <a:fillRect/>
          </a:stretch>
        </p:blipFill>
        <p:spPr>
          <a:xfrm>
            <a:off x="4631768" y="6036481"/>
            <a:ext cx="2928463" cy="356315"/>
          </a:xfrm>
          <a:prstGeom prst="rect">
            <a:avLst/>
          </a:prstGeom>
        </p:spPr>
      </p:pic>
      <p:sp>
        <p:nvSpPr>
          <p:cNvPr id="3" name="TextBox 2">
            <a:extLst>
              <a:ext uri="{FF2B5EF4-FFF2-40B4-BE49-F238E27FC236}">
                <a16:creationId xmlns:a16="http://schemas.microsoft.com/office/drawing/2014/main" id="{09A1703A-5CA4-DEF9-1996-FC1A4BBA5132}"/>
              </a:ext>
            </a:extLst>
          </p:cNvPr>
          <p:cNvSpPr txBox="1"/>
          <p:nvPr/>
        </p:nvSpPr>
        <p:spPr>
          <a:xfrm>
            <a:off x="705936" y="465204"/>
            <a:ext cx="6094476" cy="784702"/>
          </a:xfrm>
          <a:prstGeom prst="rect">
            <a:avLst/>
          </a:prstGeom>
          <a:noFill/>
        </p:spPr>
        <p:txBody>
          <a:bodyPr wrap="square">
            <a:spAutoFit/>
          </a:bodyPr>
          <a:lstStyle/>
          <a:p>
            <a:pPr>
              <a:lnSpc>
                <a:spcPct val="107000"/>
              </a:lnSpc>
              <a:spcAft>
                <a:spcPts val="800"/>
              </a:spcAft>
            </a:pPr>
            <a:r>
              <a:rPr lang="en-GB" sz="4400" kern="100" dirty="0">
                <a:effectLst/>
                <a:latin typeface="Calibri" panose="020F0502020204030204" pitchFamily="34" charset="0"/>
                <a:ea typeface="Calibri" panose="020F0502020204030204" pitchFamily="34" charset="0"/>
                <a:cs typeface="Times New Roman" panose="02020603050405020304" pitchFamily="18" charset="0"/>
              </a:rPr>
              <a:t>Reporting a Post</a:t>
            </a:r>
          </a:p>
        </p:txBody>
      </p:sp>
      <p:pic>
        <p:nvPicPr>
          <p:cNvPr id="17" name="Picture 16">
            <a:extLst>
              <a:ext uri="{FF2B5EF4-FFF2-40B4-BE49-F238E27FC236}">
                <a16:creationId xmlns:a16="http://schemas.microsoft.com/office/drawing/2014/main" id="{7EC3F54A-4F7B-292C-656F-1A9A496F5648}"/>
              </a:ext>
            </a:extLst>
          </p:cNvPr>
          <p:cNvPicPr>
            <a:picLocks noChangeAspect="1"/>
          </p:cNvPicPr>
          <p:nvPr/>
        </p:nvPicPr>
        <p:blipFill>
          <a:blip r:embed="rId3"/>
          <a:stretch>
            <a:fillRect/>
          </a:stretch>
        </p:blipFill>
        <p:spPr>
          <a:xfrm>
            <a:off x="7368639" y="1476690"/>
            <a:ext cx="4314497" cy="3451598"/>
          </a:xfrm>
          <a:prstGeom prst="rect">
            <a:avLst/>
          </a:prstGeom>
        </p:spPr>
      </p:pic>
    </p:spTree>
    <p:extLst>
      <p:ext uri="{BB962C8B-B14F-4D97-AF65-F5344CB8AC3E}">
        <p14:creationId xmlns:p14="http://schemas.microsoft.com/office/powerpoint/2010/main" val="1774798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2482</TotalTime>
  <Words>3226</Words>
  <Application>Microsoft Office PowerPoint</Application>
  <PresentationFormat>Widescreen</PresentationFormat>
  <Paragraphs>189</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Aptos</vt:lpstr>
      <vt:lpstr>Arial</vt:lpstr>
      <vt:lpstr>Calibri</vt:lpstr>
      <vt:lpstr>Calibri Light</vt:lpstr>
      <vt:lpstr>Gill Sans</vt:lpstr>
      <vt:lpstr>Gill Sans Light</vt:lpstr>
      <vt:lpstr>Symbol</vt:lpstr>
      <vt:lpstr>Tangier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Murphy - Get Stoked</dc:creator>
  <cp:lastModifiedBy>Carol Manley</cp:lastModifiedBy>
  <cp:revision>104</cp:revision>
  <cp:lastPrinted>2024-11-15T13:21:37Z</cp:lastPrinted>
  <dcterms:created xsi:type="dcterms:W3CDTF">2022-09-07T08:41:38Z</dcterms:created>
  <dcterms:modified xsi:type="dcterms:W3CDTF">2025-01-06T14:18:09Z</dcterms:modified>
</cp:coreProperties>
</file>