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23" r:id="rId2"/>
    <p:sldId id="258" r:id="rId3"/>
    <p:sldId id="259" r:id="rId4"/>
    <p:sldId id="327" r:id="rId5"/>
    <p:sldId id="308" r:id="rId6"/>
    <p:sldId id="310" r:id="rId7"/>
    <p:sldId id="317" r:id="rId8"/>
    <p:sldId id="313" r:id="rId9"/>
    <p:sldId id="321" r:id="rId10"/>
    <p:sldId id="318" r:id="rId11"/>
    <p:sldId id="312" r:id="rId12"/>
    <p:sldId id="268" r:id="rId13"/>
    <p:sldId id="326" r:id="rId14"/>
    <p:sldId id="311" r:id="rId15"/>
    <p:sldId id="315" r:id="rId16"/>
    <p:sldId id="316" r:id="rId17"/>
    <p:sldId id="314" r:id="rId18"/>
    <p:sldId id="309" r:id="rId19"/>
    <p:sldId id="269" r:id="rId20"/>
    <p:sldId id="324" r:id="rId21"/>
    <p:sldId id="32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EB"/>
    <a:srgbClr val="D2C056"/>
    <a:srgbClr val="D0B658"/>
    <a:srgbClr val="C9AB3F"/>
    <a:srgbClr val="A6872D"/>
    <a:srgbClr val="A68732"/>
    <a:srgbClr val="1F422F"/>
    <a:srgbClr val="3C3C3B"/>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p:restoredTop sz="94719"/>
  </p:normalViewPr>
  <p:slideViewPr>
    <p:cSldViewPr snapToGrid="0">
      <p:cViewPr varScale="1">
        <p:scale>
          <a:sx n="105" d="100"/>
          <a:sy n="105"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5BB563-A149-9C4A-B389-5CD3F431A64C}" type="datetimeFigureOut">
              <a:rPr lang="en-US" smtClean="0"/>
              <a:t>2/7/2025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D1A832-8830-3B49-90F8-6C077B5C190C}" type="slidenum">
              <a:rPr lang="en-US" smtClean="0"/>
              <a:t>‹#›</a:t>
            </a:fld>
            <a:endParaRPr lang="en-US" dirty="0"/>
          </a:p>
        </p:txBody>
      </p:sp>
    </p:spTree>
    <p:extLst>
      <p:ext uri="{BB962C8B-B14F-4D97-AF65-F5344CB8AC3E}">
        <p14:creationId xmlns:p14="http://schemas.microsoft.com/office/powerpoint/2010/main" val="144129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E80A-A894-0409-9461-5FF1D8DC16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844365-BC5D-8A4F-A066-C67794F45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195F97-6A55-C4F1-C93A-F4BD216B062F}"/>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BD6D4B86-E311-73B8-F600-995F9F0D17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8B266B-29B0-591A-F519-925B4B374B4D}"/>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91808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3EB6-2AAA-D85C-AE68-43E8079D16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6A52ECB-A1E5-9159-76F4-C9DFB60DC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6D88B46-7826-6CE5-2630-7E8993566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3EBA55-CA21-7712-D0D6-DA1EDD96DF70}"/>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6" name="Footer Placeholder 5">
            <a:extLst>
              <a:ext uri="{FF2B5EF4-FFF2-40B4-BE49-F238E27FC236}">
                <a16:creationId xmlns:a16="http://schemas.microsoft.com/office/drawing/2014/main" id="{71DF28CF-2983-DAEB-82C5-A531C97325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B1990-504D-13D4-6632-7B1DA4647A7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13291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AEDF-AB7A-EADD-E2D1-2842AF4B22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049FEB-0217-78B5-DE86-6E5A333C4D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8AFF9-758E-AC3C-7FE2-11D6797E25BF}"/>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FE982D63-1CD4-3779-5926-C0CF9C45B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A8FE6-FE1B-A00F-9948-C331481FE07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28198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4D63CE-46F4-E815-1296-94477599FB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23B07-27B0-001B-9B48-08CACB834D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45C07D-60EC-0E17-F947-985567ED0079}"/>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9607B0DC-02F2-C1E9-8988-629D91DEAA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38CED1-0F80-3AF2-F90E-F37F8AFDE45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14193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680ED3-5F1B-00C6-6D01-D83242CB30AF}"/>
              </a:ext>
            </a:extLst>
          </p:cNvPr>
          <p:cNvSpPr>
            <a:spLocks noGrp="1"/>
          </p:cNvSpPr>
          <p:nvPr>
            <p:ph type="pic" sz="quarter" idx="10"/>
          </p:nvPr>
        </p:nvSpPr>
        <p:spPr>
          <a:xfrm>
            <a:off x="1324586" y="808528"/>
            <a:ext cx="4525108" cy="2290638"/>
          </a:xfrm>
        </p:spPr>
        <p:txBody>
          <a:bodyPr/>
          <a:lstStyle/>
          <a:p>
            <a:endParaRPr lang="en-US" dirty="0"/>
          </a:p>
        </p:txBody>
      </p:sp>
      <p:sp>
        <p:nvSpPr>
          <p:cNvPr id="9" name="Picture Placeholder 6">
            <a:extLst>
              <a:ext uri="{FF2B5EF4-FFF2-40B4-BE49-F238E27FC236}">
                <a16:creationId xmlns:a16="http://schemas.microsoft.com/office/drawing/2014/main" id="{0B889CFE-1607-4A70-B822-B777F444E733}"/>
              </a:ext>
            </a:extLst>
          </p:cNvPr>
          <p:cNvSpPr>
            <a:spLocks noGrp="1"/>
          </p:cNvSpPr>
          <p:nvPr>
            <p:ph type="pic" sz="quarter" idx="11"/>
          </p:nvPr>
        </p:nvSpPr>
        <p:spPr>
          <a:xfrm>
            <a:off x="6424246" y="808528"/>
            <a:ext cx="4525108" cy="2290638"/>
          </a:xfrm>
        </p:spPr>
        <p:txBody>
          <a:bodyPr/>
          <a:lstStyle/>
          <a:p>
            <a:endParaRPr lang="en-US" dirty="0"/>
          </a:p>
        </p:txBody>
      </p:sp>
      <p:sp>
        <p:nvSpPr>
          <p:cNvPr id="10" name="Picture Placeholder 6">
            <a:extLst>
              <a:ext uri="{FF2B5EF4-FFF2-40B4-BE49-F238E27FC236}">
                <a16:creationId xmlns:a16="http://schemas.microsoft.com/office/drawing/2014/main" id="{4CEF77A3-A965-FEFE-418B-BB77FAB49B93}"/>
              </a:ext>
            </a:extLst>
          </p:cNvPr>
          <p:cNvSpPr>
            <a:spLocks noGrp="1"/>
          </p:cNvSpPr>
          <p:nvPr>
            <p:ph type="pic" sz="quarter" idx="12"/>
          </p:nvPr>
        </p:nvSpPr>
        <p:spPr>
          <a:xfrm>
            <a:off x="1324586" y="3470031"/>
            <a:ext cx="4525108" cy="2290638"/>
          </a:xfrm>
        </p:spPr>
        <p:txBody>
          <a:bodyPr/>
          <a:lstStyle/>
          <a:p>
            <a:endParaRPr lang="en-US" dirty="0"/>
          </a:p>
        </p:txBody>
      </p:sp>
      <p:sp>
        <p:nvSpPr>
          <p:cNvPr id="11" name="Picture Placeholder 6">
            <a:extLst>
              <a:ext uri="{FF2B5EF4-FFF2-40B4-BE49-F238E27FC236}">
                <a16:creationId xmlns:a16="http://schemas.microsoft.com/office/drawing/2014/main" id="{9F31B4AA-4525-4A25-E6CA-DEF4E7AAE4EB}"/>
              </a:ext>
            </a:extLst>
          </p:cNvPr>
          <p:cNvSpPr>
            <a:spLocks noGrp="1"/>
          </p:cNvSpPr>
          <p:nvPr>
            <p:ph type="pic" sz="quarter" idx="13"/>
          </p:nvPr>
        </p:nvSpPr>
        <p:spPr>
          <a:xfrm>
            <a:off x="6424246" y="3470031"/>
            <a:ext cx="4525108" cy="2290638"/>
          </a:xfrm>
        </p:spPr>
        <p:txBody>
          <a:bodyPr/>
          <a:lstStyle/>
          <a:p>
            <a:endParaRPr lang="en-US" dirty="0"/>
          </a:p>
        </p:txBody>
      </p:sp>
    </p:spTree>
    <p:extLst>
      <p:ext uri="{BB962C8B-B14F-4D97-AF65-F5344CB8AC3E}">
        <p14:creationId xmlns:p14="http://schemas.microsoft.com/office/powerpoint/2010/main" val="365988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6F58A755-06FC-211C-34D9-A61991F618B8}"/>
              </a:ext>
            </a:extLst>
          </p:cNvPr>
          <p:cNvSpPr>
            <a:spLocks noGrp="1"/>
          </p:cNvSpPr>
          <p:nvPr>
            <p:ph type="pic" sz="quarter" idx="10"/>
          </p:nvPr>
        </p:nvSpPr>
        <p:spPr>
          <a:xfrm>
            <a:off x="797048" y="808527"/>
            <a:ext cx="3259136" cy="4952142"/>
          </a:xfrm>
        </p:spPr>
        <p:txBody>
          <a:bodyPr/>
          <a:lstStyle/>
          <a:p>
            <a:endParaRPr lang="en-US" dirty="0"/>
          </a:p>
        </p:txBody>
      </p:sp>
      <p:sp>
        <p:nvSpPr>
          <p:cNvPr id="8" name="Picture Placeholder 6">
            <a:extLst>
              <a:ext uri="{FF2B5EF4-FFF2-40B4-BE49-F238E27FC236}">
                <a16:creationId xmlns:a16="http://schemas.microsoft.com/office/drawing/2014/main" id="{FF673FDB-B986-1DDF-F8DD-097955F82AC3}"/>
              </a:ext>
            </a:extLst>
          </p:cNvPr>
          <p:cNvSpPr>
            <a:spLocks noGrp="1"/>
          </p:cNvSpPr>
          <p:nvPr>
            <p:ph type="pic" sz="quarter" idx="11"/>
          </p:nvPr>
        </p:nvSpPr>
        <p:spPr>
          <a:xfrm>
            <a:off x="4489818" y="808527"/>
            <a:ext cx="3259136" cy="4952142"/>
          </a:xfrm>
        </p:spPr>
        <p:txBody>
          <a:bodyPr/>
          <a:lstStyle/>
          <a:p>
            <a:endParaRPr lang="en-US" dirty="0"/>
          </a:p>
        </p:txBody>
      </p:sp>
      <p:sp>
        <p:nvSpPr>
          <p:cNvPr id="9" name="Picture Placeholder 6">
            <a:extLst>
              <a:ext uri="{FF2B5EF4-FFF2-40B4-BE49-F238E27FC236}">
                <a16:creationId xmlns:a16="http://schemas.microsoft.com/office/drawing/2014/main" id="{BE82A530-4130-01FD-AFE5-8A6FD0DFEDC7}"/>
              </a:ext>
            </a:extLst>
          </p:cNvPr>
          <p:cNvSpPr>
            <a:spLocks noGrp="1"/>
          </p:cNvSpPr>
          <p:nvPr>
            <p:ph type="pic" sz="quarter" idx="12"/>
          </p:nvPr>
        </p:nvSpPr>
        <p:spPr>
          <a:xfrm>
            <a:off x="8182588" y="808527"/>
            <a:ext cx="3259136" cy="4952142"/>
          </a:xfrm>
        </p:spPr>
        <p:txBody>
          <a:bodyPr/>
          <a:lstStyle/>
          <a:p>
            <a:endParaRPr lang="en-US" dirty="0"/>
          </a:p>
        </p:txBody>
      </p:sp>
    </p:spTree>
    <p:extLst>
      <p:ext uri="{BB962C8B-B14F-4D97-AF65-F5344CB8AC3E}">
        <p14:creationId xmlns:p14="http://schemas.microsoft.com/office/powerpoint/2010/main" val="201330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33545F-52D8-72DB-1124-E82099305329}"/>
              </a:ext>
            </a:extLst>
          </p:cNvPr>
          <p:cNvSpPr>
            <a:spLocks noGrp="1"/>
          </p:cNvSpPr>
          <p:nvPr>
            <p:ph type="pic" sz="quarter" idx="10"/>
          </p:nvPr>
        </p:nvSpPr>
        <p:spPr>
          <a:xfrm>
            <a:off x="4606925" y="0"/>
            <a:ext cx="7585075" cy="6858000"/>
          </a:xfrm>
        </p:spPr>
        <p:txBody>
          <a:bodyPr/>
          <a:lstStyle/>
          <a:p>
            <a:endParaRPr lang="en-US" dirty="0"/>
          </a:p>
        </p:txBody>
      </p:sp>
    </p:spTree>
    <p:extLst>
      <p:ext uri="{BB962C8B-B14F-4D97-AF65-F5344CB8AC3E}">
        <p14:creationId xmlns:p14="http://schemas.microsoft.com/office/powerpoint/2010/main" val="327997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B80D29A-738B-98D1-070A-7FC9636BF2CB}"/>
              </a:ext>
            </a:extLst>
          </p:cNvPr>
          <p:cNvSpPr>
            <a:spLocks noGrp="1"/>
          </p:cNvSpPr>
          <p:nvPr>
            <p:ph type="pic" sz="quarter" idx="10"/>
          </p:nvPr>
        </p:nvSpPr>
        <p:spPr>
          <a:xfrm>
            <a:off x="0" y="0"/>
            <a:ext cx="7326313" cy="6858000"/>
          </a:xfrm>
        </p:spPr>
        <p:txBody>
          <a:bodyPr/>
          <a:lstStyle/>
          <a:p>
            <a:endParaRPr lang="en-US" dirty="0"/>
          </a:p>
        </p:txBody>
      </p:sp>
    </p:spTree>
    <p:extLst>
      <p:ext uri="{BB962C8B-B14F-4D97-AF65-F5344CB8AC3E}">
        <p14:creationId xmlns:p14="http://schemas.microsoft.com/office/powerpoint/2010/main" val="11342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DF349BE-831E-FBC2-A5D7-73CB71E5C83B}"/>
              </a:ext>
            </a:extLst>
          </p:cNvPr>
          <p:cNvSpPr>
            <a:spLocks noGrp="1"/>
          </p:cNvSpPr>
          <p:nvPr>
            <p:ph type="pic" sz="quarter" idx="10"/>
          </p:nvPr>
        </p:nvSpPr>
        <p:spPr>
          <a:xfrm>
            <a:off x="796925" y="750889"/>
            <a:ext cx="4103688" cy="4864466"/>
          </a:xfrm>
        </p:spPr>
        <p:txBody>
          <a:bodyPr/>
          <a:lstStyle/>
          <a:p>
            <a:endParaRPr lang="en-US" dirty="0"/>
          </a:p>
        </p:txBody>
      </p:sp>
    </p:spTree>
    <p:extLst>
      <p:ext uri="{BB962C8B-B14F-4D97-AF65-F5344CB8AC3E}">
        <p14:creationId xmlns:p14="http://schemas.microsoft.com/office/powerpoint/2010/main" val="648187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C7212ABB-90BD-C241-0440-87827CAE9F7A}"/>
              </a:ext>
            </a:extLst>
          </p:cNvPr>
          <p:cNvSpPr>
            <a:spLocks noGrp="1"/>
          </p:cNvSpPr>
          <p:nvPr>
            <p:ph type="pic" sz="quarter" idx="10"/>
          </p:nvPr>
        </p:nvSpPr>
        <p:spPr>
          <a:xfrm>
            <a:off x="7162555" y="750889"/>
            <a:ext cx="4103688" cy="4864466"/>
          </a:xfrm>
        </p:spPr>
        <p:txBody>
          <a:bodyPr/>
          <a:lstStyle/>
          <a:p>
            <a:endParaRPr lang="en-US" dirty="0"/>
          </a:p>
        </p:txBody>
      </p:sp>
    </p:spTree>
    <p:extLst>
      <p:ext uri="{BB962C8B-B14F-4D97-AF65-F5344CB8AC3E}">
        <p14:creationId xmlns:p14="http://schemas.microsoft.com/office/powerpoint/2010/main" val="324006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C7212ABB-90BD-C241-0440-87827CAE9F7A}"/>
              </a:ext>
            </a:extLst>
          </p:cNvPr>
          <p:cNvSpPr>
            <a:spLocks noGrp="1"/>
          </p:cNvSpPr>
          <p:nvPr>
            <p:ph type="pic" sz="quarter" idx="10"/>
          </p:nvPr>
        </p:nvSpPr>
        <p:spPr>
          <a:xfrm>
            <a:off x="6377354" y="750889"/>
            <a:ext cx="4888889" cy="4864466"/>
          </a:xfrm>
        </p:spPr>
        <p:txBody>
          <a:bodyPr/>
          <a:lstStyle/>
          <a:p>
            <a:endParaRPr lang="en-US" dirty="0"/>
          </a:p>
        </p:txBody>
      </p:sp>
    </p:spTree>
    <p:extLst>
      <p:ext uri="{BB962C8B-B14F-4D97-AF65-F5344CB8AC3E}">
        <p14:creationId xmlns:p14="http://schemas.microsoft.com/office/powerpoint/2010/main" val="47062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2FD5-36F6-72C6-5365-5B34C3C041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613D67-6040-D77D-3333-539CA8E5B671}"/>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4" name="Footer Placeholder 3">
            <a:extLst>
              <a:ext uri="{FF2B5EF4-FFF2-40B4-BE49-F238E27FC236}">
                <a16:creationId xmlns:a16="http://schemas.microsoft.com/office/drawing/2014/main" id="{6EFA5E78-A15F-9C30-A02B-8DFF920E5F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A45BBD-9A61-BAC9-56C8-511E8A8C2629}"/>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875470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EFDB02A-F265-F761-8E98-97322529F5E2}"/>
              </a:ext>
            </a:extLst>
          </p:cNvPr>
          <p:cNvSpPr>
            <a:spLocks noGrp="1"/>
          </p:cNvSpPr>
          <p:nvPr>
            <p:ph type="pic" sz="quarter" idx="10"/>
          </p:nvPr>
        </p:nvSpPr>
        <p:spPr>
          <a:xfrm>
            <a:off x="1095866" y="2836985"/>
            <a:ext cx="2267926" cy="2895478"/>
          </a:xfrm>
        </p:spPr>
        <p:txBody>
          <a:bodyPr/>
          <a:lstStyle/>
          <a:p>
            <a:endParaRPr lang="en-US" dirty="0"/>
          </a:p>
        </p:txBody>
      </p:sp>
      <p:sp>
        <p:nvSpPr>
          <p:cNvPr id="8" name="Picture Placeholder 6">
            <a:extLst>
              <a:ext uri="{FF2B5EF4-FFF2-40B4-BE49-F238E27FC236}">
                <a16:creationId xmlns:a16="http://schemas.microsoft.com/office/drawing/2014/main" id="{FB37F869-5382-D247-5FD5-4BA35CD2FF2F}"/>
              </a:ext>
            </a:extLst>
          </p:cNvPr>
          <p:cNvSpPr>
            <a:spLocks noGrp="1"/>
          </p:cNvSpPr>
          <p:nvPr>
            <p:ph type="pic" sz="quarter" idx="11"/>
          </p:nvPr>
        </p:nvSpPr>
        <p:spPr>
          <a:xfrm>
            <a:off x="8828208" y="2836985"/>
            <a:ext cx="2267926" cy="2895478"/>
          </a:xfrm>
        </p:spPr>
        <p:txBody>
          <a:bodyPr/>
          <a:lstStyle/>
          <a:p>
            <a:endParaRPr lang="en-US" dirty="0"/>
          </a:p>
        </p:txBody>
      </p:sp>
      <p:sp>
        <p:nvSpPr>
          <p:cNvPr id="12" name="Picture Placeholder 6">
            <a:extLst>
              <a:ext uri="{FF2B5EF4-FFF2-40B4-BE49-F238E27FC236}">
                <a16:creationId xmlns:a16="http://schemas.microsoft.com/office/drawing/2014/main" id="{7A3DCADE-357E-4627-2B90-7659CDEFBC6E}"/>
              </a:ext>
            </a:extLst>
          </p:cNvPr>
          <p:cNvSpPr>
            <a:spLocks noGrp="1"/>
          </p:cNvSpPr>
          <p:nvPr>
            <p:ph type="pic" sz="quarter" idx="12"/>
          </p:nvPr>
        </p:nvSpPr>
        <p:spPr>
          <a:xfrm>
            <a:off x="3673313" y="2836985"/>
            <a:ext cx="2267926" cy="2895478"/>
          </a:xfrm>
        </p:spPr>
        <p:txBody>
          <a:bodyPr/>
          <a:lstStyle/>
          <a:p>
            <a:endParaRPr lang="en-US" dirty="0"/>
          </a:p>
        </p:txBody>
      </p:sp>
      <p:sp>
        <p:nvSpPr>
          <p:cNvPr id="13" name="Picture Placeholder 6">
            <a:extLst>
              <a:ext uri="{FF2B5EF4-FFF2-40B4-BE49-F238E27FC236}">
                <a16:creationId xmlns:a16="http://schemas.microsoft.com/office/drawing/2014/main" id="{6CB1A046-5702-760C-C4A1-795C32758743}"/>
              </a:ext>
            </a:extLst>
          </p:cNvPr>
          <p:cNvSpPr>
            <a:spLocks noGrp="1"/>
          </p:cNvSpPr>
          <p:nvPr>
            <p:ph type="pic" sz="quarter" idx="13"/>
          </p:nvPr>
        </p:nvSpPr>
        <p:spPr>
          <a:xfrm>
            <a:off x="6250760" y="2836985"/>
            <a:ext cx="2267926" cy="2895478"/>
          </a:xfrm>
        </p:spPr>
        <p:txBody>
          <a:bodyPr/>
          <a:lstStyle/>
          <a:p>
            <a:endParaRPr lang="en-US" dirty="0"/>
          </a:p>
        </p:txBody>
      </p:sp>
    </p:spTree>
    <p:extLst>
      <p:ext uri="{BB962C8B-B14F-4D97-AF65-F5344CB8AC3E}">
        <p14:creationId xmlns:p14="http://schemas.microsoft.com/office/powerpoint/2010/main" val="368291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F856D2A-4F8E-AF3D-0B19-8996B88AE7EE}"/>
              </a:ext>
            </a:extLst>
          </p:cNvPr>
          <p:cNvSpPr>
            <a:spLocks noGrp="1"/>
          </p:cNvSpPr>
          <p:nvPr>
            <p:ph type="pic" sz="quarter" idx="10"/>
          </p:nvPr>
        </p:nvSpPr>
        <p:spPr>
          <a:xfrm>
            <a:off x="1231011" y="804926"/>
            <a:ext cx="2085975" cy="2084388"/>
          </a:xfrm>
          <a:prstGeom prst="ellipse">
            <a:avLst/>
          </a:prstGeom>
        </p:spPr>
        <p:txBody>
          <a:bodyPr/>
          <a:lstStyle/>
          <a:p>
            <a:endParaRPr lang="en-US" dirty="0"/>
          </a:p>
        </p:txBody>
      </p:sp>
      <p:sp>
        <p:nvSpPr>
          <p:cNvPr id="8" name="Picture Placeholder 6">
            <a:extLst>
              <a:ext uri="{FF2B5EF4-FFF2-40B4-BE49-F238E27FC236}">
                <a16:creationId xmlns:a16="http://schemas.microsoft.com/office/drawing/2014/main" id="{392ED73D-9755-82E0-EA30-F1109C61C50F}"/>
              </a:ext>
            </a:extLst>
          </p:cNvPr>
          <p:cNvSpPr>
            <a:spLocks noGrp="1"/>
          </p:cNvSpPr>
          <p:nvPr>
            <p:ph type="pic" sz="quarter" idx="11"/>
          </p:nvPr>
        </p:nvSpPr>
        <p:spPr>
          <a:xfrm>
            <a:off x="6443091" y="804926"/>
            <a:ext cx="2085975" cy="2084388"/>
          </a:xfrm>
          <a:prstGeom prst="ellipse">
            <a:avLst/>
          </a:prstGeom>
        </p:spPr>
        <p:txBody>
          <a:bodyPr/>
          <a:lstStyle/>
          <a:p>
            <a:endParaRPr lang="en-US" dirty="0"/>
          </a:p>
        </p:txBody>
      </p:sp>
      <p:sp>
        <p:nvSpPr>
          <p:cNvPr id="9" name="Picture Placeholder 6">
            <a:extLst>
              <a:ext uri="{FF2B5EF4-FFF2-40B4-BE49-F238E27FC236}">
                <a16:creationId xmlns:a16="http://schemas.microsoft.com/office/drawing/2014/main" id="{86AC6E5C-71A0-6D32-56AF-A588FECADD53}"/>
              </a:ext>
            </a:extLst>
          </p:cNvPr>
          <p:cNvSpPr>
            <a:spLocks noGrp="1"/>
          </p:cNvSpPr>
          <p:nvPr>
            <p:ph type="pic" sz="quarter" idx="12"/>
          </p:nvPr>
        </p:nvSpPr>
        <p:spPr>
          <a:xfrm>
            <a:off x="1231011" y="3426206"/>
            <a:ext cx="2085975" cy="2084388"/>
          </a:xfrm>
          <a:prstGeom prst="ellipse">
            <a:avLst/>
          </a:prstGeom>
        </p:spPr>
        <p:txBody>
          <a:bodyPr/>
          <a:lstStyle/>
          <a:p>
            <a:endParaRPr lang="en-US" dirty="0"/>
          </a:p>
        </p:txBody>
      </p:sp>
      <p:sp>
        <p:nvSpPr>
          <p:cNvPr id="10" name="Picture Placeholder 6">
            <a:extLst>
              <a:ext uri="{FF2B5EF4-FFF2-40B4-BE49-F238E27FC236}">
                <a16:creationId xmlns:a16="http://schemas.microsoft.com/office/drawing/2014/main" id="{C94C2A0A-BD39-0B7D-00A1-7FD365C5F181}"/>
              </a:ext>
            </a:extLst>
          </p:cNvPr>
          <p:cNvSpPr>
            <a:spLocks noGrp="1"/>
          </p:cNvSpPr>
          <p:nvPr>
            <p:ph type="pic" sz="quarter" idx="13"/>
          </p:nvPr>
        </p:nvSpPr>
        <p:spPr>
          <a:xfrm>
            <a:off x="6443091" y="3426206"/>
            <a:ext cx="2085975" cy="2084388"/>
          </a:xfrm>
          <a:prstGeom prst="ellipse">
            <a:avLst/>
          </a:prstGeom>
        </p:spPr>
        <p:txBody>
          <a:bodyPr/>
          <a:lstStyle/>
          <a:p>
            <a:endParaRPr lang="en-US" dirty="0"/>
          </a:p>
        </p:txBody>
      </p:sp>
    </p:spTree>
    <p:extLst>
      <p:ext uri="{BB962C8B-B14F-4D97-AF65-F5344CB8AC3E}">
        <p14:creationId xmlns:p14="http://schemas.microsoft.com/office/powerpoint/2010/main" val="42464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66F19C-649C-B5E8-014A-DB8CD3B0BE2E}"/>
              </a:ext>
            </a:extLst>
          </p:cNvPr>
          <p:cNvSpPr/>
          <p:nvPr userDrawn="1"/>
        </p:nvSpPr>
        <p:spPr>
          <a:xfrm>
            <a:off x="1231009"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EF856D2A-4F8E-AF3D-0B19-8996B88AE7EE}"/>
              </a:ext>
            </a:extLst>
          </p:cNvPr>
          <p:cNvSpPr>
            <a:spLocks noGrp="1"/>
          </p:cNvSpPr>
          <p:nvPr>
            <p:ph type="pic" sz="quarter" idx="10"/>
          </p:nvPr>
        </p:nvSpPr>
        <p:spPr>
          <a:xfrm>
            <a:off x="1231011" y="804926"/>
            <a:ext cx="2085975" cy="2084388"/>
          </a:xfrm>
          <a:prstGeom prst="ellipse">
            <a:avLst/>
          </a:prstGeom>
        </p:spPr>
        <p:txBody>
          <a:bodyPr/>
          <a:lstStyle/>
          <a:p>
            <a:endParaRPr lang="en-US" dirty="0"/>
          </a:p>
        </p:txBody>
      </p:sp>
      <p:sp>
        <p:nvSpPr>
          <p:cNvPr id="8" name="Picture Placeholder 6">
            <a:extLst>
              <a:ext uri="{FF2B5EF4-FFF2-40B4-BE49-F238E27FC236}">
                <a16:creationId xmlns:a16="http://schemas.microsoft.com/office/drawing/2014/main" id="{392ED73D-9755-82E0-EA30-F1109C61C50F}"/>
              </a:ext>
            </a:extLst>
          </p:cNvPr>
          <p:cNvSpPr>
            <a:spLocks noGrp="1"/>
          </p:cNvSpPr>
          <p:nvPr>
            <p:ph type="pic" sz="quarter" idx="11"/>
          </p:nvPr>
        </p:nvSpPr>
        <p:spPr>
          <a:xfrm>
            <a:off x="6327015" y="804926"/>
            <a:ext cx="2085975" cy="2084388"/>
          </a:xfrm>
          <a:prstGeom prst="ellipse">
            <a:avLst/>
          </a:prstGeom>
        </p:spPr>
        <p:txBody>
          <a:bodyPr/>
          <a:lstStyle/>
          <a:p>
            <a:endParaRPr lang="en-US" dirty="0"/>
          </a:p>
        </p:txBody>
      </p:sp>
      <p:sp>
        <p:nvSpPr>
          <p:cNvPr id="9" name="Picture Placeholder 6">
            <a:extLst>
              <a:ext uri="{FF2B5EF4-FFF2-40B4-BE49-F238E27FC236}">
                <a16:creationId xmlns:a16="http://schemas.microsoft.com/office/drawing/2014/main" id="{86AC6E5C-71A0-6D32-56AF-A588FECADD53}"/>
              </a:ext>
            </a:extLst>
          </p:cNvPr>
          <p:cNvSpPr>
            <a:spLocks noGrp="1"/>
          </p:cNvSpPr>
          <p:nvPr>
            <p:ph type="pic" sz="quarter" idx="12"/>
          </p:nvPr>
        </p:nvSpPr>
        <p:spPr>
          <a:xfrm>
            <a:off x="3779013" y="804926"/>
            <a:ext cx="2085975" cy="2084388"/>
          </a:xfrm>
          <a:prstGeom prst="ellipse">
            <a:avLst/>
          </a:prstGeom>
        </p:spPr>
        <p:txBody>
          <a:bodyPr/>
          <a:lstStyle/>
          <a:p>
            <a:endParaRPr lang="en-US" dirty="0"/>
          </a:p>
        </p:txBody>
      </p:sp>
      <p:sp>
        <p:nvSpPr>
          <p:cNvPr id="10" name="Picture Placeholder 6">
            <a:extLst>
              <a:ext uri="{FF2B5EF4-FFF2-40B4-BE49-F238E27FC236}">
                <a16:creationId xmlns:a16="http://schemas.microsoft.com/office/drawing/2014/main" id="{C94C2A0A-BD39-0B7D-00A1-7FD365C5F181}"/>
              </a:ext>
            </a:extLst>
          </p:cNvPr>
          <p:cNvSpPr>
            <a:spLocks noGrp="1"/>
          </p:cNvSpPr>
          <p:nvPr>
            <p:ph type="pic" sz="quarter" idx="13"/>
          </p:nvPr>
        </p:nvSpPr>
        <p:spPr>
          <a:xfrm>
            <a:off x="8875016" y="804926"/>
            <a:ext cx="2085975" cy="2084388"/>
          </a:xfrm>
          <a:prstGeom prst="ellipse">
            <a:avLst/>
          </a:prstGeom>
        </p:spPr>
        <p:txBody>
          <a:bodyPr/>
          <a:lstStyle/>
          <a:p>
            <a:endParaRPr lang="en-US" dirty="0"/>
          </a:p>
        </p:txBody>
      </p:sp>
      <p:sp>
        <p:nvSpPr>
          <p:cNvPr id="3" name="Rectangle 2">
            <a:extLst>
              <a:ext uri="{FF2B5EF4-FFF2-40B4-BE49-F238E27FC236}">
                <a16:creationId xmlns:a16="http://schemas.microsoft.com/office/drawing/2014/main" id="{10E4E267-3327-0D6B-9F1F-56B46C24C173}"/>
              </a:ext>
            </a:extLst>
          </p:cNvPr>
          <p:cNvSpPr/>
          <p:nvPr userDrawn="1"/>
        </p:nvSpPr>
        <p:spPr>
          <a:xfrm>
            <a:off x="3779012"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BFB161-122E-8BFD-9B68-78F5791FB513}"/>
              </a:ext>
            </a:extLst>
          </p:cNvPr>
          <p:cNvSpPr/>
          <p:nvPr userDrawn="1"/>
        </p:nvSpPr>
        <p:spPr>
          <a:xfrm>
            <a:off x="6327013" y="1847120"/>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01AB7B2-AE4D-CF4E-7172-2E8A9A0D3521}"/>
              </a:ext>
            </a:extLst>
          </p:cNvPr>
          <p:cNvSpPr/>
          <p:nvPr userDrawn="1"/>
        </p:nvSpPr>
        <p:spPr>
          <a:xfrm>
            <a:off x="8875012"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0478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CD56B28-D125-D5CD-0526-299528001C03}"/>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030934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5BDC671-F06B-C75C-9F61-D5A46ED05D01}"/>
              </a:ext>
            </a:extLst>
          </p:cNvPr>
          <p:cNvSpPr>
            <a:spLocks noGrp="1"/>
          </p:cNvSpPr>
          <p:nvPr>
            <p:ph type="pic" sz="quarter" idx="10"/>
          </p:nvPr>
        </p:nvSpPr>
        <p:spPr>
          <a:xfrm>
            <a:off x="8680450" y="0"/>
            <a:ext cx="3511550" cy="6858000"/>
          </a:xfrm>
        </p:spPr>
        <p:txBody>
          <a:bodyPr/>
          <a:lstStyle/>
          <a:p>
            <a:endParaRPr lang="en-US" dirty="0"/>
          </a:p>
        </p:txBody>
      </p:sp>
    </p:spTree>
    <p:extLst>
      <p:ext uri="{BB962C8B-B14F-4D97-AF65-F5344CB8AC3E}">
        <p14:creationId xmlns:p14="http://schemas.microsoft.com/office/powerpoint/2010/main" val="684057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F2C927-C7D6-B28C-66A9-BEFAC872B48E}"/>
              </a:ext>
            </a:extLst>
          </p:cNvPr>
          <p:cNvSpPr>
            <a:spLocks noGrp="1"/>
          </p:cNvSpPr>
          <p:nvPr>
            <p:ph type="pic" sz="quarter" idx="10"/>
          </p:nvPr>
        </p:nvSpPr>
        <p:spPr>
          <a:xfrm>
            <a:off x="3832879" y="-968188"/>
            <a:ext cx="11079909" cy="8875059"/>
          </a:xfrm>
          <a:prstGeom prst="ellipse">
            <a:avLst/>
          </a:prstGeom>
        </p:spPr>
        <p:txBody>
          <a:bodyPr/>
          <a:lstStyle/>
          <a:p>
            <a:endParaRPr lang="en-US" dirty="0"/>
          </a:p>
        </p:txBody>
      </p:sp>
    </p:spTree>
    <p:extLst>
      <p:ext uri="{BB962C8B-B14F-4D97-AF65-F5344CB8AC3E}">
        <p14:creationId xmlns:p14="http://schemas.microsoft.com/office/powerpoint/2010/main" val="40810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FDE05672-3CB5-9E64-0596-5A20E56D4E6B}"/>
              </a:ext>
            </a:extLst>
          </p:cNvPr>
          <p:cNvSpPr>
            <a:spLocks noGrp="1"/>
          </p:cNvSpPr>
          <p:nvPr>
            <p:ph type="pic" sz="quarter" idx="13"/>
          </p:nvPr>
        </p:nvSpPr>
        <p:spPr>
          <a:xfrm>
            <a:off x="2705535" y="2285999"/>
            <a:ext cx="1742767" cy="1741441"/>
          </a:xfrm>
          <a:prstGeom prst="ellipse">
            <a:avLst/>
          </a:prstGeom>
          <a:ln w="31750">
            <a:solidFill>
              <a:srgbClr val="F7F2EB"/>
            </a:solidFill>
          </a:ln>
        </p:spPr>
        <p:txBody>
          <a:bodyPr/>
          <a:lstStyle/>
          <a:p>
            <a:endParaRPr lang="en-US" dirty="0"/>
          </a:p>
        </p:txBody>
      </p:sp>
      <p:sp>
        <p:nvSpPr>
          <p:cNvPr id="7" name="Picture Placeholder 6">
            <a:extLst>
              <a:ext uri="{FF2B5EF4-FFF2-40B4-BE49-F238E27FC236}">
                <a16:creationId xmlns:a16="http://schemas.microsoft.com/office/drawing/2014/main" id="{3D37E528-C0F5-E70D-1D5E-67EA0BBDF18E}"/>
              </a:ext>
            </a:extLst>
          </p:cNvPr>
          <p:cNvSpPr>
            <a:spLocks noGrp="1"/>
          </p:cNvSpPr>
          <p:nvPr>
            <p:ph type="pic" sz="quarter" idx="14"/>
          </p:nvPr>
        </p:nvSpPr>
        <p:spPr>
          <a:xfrm>
            <a:off x="5224616" y="2285999"/>
            <a:ext cx="1742767" cy="1741441"/>
          </a:xfrm>
          <a:prstGeom prst="ellipse">
            <a:avLst/>
          </a:prstGeom>
          <a:ln w="31750">
            <a:solidFill>
              <a:srgbClr val="F7F2EB"/>
            </a:solidFill>
          </a:ln>
        </p:spPr>
        <p:txBody>
          <a:bodyPr/>
          <a:lstStyle/>
          <a:p>
            <a:endParaRPr lang="en-US" dirty="0"/>
          </a:p>
        </p:txBody>
      </p:sp>
      <p:sp>
        <p:nvSpPr>
          <p:cNvPr id="8" name="Picture Placeholder 6">
            <a:extLst>
              <a:ext uri="{FF2B5EF4-FFF2-40B4-BE49-F238E27FC236}">
                <a16:creationId xmlns:a16="http://schemas.microsoft.com/office/drawing/2014/main" id="{CFCD7667-F744-BE82-24FA-0D026E0B8292}"/>
              </a:ext>
            </a:extLst>
          </p:cNvPr>
          <p:cNvSpPr>
            <a:spLocks noGrp="1"/>
          </p:cNvSpPr>
          <p:nvPr>
            <p:ph type="pic" sz="quarter" idx="15"/>
          </p:nvPr>
        </p:nvSpPr>
        <p:spPr>
          <a:xfrm>
            <a:off x="7743697" y="2285999"/>
            <a:ext cx="1742767" cy="1741441"/>
          </a:xfrm>
          <a:prstGeom prst="ellipse">
            <a:avLst/>
          </a:prstGeom>
          <a:ln w="31750">
            <a:solidFill>
              <a:srgbClr val="F7F2EB"/>
            </a:solidFill>
          </a:ln>
        </p:spPr>
        <p:txBody>
          <a:bodyPr/>
          <a:lstStyle/>
          <a:p>
            <a:endParaRPr lang="en-US" dirty="0"/>
          </a:p>
        </p:txBody>
      </p:sp>
    </p:spTree>
    <p:extLst>
      <p:ext uri="{BB962C8B-B14F-4D97-AF65-F5344CB8AC3E}">
        <p14:creationId xmlns:p14="http://schemas.microsoft.com/office/powerpoint/2010/main" val="252417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05FD2A0-9339-E6C8-833D-7FA6BD3E4A5C}"/>
              </a:ext>
            </a:extLst>
          </p:cNvPr>
          <p:cNvSpPr>
            <a:spLocks noGrp="1"/>
          </p:cNvSpPr>
          <p:nvPr>
            <p:ph type="pic" sz="quarter" idx="10"/>
          </p:nvPr>
        </p:nvSpPr>
        <p:spPr>
          <a:xfrm>
            <a:off x="1304925" y="871304"/>
            <a:ext cx="4791075" cy="4792662"/>
          </a:xfrm>
          <a:prstGeom prst="ellipse">
            <a:avLst/>
          </a:prstGeom>
        </p:spPr>
        <p:txBody>
          <a:bodyPr/>
          <a:lstStyle/>
          <a:p>
            <a:endParaRPr lang="en-US" dirty="0"/>
          </a:p>
        </p:txBody>
      </p:sp>
    </p:spTree>
    <p:extLst>
      <p:ext uri="{BB962C8B-B14F-4D97-AF65-F5344CB8AC3E}">
        <p14:creationId xmlns:p14="http://schemas.microsoft.com/office/powerpoint/2010/main" val="1132839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25AF0F-CBCF-9310-D1C5-18A1C56ACA30}"/>
              </a:ext>
            </a:extLst>
          </p:cNvPr>
          <p:cNvSpPr>
            <a:spLocks noGrp="1"/>
          </p:cNvSpPr>
          <p:nvPr>
            <p:ph type="pic" sz="quarter" idx="10"/>
          </p:nvPr>
        </p:nvSpPr>
        <p:spPr>
          <a:xfrm>
            <a:off x="7180729" y="-827368"/>
            <a:ext cx="8512735" cy="8512736"/>
          </a:xfrm>
          <a:prstGeom prst="ellipse">
            <a:avLst/>
          </a:prstGeom>
        </p:spPr>
        <p:txBody>
          <a:bodyPr/>
          <a:lstStyle/>
          <a:p>
            <a:endParaRPr lang="en-US" dirty="0"/>
          </a:p>
        </p:txBody>
      </p:sp>
    </p:spTree>
    <p:extLst>
      <p:ext uri="{BB962C8B-B14F-4D97-AF65-F5344CB8AC3E}">
        <p14:creationId xmlns:p14="http://schemas.microsoft.com/office/powerpoint/2010/main" val="1706345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202142-44A0-9686-D782-0A69D3B351A2}"/>
              </a:ext>
            </a:extLst>
          </p:cNvPr>
          <p:cNvSpPr>
            <a:spLocks noGrp="1"/>
          </p:cNvSpPr>
          <p:nvPr>
            <p:ph type="pic" sz="quarter" idx="10"/>
          </p:nvPr>
        </p:nvSpPr>
        <p:spPr>
          <a:xfrm>
            <a:off x="0" y="1143000"/>
            <a:ext cx="8418513" cy="2406650"/>
          </a:xfrm>
        </p:spPr>
        <p:txBody>
          <a:bodyPr/>
          <a:lstStyle/>
          <a:p>
            <a:endParaRPr lang="en-US" dirty="0"/>
          </a:p>
        </p:txBody>
      </p:sp>
    </p:spTree>
    <p:extLst>
      <p:ext uri="{BB962C8B-B14F-4D97-AF65-F5344CB8AC3E}">
        <p14:creationId xmlns:p14="http://schemas.microsoft.com/office/powerpoint/2010/main" val="372152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C439-1772-E005-653F-9C63B7DF1C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5814C7-21AA-FE2A-6089-5CCAD9EA86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DE88F9-FF8A-0C9F-DADC-4CBF2F61464D}"/>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D9967A3B-8E94-0020-7258-1E8723DEEF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02490-9979-2EAC-4258-62E89B368B29}"/>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196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ED67-4F2D-35DD-0974-F4DECD2EEE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084180-799A-485C-1D2E-250AF9AA1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B755CA-17FF-5385-CDA2-BB852BB88B15}"/>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36DD853D-51AA-21C6-8F37-1EE0761C18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488E6-5C31-71FA-8CB3-9A12E87B79D7}"/>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827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4E06-5509-AD86-5672-DF9D11506B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0C0424-386A-8110-A299-30092BFFC07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066A9F-E5B7-505F-90DE-E62F702251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D6F8431-78BF-D29D-DEDD-34AE10422008}"/>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6" name="Footer Placeholder 5">
            <a:extLst>
              <a:ext uri="{FF2B5EF4-FFF2-40B4-BE49-F238E27FC236}">
                <a16:creationId xmlns:a16="http://schemas.microsoft.com/office/drawing/2014/main" id="{EE89356A-EE57-E4DC-CED9-44C78D5255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96211E-35C4-FEAB-02A6-DD19C96E39A2}"/>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83486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9F08-7899-43AC-FB53-61AF86CD6D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47435A-9F52-FA76-5BD0-B034AD31F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13584B-8545-EE10-0855-336CDE75BA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A5E9AB-3F46-2601-627F-822A435AB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8616B1-1F85-EDAA-618D-1EE94CC402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C8A049-8760-F26D-41F0-04258866631B}"/>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8" name="Footer Placeholder 7">
            <a:extLst>
              <a:ext uri="{FF2B5EF4-FFF2-40B4-BE49-F238E27FC236}">
                <a16:creationId xmlns:a16="http://schemas.microsoft.com/office/drawing/2014/main" id="{31A5E7F3-CC96-184E-E34F-8ABB7D803C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5885F5-5EF3-2827-90B4-D9A5FB123FE0}"/>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02433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65CE-6DEB-99FB-9D08-51394366BE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D4939D-EDDF-D218-EBDA-99D627EEAB19}"/>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4" name="Footer Placeholder 3">
            <a:extLst>
              <a:ext uri="{FF2B5EF4-FFF2-40B4-BE49-F238E27FC236}">
                <a16:creationId xmlns:a16="http://schemas.microsoft.com/office/drawing/2014/main" id="{BD6F50ED-0128-76FA-3282-BCC016CE43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81AC84-4313-FFC6-5C97-9F3E1B22FEAC}"/>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93671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8E276-9248-6DD7-2441-93BA3B30C2F6}"/>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3" name="Footer Placeholder 2">
            <a:extLst>
              <a:ext uri="{FF2B5EF4-FFF2-40B4-BE49-F238E27FC236}">
                <a16:creationId xmlns:a16="http://schemas.microsoft.com/office/drawing/2014/main" id="{FC49E017-F237-BBD3-80E3-F399AF822B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5641C8-289F-B5BE-4FA2-ED084ED91BE4}"/>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7590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EF79-8DB2-7C3C-BA53-C1B7CDBD3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D13AC9-FA7B-2D0D-2D3D-09547D9C7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B4E4AE0-98D1-56C4-CF09-C9D5FCA67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EE45C9-1476-419F-145B-A2C5839C095A}"/>
              </a:ext>
            </a:extLst>
          </p:cNvPr>
          <p:cNvSpPr>
            <a:spLocks noGrp="1"/>
          </p:cNvSpPr>
          <p:nvPr>
            <p:ph type="dt" sz="half" idx="10"/>
          </p:nvPr>
        </p:nvSpPr>
        <p:spPr/>
        <p:txBody>
          <a:bodyPr/>
          <a:lstStyle/>
          <a:p>
            <a:fld id="{A5777C0E-31C6-8144-A063-D7A37179A614}" type="datetimeFigureOut">
              <a:rPr lang="en-US" smtClean="0"/>
              <a:t>2/7/2025</a:t>
            </a:fld>
            <a:endParaRPr lang="en-US" dirty="0"/>
          </a:p>
        </p:txBody>
      </p:sp>
      <p:sp>
        <p:nvSpPr>
          <p:cNvPr id="6" name="Footer Placeholder 5">
            <a:extLst>
              <a:ext uri="{FF2B5EF4-FFF2-40B4-BE49-F238E27FC236}">
                <a16:creationId xmlns:a16="http://schemas.microsoft.com/office/drawing/2014/main" id="{E1C87B38-0BA6-6609-94F2-36850151C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698830-E833-8E2C-02AD-8E9B436C75BC}"/>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422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41647-A236-FCD2-8472-58D254875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E4C855-F245-46EB-8D64-7F2B8605E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E5DFE-9586-7455-77B3-B7BBFCCAA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77C0E-31C6-8144-A063-D7A37179A614}" type="datetimeFigureOut">
              <a:rPr lang="en-US" smtClean="0"/>
              <a:t>2/7/2025</a:t>
            </a:fld>
            <a:endParaRPr lang="en-US" dirty="0"/>
          </a:p>
        </p:txBody>
      </p:sp>
      <p:sp>
        <p:nvSpPr>
          <p:cNvPr id="5" name="Footer Placeholder 4">
            <a:extLst>
              <a:ext uri="{FF2B5EF4-FFF2-40B4-BE49-F238E27FC236}">
                <a16:creationId xmlns:a16="http://schemas.microsoft.com/office/drawing/2014/main" id="{FBC46D30-D046-19C9-A1D6-0E1BA3BA5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BA847A-2C82-2BBC-E68C-2DFFA94D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197DE-BBA6-F74C-A8B0-C764787D671C}" type="slidenum">
              <a:rPr lang="en-US" smtClean="0"/>
              <a:t>‹#›</a:t>
            </a:fld>
            <a:endParaRPr lang="en-US" dirty="0"/>
          </a:p>
        </p:txBody>
      </p:sp>
    </p:spTree>
    <p:extLst>
      <p:ext uri="{BB962C8B-B14F-4D97-AF65-F5344CB8AC3E}">
        <p14:creationId xmlns:p14="http://schemas.microsoft.com/office/powerpoint/2010/main" val="134446117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8" r:id="rId19"/>
    <p:sldLayoutId id="2147483667"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cid:9C1C5A60-5E68-4FFA-8855-43B2CC99A357-L0-001" TargetMode="External"/><Relationship Id="rId10" Type="http://schemas.openxmlformats.org/officeDocument/2006/relationships/image" Target="cid:768A5B87-FE3E-4DDF-BB5A-2324675D5A77-L0-001" TargetMode="External"/><Relationship Id="rId4" Type="http://schemas.openxmlformats.org/officeDocument/2006/relationships/image" Target="../media/image14.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cid:802E0289-5529-4675-B2AF-6CD9745056E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payrollteam@thwaites.co.uk"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ecure.fourth.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secure.fourth.com/"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cid:BF00AEFF-3AB5-427A-B03A-CA29BA7CA38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2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B2926FF-D7F1-799D-45D8-64F4BF39FE10}"/>
              </a:ext>
            </a:extLst>
          </p:cNvPr>
          <p:cNvPicPr>
            <a:picLocks noChangeAspect="1"/>
          </p:cNvPicPr>
          <p:nvPr/>
        </p:nvPicPr>
        <p:blipFill>
          <a:blip r:embed="rId2">
            <a:alphaModFix amt="50000"/>
          </a:blip>
          <a:stretch>
            <a:fillRect/>
          </a:stretch>
        </p:blipFill>
        <p:spPr>
          <a:xfrm>
            <a:off x="-2003558" y="-552132"/>
            <a:ext cx="8433257" cy="7410132"/>
          </a:xfrm>
          <a:prstGeom prst="rect">
            <a:avLst/>
          </a:prstGeom>
        </p:spPr>
      </p:pic>
      <p:sp>
        <p:nvSpPr>
          <p:cNvPr id="8" name="TextBox 7">
            <a:extLst>
              <a:ext uri="{FF2B5EF4-FFF2-40B4-BE49-F238E27FC236}">
                <a16:creationId xmlns:a16="http://schemas.microsoft.com/office/drawing/2014/main" id="{629A061A-82F5-F379-11D9-0A3DEE26A567}"/>
              </a:ext>
            </a:extLst>
          </p:cNvPr>
          <p:cNvSpPr txBox="1"/>
          <p:nvPr/>
        </p:nvSpPr>
        <p:spPr>
          <a:xfrm>
            <a:off x="1894445" y="1952605"/>
            <a:ext cx="8155459" cy="1200329"/>
          </a:xfrm>
          <a:prstGeom prst="rect">
            <a:avLst/>
          </a:prstGeom>
          <a:noFill/>
        </p:spPr>
        <p:txBody>
          <a:bodyPr wrap="square" rtlCol="0">
            <a:spAutoFit/>
          </a:bodyPr>
          <a:lstStyle/>
          <a:p>
            <a:pPr algn="ctr"/>
            <a:r>
              <a:rPr lang="en-US" sz="3600" spc="600" dirty="0">
                <a:solidFill>
                  <a:srgbClr val="A68732"/>
                </a:solidFill>
                <a:latin typeface="Gill Sans" panose="020B0502020104020203" pitchFamily="34" charset="-79"/>
                <a:cs typeface="Gill Sans" panose="020B0502020104020203" pitchFamily="34" charset="-79"/>
              </a:rPr>
              <a:t>My Daniel Thwaites Hub User Guide</a:t>
            </a:r>
          </a:p>
        </p:txBody>
      </p:sp>
      <p:pic>
        <p:nvPicPr>
          <p:cNvPr id="3" name="Picture 2">
            <a:extLst>
              <a:ext uri="{FF2B5EF4-FFF2-40B4-BE49-F238E27FC236}">
                <a16:creationId xmlns:a16="http://schemas.microsoft.com/office/drawing/2014/main" id="{6ECEFF9A-B882-9F5A-085F-3F29A9EE83FF}"/>
              </a:ext>
            </a:extLst>
          </p:cNvPr>
          <p:cNvPicPr>
            <a:picLocks noChangeAspect="1"/>
          </p:cNvPicPr>
          <p:nvPr/>
        </p:nvPicPr>
        <p:blipFill>
          <a:blip r:embed="rId3"/>
          <a:stretch>
            <a:fillRect/>
          </a:stretch>
        </p:blipFill>
        <p:spPr>
          <a:xfrm>
            <a:off x="3835399" y="5657017"/>
            <a:ext cx="4521201" cy="550108"/>
          </a:xfrm>
          <a:prstGeom prst="rect">
            <a:avLst/>
          </a:prstGeom>
        </p:spPr>
      </p:pic>
    </p:spTree>
    <p:extLst>
      <p:ext uri="{BB962C8B-B14F-4D97-AF65-F5344CB8AC3E}">
        <p14:creationId xmlns:p14="http://schemas.microsoft.com/office/powerpoint/2010/main" val="29225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72092DD-AA91-75DF-EBA8-2B198FA6E49A}"/>
              </a:ext>
            </a:extLst>
          </p:cNvPr>
          <p:cNvSpPr txBox="1"/>
          <p:nvPr/>
        </p:nvSpPr>
        <p:spPr>
          <a:xfrm>
            <a:off x="529164" y="1879213"/>
            <a:ext cx="7607129" cy="792781"/>
          </a:xfrm>
          <a:prstGeom prst="rect">
            <a:avLst/>
          </a:prstGeom>
          <a:noFill/>
        </p:spPr>
        <p:txBody>
          <a:bodyPr wrap="square">
            <a:spAutoFit/>
          </a:bodyPr>
          <a:lstStyle/>
          <a:p>
            <a:pPr>
              <a:lnSpc>
                <a:spcPct val="150000"/>
              </a:lnSpc>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To like a post </a:t>
            </a:r>
          </a:p>
          <a:p>
            <a:pPr marL="285750" indent="-285750">
              <a:lnSpc>
                <a:spcPct val="150000"/>
              </a:lnSpc>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Click on the        </a:t>
            </a:r>
            <a:r>
              <a:rPr lang="en-GB" sz="1600" kern="100" dirty="0">
                <a:ea typeface="Calibri" panose="020F0502020204030204" pitchFamily="34" charset="0"/>
                <a:cs typeface="Times New Roman" panose="02020603050405020304" pitchFamily="18" charset="0"/>
              </a:rPr>
              <a:t>like </a:t>
            </a:r>
            <a:r>
              <a:rPr lang="en-GB" sz="1600" kern="100" dirty="0">
                <a:effectLst/>
                <a:ea typeface="Calibri" panose="020F0502020204030204" pitchFamily="34" charset="0"/>
                <a:cs typeface="Times New Roman" panose="02020603050405020304" pitchFamily="18" charset="0"/>
              </a:rPr>
              <a:t>symbol. </a:t>
            </a:r>
            <a:r>
              <a:rPr lang="en-GB" sz="1600" kern="100" dirty="0">
                <a:ea typeface="Calibri" panose="020F0502020204030204" pitchFamily="34" charset="0"/>
                <a:cs typeface="Times New Roman" panose="02020603050405020304" pitchFamily="18" charset="0"/>
              </a:rPr>
              <a:t>This</a:t>
            </a:r>
            <a:r>
              <a:rPr lang="en-GB" sz="1600" kern="100" dirty="0">
                <a:effectLst/>
                <a:ea typeface="Calibri" panose="020F0502020204030204" pitchFamily="34" charset="0"/>
                <a:cs typeface="Times New Roman" panose="02020603050405020304" pitchFamily="18" charset="0"/>
              </a:rPr>
              <a:t> will turn green        to show it has been liked</a:t>
            </a:r>
            <a:endParaRPr lang="en-GB" sz="1600" dirty="0">
              <a:solidFill>
                <a:srgbClr val="FF0000"/>
              </a:solidFill>
              <a:highlight>
                <a:srgbClr val="FFFF00"/>
              </a:highlight>
            </a:endParaRPr>
          </a:p>
        </p:txBody>
      </p:sp>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5" name="TextBox 4">
            <a:extLst>
              <a:ext uri="{FF2B5EF4-FFF2-40B4-BE49-F238E27FC236}">
                <a16:creationId xmlns:a16="http://schemas.microsoft.com/office/drawing/2014/main" id="{43E5420D-791E-C84A-ED76-1C8C6E135DC2}"/>
              </a:ext>
            </a:extLst>
          </p:cNvPr>
          <p:cNvSpPr txBox="1"/>
          <p:nvPr/>
        </p:nvSpPr>
        <p:spPr>
          <a:xfrm>
            <a:off x="482784" y="444479"/>
            <a:ext cx="6094476"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Likes &amp; Comments</a:t>
            </a:r>
            <a:endParaRPr lang="en-GB" sz="4400" dirty="0"/>
          </a:p>
        </p:txBody>
      </p:sp>
      <p:sp>
        <p:nvSpPr>
          <p:cNvPr id="6" name="TextBox 5">
            <a:extLst>
              <a:ext uri="{FF2B5EF4-FFF2-40B4-BE49-F238E27FC236}">
                <a16:creationId xmlns:a16="http://schemas.microsoft.com/office/drawing/2014/main" id="{83841103-4F99-9C1B-EB51-14D920675BF6}"/>
              </a:ext>
            </a:extLst>
          </p:cNvPr>
          <p:cNvSpPr txBox="1"/>
          <p:nvPr/>
        </p:nvSpPr>
        <p:spPr>
          <a:xfrm>
            <a:off x="529164" y="1343545"/>
            <a:ext cx="7776701" cy="792781"/>
          </a:xfrm>
          <a:prstGeom prst="rect">
            <a:avLst/>
          </a:prstGeom>
          <a:noFill/>
        </p:spPr>
        <p:txBody>
          <a:bodyPr wrap="square" rtlCol="0">
            <a:spAutoFit/>
          </a:bodyPr>
          <a:lstStyle/>
          <a:p>
            <a:pPr lvl="0">
              <a:lnSpc>
                <a:spcPct val="150000"/>
              </a:lnSpc>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 or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comment on posts in your feed</a:t>
            </a:r>
          </a:p>
          <a:p>
            <a:pPr lvl="0">
              <a:lnSpc>
                <a:spcPct val="150000"/>
              </a:lnSpc>
              <a:buSzPts val="1000"/>
              <a:tabLst>
                <a:tab pos="457200" algn="l"/>
              </a:tabLst>
            </a:pP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5B2BF77-63CB-0F7C-B677-6401BE80DCCF}"/>
              </a:ext>
            </a:extLst>
          </p:cNvPr>
          <p:cNvPicPr>
            <a:picLocks noChangeAspect="1"/>
          </p:cNvPicPr>
          <p:nvPr/>
        </p:nvPicPr>
        <p:blipFill rotWithShape="1">
          <a:blip r:embed="rId3"/>
          <a:srcRect t="1243" r="3583" b="1"/>
          <a:stretch/>
        </p:blipFill>
        <p:spPr>
          <a:xfrm>
            <a:off x="9175946" y="3448219"/>
            <a:ext cx="2002904" cy="3073944"/>
          </a:xfrm>
          <a:prstGeom prst="rect">
            <a:avLst/>
          </a:prstGeom>
          <a:ln>
            <a:solidFill>
              <a:srgbClr val="156082"/>
            </a:solidFill>
          </a:ln>
        </p:spPr>
      </p:pic>
      <p:pic>
        <p:nvPicPr>
          <p:cNvPr id="8" name="Picture 7">
            <a:extLst>
              <a:ext uri="{FF2B5EF4-FFF2-40B4-BE49-F238E27FC236}">
                <a16:creationId xmlns:a16="http://schemas.microsoft.com/office/drawing/2014/main" id="{9BBE9B7F-036A-9265-80C4-2D66AB1E9ED1}"/>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465" t="537" r="930" b="58626"/>
          <a:stretch/>
        </p:blipFill>
        <p:spPr bwMode="auto">
          <a:xfrm>
            <a:off x="7560231" y="363996"/>
            <a:ext cx="2999850" cy="2688544"/>
          </a:xfrm>
          <a:prstGeom prst="rect">
            <a:avLst/>
          </a:prstGeom>
          <a:noFill/>
          <a:ln w="9525" cap="flat" cmpd="sng" algn="ctr">
            <a:solidFill>
              <a:srgbClr val="156082"/>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0573FAC-9694-B284-0155-F9D8AC2FC1AF}"/>
              </a:ext>
            </a:extLst>
          </p:cNvPr>
          <p:cNvPicPr>
            <a:picLocks noChangeAspect="1"/>
          </p:cNvPicPr>
          <p:nvPr/>
        </p:nvPicPr>
        <p:blipFill>
          <a:blip r:embed="rId6"/>
          <a:stretch>
            <a:fillRect/>
          </a:stretch>
        </p:blipFill>
        <p:spPr>
          <a:xfrm>
            <a:off x="1908511" y="2347465"/>
            <a:ext cx="290552" cy="242921"/>
          </a:xfrm>
          <a:prstGeom prst="rect">
            <a:avLst/>
          </a:prstGeom>
        </p:spPr>
      </p:pic>
      <p:pic>
        <p:nvPicPr>
          <p:cNvPr id="14" name="Picture 13">
            <a:extLst>
              <a:ext uri="{FF2B5EF4-FFF2-40B4-BE49-F238E27FC236}">
                <a16:creationId xmlns:a16="http://schemas.microsoft.com/office/drawing/2014/main" id="{C476BFE3-EF0F-5BB3-503D-91987745A818}"/>
              </a:ext>
            </a:extLst>
          </p:cNvPr>
          <p:cNvPicPr>
            <a:picLocks noChangeAspect="1"/>
          </p:cNvPicPr>
          <p:nvPr/>
        </p:nvPicPr>
        <p:blipFill>
          <a:blip r:embed="rId7"/>
          <a:stretch>
            <a:fillRect/>
          </a:stretch>
        </p:blipFill>
        <p:spPr>
          <a:xfrm>
            <a:off x="4859120" y="2347465"/>
            <a:ext cx="281555" cy="266736"/>
          </a:xfrm>
          <a:prstGeom prst="rect">
            <a:avLst/>
          </a:prstGeom>
        </p:spPr>
      </p:pic>
      <p:sp>
        <p:nvSpPr>
          <p:cNvPr id="19" name="TextBox 18">
            <a:extLst>
              <a:ext uri="{FF2B5EF4-FFF2-40B4-BE49-F238E27FC236}">
                <a16:creationId xmlns:a16="http://schemas.microsoft.com/office/drawing/2014/main" id="{47610C0D-A0BC-60D7-A53F-9595B102C129}"/>
              </a:ext>
            </a:extLst>
          </p:cNvPr>
          <p:cNvSpPr txBox="1"/>
          <p:nvPr/>
        </p:nvSpPr>
        <p:spPr>
          <a:xfrm>
            <a:off x="529164" y="2757357"/>
            <a:ext cx="6001717" cy="3185487"/>
          </a:xfrm>
          <a:prstGeom prst="rect">
            <a:avLst/>
          </a:prstGeom>
          <a:noFill/>
        </p:spPr>
        <p:txBody>
          <a:bodyPr wrap="square" rtlCol="0">
            <a:spAutoFit/>
          </a:bodyPr>
          <a:lstStyle/>
          <a:p>
            <a:pPr lvl="0">
              <a:spcAft>
                <a:spcPts val="600"/>
              </a:spcAft>
              <a:buSzPts val="1000"/>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To add an emoji</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your device click on the comment symbol            to open the comment box</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a mobile device the emoji symbol will appear on your keyboard</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a desktop right click on the mouse or keypad in the comment box, a menu will open with the emoji option at the top</a:t>
            </a:r>
          </a:p>
          <a:p>
            <a:pPr lvl="0">
              <a:spcAft>
                <a:spcPts val="600"/>
              </a:spcAft>
              <a:buSzPts val="1000"/>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To tag in a colleague to a comment</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 the '@' symbol</a:t>
            </a:r>
            <a:r>
              <a:rPr lang="en-GB" sz="1600" kern="100" dirty="0">
                <a:latin typeface="Calibri" panose="020F0502020204030204" pitchFamily="34" charset="0"/>
                <a:ea typeface="Calibri" panose="020F0502020204030204" pitchFamily="34" charset="0"/>
                <a:cs typeface="Times New Roman" panose="02020603050405020304" pitchFamily="18" charset="0"/>
              </a:rPr>
              <a:t> then 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The list will appear o</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 a desktop as you start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whilst on a mobile device, start to type their name and scroll up for the list to appear.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The colleague mentioned will then receive a notification</a:t>
            </a:r>
            <a:endParaRPr lang="en-GB" sz="1600" dirty="0">
              <a:solidFill>
                <a:srgbClr val="3C3C3B"/>
              </a:solidFill>
            </a:endParaRPr>
          </a:p>
        </p:txBody>
      </p:sp>
      <p:pic>
        <p:nvPicPr>
          <p:cNvPr id="21" name="Picture 20">
            <a:extLst>
              <a:ext uri="{FF2B5EF4-FFF2-40B4-BE49-F238E27FC236}">
                <a16:creationId xmlns:a16="http://schemas.microsoft.com/office/drawing/2014/main" id="{C4AE4D6E-5D39-965B-B7F0-32A7A495778F}"/>
              </a:ext>
            </a:extLst>
          </p:cNvPr>
          <p:cNvPicPr>
            <a:picLocks noChangeAspect="1"/>
          </p:cNvPicPr>
          <p:nvPr/>
        </p:nvPicPr>
        <p:blipFill>
          <a:blip r:embed="rId8"/>
          <a:stretch>
            <a:fillRect/>
          </a:stretch>
        </p:blipFill>
        <p:spPr>
          <a:xfrm>
            <a:off x="4682197" y="3135056"/>
            <a:ext cx="353845" cy="329113"/>
          </a:xfrm>
          <a:prstGeom prst="rect">
            <a:avLst/>
          </a:prstGeom>
        </p:spPr>
      </p:pic>
      <p:pic>
        <p:nvPicPr>
          <p:cNvPr id="24" name="Picture 23">
            <a:extLst>
              <a:ext uri="{FF2B5EF4-FFF2-40B4-BE49-F238E27FC236}">
                <a16:creationId xmlns:a16="http://schemas.microsoft.com/office/drawing/2014/main" id="{D5D0DC50-9CE6-D09F-BF8A-2AB9CAF5BDB8}"/>
              </a:ext>
            </a:extLst>
          </p:cNvPr>
          <p:cNvPicPr>
            <a:picLocks noChangeAspect="1"/>
          </p:cNvPicPr>
          <p:nvPr/>
        </p:nvPicPr>
        <p:blipFill rotWithShape="1">
          <a:blip r:embed="rId9" r:link="rId10">
            <a:extLst>
              <a:ext uri="{28A0092B-C50C-407E-A947-70E740481C1C}">
                <a14:useLocalDpi xmlns:a14="http://schemas.microsoft.com/office/drawing/2010/main" val="0"/>
              </a:ext>
            </a:extLst>
          </a:blip>
          <a:srcRect l="1" t="44638" r="-571"/>
          <a:stretch/>
        </p:blipFill>
        <p:spPr bwMode="auto">
          <a:xfrm>
            <a:off x="6809185" y="3448219"/>
            <a:ext cx="2002904" cy="2385729"/>
          </a:xfrm>
          <a:prstGeom prst="rect">
            <a:avLst/>
          </a:prstGeom>
          <a:noFill/>
          <a:ln>
            <a:solidFill>
              <a:srgbClr val="15608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20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514165" y="1277425"/>
            <a:ext cx="7424502" cy="2616101"/>
          </a:xfrm>
          <a:prstGeom prst="rect">
            <a:avLst/>
          </a:prstGeom>
          <a:noFill/>
        </p:spPr>
        <p:txBody>
          <a:bodyPr wrap="square">
            <a:spAutoFit/>
          </a:bodyPr>
          <a:lstStyle/>
          <a:p>
            <a:pPr>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We recommend notifications are switched on to ensure you receive all relevant information and news.</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 Settings allows you to receive notifications from the groups you are a membe</a:t>
            </a:r>
            <a:r>
              <a:rPr lang="en-GB" sz="1600" kern="100" dirty="0">
                <a:latin typeface="Calibri" panose="020F0502020204030204" pitchFamily="34" charset="0"/>
                <a:ea typeface="Calibri" panose="020F0502020204030204" pitchFamily="34" charset="0"/>
                <a:cs typeface="Times New Roman" panose="02020603050405020304" pitchFamily="18" charset="0"/>
              </a:rPr>
              <a:t>r of. By selecting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notifications from your feed menu all push notifications can be turned on for your App</a:t>
            </a:r>
          </a:p>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You will then receive notifications for events such as:</a:t>
            </a:r>
          </a:p>
          <a:p>
            <a:pPr marL="342900" lvl="0" indent="-342900">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post is 'liked' or commented 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colleague is mentioned in a post or comment</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company-wide post/announcement is made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0649DD6-FA7C-66EF-8515-45F02B11BB8B}"/>
              </a:ext>
            </a:extLst>
          </p:cNvPr>
          <p:cNvSpPr txBox="1"/>
          <p:nvPr/>
        </p:nvSpPr>
        <p:spPr>
          <a:xfrm>
            <a:off x="514165" y="4131515"/>
            <a:ext cx="7666496" cy="933589"/>
          </a:xfrm>
          <a:prstGeom prst="rect">
            <a:avLst/>
          </a:prstGeom>
          <a:noFill/>
        </p:spPr>
        <p:txBody>
          <a:bodyPr wrap="square">
            <a:spAutoFit/>
          </a:bodyPr>
          <a:lstStyle/>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Notifications within a Group can be turned on to follow activity in that Group</a:t>
            </a:r>
          </a:p>
          <a:p>
            <a:pPr marL="285750" indent="-285750">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Click on a group you are a member of, choose the           icon below the location picture</a:t>
            </a:r>
          </a:p>
          <a:p>
            <a:pPr marL="285750" indent="-285750">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Select notifications</a:t>
            </a:r>
          </a:p>
        </p:txBody>
      </p:sp>
      <p:sp>
        <p:nvSpPr>
          <p:cNvPr id="12" name="TextBox 11">
            <a:extLst>
              <a:ext uri="{FF2B5EF4-FFF2-40B4-BE49-F238E27FC236}">
                <a16:creationId xmlns:a16="http://schemas.microsoft.com/office/drawing/2014/main" id="{8DCF5053-CA6A-9F49-5DED-ADE482794037}"/>
              </a:ext>
            </a:extLst>
          </p:cNvPr>
          <p:cNvSpPr txBox="1"/>
          <p:nvPr/>
        </p:nvSpPr>
        <p:spPr>
          <a:xfrm>
            <a:off x="514165" y="5303093"/>
            <a:ext cx="7666496" cy="87100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Team members who have left the Company and been switched over to a ‘Leavers’ Profile on Fourth will no longer receive any In-App or Push notifications for activities in groups after their leave date. </a:t>
            </a:r>
          </a:p>
        </p:txBody>
      </p:sp>
      <p:pic>
        <p:nvPicPr>
          <p:cNvPr id="8" name="Picture 7">
            <a:extLst>
              <a:ext uri="{FF2B5EF4-FFF2-40B4-BE49-F238E27FC236}">
                <a16:creationId xmlns:a16="http://schemas.microsoft.com/office/drawing/2014/main" id="{D162DED0-E400-DBC3-F7A3-B11FCE3CD79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1" b="60999"/>
          <a:stretch>
            <a:fillRect/>
          </a:stretch>
        </p:blipFill>
        <p:spPr bwMode="auto">
          <a:xfrm>
            <a:off x="8662047" y="2746838"/>
            <a:ext cx="2359603" cy="199155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30E2F51-4276-18C3-5935-7E9B672C03F8}"/>
              </a:ext>
            </a:extLst>
          </p:cNvPr>
          <p:cNvSpPr txBox="1"/>
          <p:nvPr/>
        </p:nvSpPr>
        <p:spPr>
          <a:xfrm>
            <a:off x="514167" y="427089"/>
            <a:ext cx="6094428"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Notification Settings</a:t>
            </a:r>
          </a:p>
        </p:txBody>
      </p:sp>
      <p:pic>
        <p:nvPicPr>
          <p:cNvPr id="14" name="Picture 13">
            <a:extLst>
              <a:ext uri="{FF2B5EF4-FFF2-40B4-BE49-F238E27FC236}">
                <a16:creationId xmlns:a16="http://schemas.microsoft.com/office/drawing/2014/main" id="{C3FE0F5D-949B-0814-13B2-562D0C871FDC}"/>
              </a:ext>
            </a:extLst>
          </p:cNvPr>
          <p:cNvPicPr>
            <a:picLocks noChangeAspect="1"/>
          </p:cNvPicPr>
          <p:nvPr/>
        </p:nvPicPr>
        <p:blipFill>
          <a:blip r:embed="rId5"/>
          <a:stretch>
            <a:fillRect/>
          </a:stretch>
        </p:blipFill>
        <p:spPr>
          <a:xfrm>
            <a:off x="7938667" y="815081"/>
            <a:ext cx="3808218" cy="1512484"/>
          </a:xfrm>
          <a:prstGeom prst="rect">
            <a:avLst/>
          </a:prstGeom>
        </p:spPr>
      </p:pic>
      <p:pic>
        <p:nvPicPr>
          <p:cNvPr id="18" name="Picture 17">
            <a:extLst>
              <a:ext uri="{FF2B5EF4-FFF2-40B4-BE49-F238E27FC236}">
                <a16:creationId xmlns:a16="http://schemas.microsoft.com/office/drawing/2014/main" id="{8F087A7D-3FFE-3EF0-0F61-C65F53E3C903}"/>
              </a:ext>
            </a:extLst>
          </p:cNvPr>
          <p:cNvPicPr>
            <a:picLocks noChangeAspect="1"/>
          </p:cNvPicPr>
          <p:nvPr/>
        </p:nvPicPr>
        <p:blipFill>
          <a:blip r:embed="rId6"/>
          <a:stretch>
            <a:fillRect/>
          </a:stretch>
        </p:blipFill>
        <p:spPr>
          <a:xfrm>
            <a:off x="5082748" y="4493425"/>
            <a:ext cx="342948" cy="295316"/>
          </a:xfrm>
          <a:prstGeom prst="rect">
            <a:avLst/>
          </a:prstGeom>
          <a:solidFill>
            <a:srgbClr val="F7F2EB"/>
          </a:solidFill>
        </p:spPr>
      </p:pic>
    </p:spTree>
    <p:extLst>
      <p:ext uri="{BB962C8B-B14F-4D97-AF65-F5344CB8AC3E}">
        <p14:creationId xmlns:p14="http://schemas.microsoft.com/office/powerpoint/2010/main" val="30022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704050" y="1422846"/>
            <a:ext cx="4954599" cy="3712298"/>
          </a:xfrm>
          <a:prstGeom prst="rect">
            <a:avLst/>
          </a:prstGeom>
        </p:spPr>
        <p:txBody>
          <a:bodyPr vert="horz" wrap="square" lIns="0" tIns="13335" rIns="0" bIns="0" rtlCol="0">
            <a:spAutoFit/>
          </a:bodyPr>
          <a:lstStyle/>
          <a:p>
            <a:pPr lvl="0">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send a Message to a colleague</a:t>
            </a:r>
          </a:p>
          <a:p>
            <a:pPr lvl="0">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Messages</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Click the envelope icon in the right-hand corner</a:t>
            </a: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Begin typing their name in the search box then press the arrow next to their name when it appears</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Type your message, attach any photos or video and press send</a:t>
            </a:r>
          </a:p>
          <a:p>
            <a:pPr lvl="0">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Receiving Messages </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green circle will show against your Messages icon if you have been sent a messages</a:t>
            </a: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You will receive a push notification on your mobile if these are turned 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6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pic>
        <p:nvPicPr>
          <p:cNvPr id="3" name="Picture 2">
            <a:extLst>
              <a:ext uri="{FF2B5EF4-FFF2-40B4-BE49-F238E27FC236}">
                <a16:creationId xmlns:a16="http://schemas.microsoft.com/office/drawing/2014/main" id="{BCEFAF2E-93D6-B066-D6C4-5C3F65F6AB86}"/>
              </a:ext>
            </a:extLst>
          </p:cNvPr>
          <p:cNvPicPr>
            <a:picLocks noChangeAspect="1"/>
          </p:cNvPicPr>
          <p:nvPr/>
        </p:nvPicPr>
        <p:blipFill>
          <a:blip r:embed="rId3"/>
          <a:stretch>
            <a:fillRect/>
          </a:stretch>
        </p:blipFill>
        <p:spPr>
          <a:xfrm>
            <a:off x="6132333" y="565030"/>
            <a:ext cx="5612789" cy="2362897"/>
          </a:xfrm>
          <a:prstGeom prst="rect">
            <a:avLst/>
          </a:prstGeom>
        </p:spPr>
      </p:pic>
      <p:sp>
        <p:nvSpPr>
          <p:cNvPr id="8" name="TextBox 7">
            <a:extLst>
              <a:ext uri="{FF2B5EF4-FFF2-40B4-BE49-F238E27FC236}">
                <a16:creationId xmlns:a16="http://schemas.microsoft.com/office/drawing/2014/main" id="{B8CF9BD1-DCDE-1D58-F44D-F259FE07C53C}"/>
              </a:ext>
            </a:extLst>
          </p:cNvPr>
          <p:cNvSpPr txBox="1"/>
          <p:nvPr/>
        </p:nvSpPr>
        <p:spPr>
          <a:xfrm>
            <a:off x="592083" y="540319"/>
            <a:ext cx="3249385"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Messages</a:t>
            </a:r>
            <a:endParaRPr lang="en-GB" sz="4400" dirty="0"/>
          </a:p>
        </p:txBody>
      </p:sp>
      <p:pic>
        <p:nvPicPr>
          <p:cNvPr id="10" name="Picture 9">
            <a:extLst>
              <a:ext uri="{FF2B5EF4-FFF2-40B4-BE49-F238E27FC236}">
                <a16:creationId xmlns:a16="http://schemas.microsoft.com/office/drawing/2014/main" id="{FED6E4DA-C61C-EF8A-B586-5C35359A8108}"/>
              </a:ext>
            </a:extLst>
          </p:cNvPr>
          <p:cNvPicPr>
            <a:picLocks noChangeAspect="1"/>
          </p:cNvPicPr>
          <p:nvPr/>
        </p:nvPicPr>
        <p:blipFill>
          <a:blip r:embed="rId4"/>
          <a:stretch>
            <a:fillRect/>
          </a:stretch>
        </p:blipFill>
        <p:spPr>
          <a:xfrm>
            <a:off x="7536721" y="3300755"/>
            <a:ext cx="4208402" cy="2562311"/>
          </a:xfrm>
          <a:prstGeom prst="rect">
            <a:avLst/>
          </a:prstGeom>
        </p:spPr>
      </p:pic>
      <p:sp>
        <p:nvSpPr>
          <p:cNvPr id="4" name="TextBox 3">
            <a:extLst>
              <a:ext uri="{FF2B5EF4-FFF2-40B4-BE49-F238E27FC236}">
                <a16:creationId xmlns:a16="http://schemas.microsoft.com/office/drawing/2014/main" id="{209AE1F0-810E-B402-9D75-FF69F4A828D0}"/>
              </a:ext>
            </a:extLst>
          </p:cNvPr>
          <p:cNvSpPr txBox="1"/>
          <p:nvPr/>
        </p:nvSpPr>
        <p:spPr>
          <a:xfrm>
            <a:off x="592083" y="5078766"/>
            <a:ext cx="6788431" cy="871008"/>
          </a:xfrm>
          <a:prstGeom prst="rect">
            <a:avLst/>
          </a:prstGeom>
          <a:noFill/>
        </p:spPr>
        <p:txBody>
          <a:bodyPr wrap="square">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Notifications must be turned on in your </a:t>
            </a:r>
            <a:r>
              <a:rPr lang="en-GB" sz="1600" kern="100" dirty="0">
                <a:latin typeface="Calibri" panose="020F0502020204030204" pitchFamily="34" charset="0"/>
                <a:ea typeface="Calibri" panose="020F0502020204030204" pitchFamily="34" charset="0"/>
                <a:cs typeface="Times New Roman" panose="02020603050405020304" pitchFamily="18" charset="0"/>
              </a:rPr>
              <a:t>app and group settings to get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notifications when you receive a message. </a:t>
            </a:r>
            <a:r>
              <a:rPr lang="en-GB" sz="1600" kern="100" dirty="0">
                <a:latin typeface="Calibri" panose="020F0502020204030204" pitchFamily="34" charset="0"/>
                <a:ea typeface="Calibri" panose="020F0502020204030204" pitchFamily="34" charset="0"/>
                <a:cs typeface="Times New Roman" panose="02020603050405020304" pitchFamily="18" charset="0"/>
              </a:rPr>
              <a:t> Team members are encouraged to switch notifications on, so they don’t miss out on updates and news.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34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D8583-561A-1A67-32F6-CCC7BE800FB8}"/>
              </a:ext>
            </a:extLst>
          </p:cNvPr>
          <p:cNvSpPr txBox="1"/>
          <p:nvPr/>
        </p:nvSpPr>
        <p:spPr>
          <a:xfrm>
            <a:off x="761354" y="465204"/>
            <a:ext cx="6094476" cy="784702"/>
          </a:xfrm>
          <a:prstGeom prst="rect">
            <a:avLst/>
          </a:prstGeom>
          <a:noFill/>
        </p:spPr>
        <p:txBody>
          <a:bodyPr wrap="square">
            <a:spAutoFit/>
          </a:bodyPr>
          <a:lstStyle/>
          <a:p>
            <a:pPr>
              <a:lnSpc>
                <a:spcPct val="107000"/>
              </a:lnSpc>
              <a:spcAft>
                <a:spcPts val="800"/>
              </a:spcAft>
            </a:pPr>
            <a:r>
              <a:rPr lang="en-GB" sz="4400" kern="100">
                <a:effectLst/>
                <a:latin typeface="Calibri" panose="020F0502020204030204" pitchFamily="34" charset="0"/>
                <a:ea typeface="Calibri" panose="020F0502020204030204" pitchFamily="34" charset="0"/>
                <a:cs typeface="Times New Roman" panose="02020603050405020304" pitchFamily="18" charset="0"/>
              </a:rPr>
              <a:t>Directory</a:t>
            </a:r>
            <a:endParaRPr lang="en-GB"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ject 3">
            <a:extLst>
              <a:ext uri="{FF2B5EF4-FFF2-40B4-BE49-F238E27FC236}">
                <a16:creationId xmlns:a16="http://schemas.microsoft.com/office/drawing/2014/main" id="{43166580-EC9E-B94B-ED7D-09158CFD416E}"/>
              </a:ext>
            </a:extLst>
          </p:cNvPr>
          <p:cNvSpPr txBox="1"/>
          <p:nvPr/>
        </p:nvSpPr>
        <p:spPr>
          <a:xfrm>
            <a:off x="860768" y="2025706"/>
            <a:ext cx="3771000" cy="1189685"/>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The Directory allows you to search for other team members either by name in the People section or by selecting their Location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object 3">
            <a:extLst>
              <a:ext uri="{FF2B5EF4-FFF2-40B4-BE49-F238E27FC236}">
                <a16:creationId xmlns:a16="http://schemas.microsoft.com/office/drawing/2014/main" id="{7ED6453D-B83E-7BF7-F849-D817E2591645}"/>
              </a:ext>
            </a:extLst>
          </p:cNvPr>
          <p:cNvSpPr txBox="1"/>
          <p:nvPr/>
        </p:nvSpPr>
        <p:spPr>
          <a:xfrm>
            <a:off x="4944577" y="3370235"/>
            <a:ext cx="827573" cy="1394869"/>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People</a:t>
            </a:r>
          </a:p>
          <a:p>
            <a:pPr lvl="0">
              <a:lnSpc>
                <a:spcPct val="107000"/>
              </a:lnSpc>
              <a:spcAft>
                <a:spcPts val="800"/>
              </a:spcAft>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Locations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496E0B20-23BC-C65F-9E81-72C6A2333B94}"/>
              </a:ext>
            </a:extLst>
          </p:cNvPr>
          <p:cNvPicPr>
            <a:picLocks noChangeAspect="1"/>
          </p:cNvPicPr>
          <p:nvPr/>
        </p:nvPicPr>
        <p:blipFill>
          <a:blip r:embed="rId2"/>
          <a:stretch>
            <a:fillRect/>
          </a:stretch>
        </p:blipFill>
        <p:spPr>
          <a:xfrm>
            <a:off x="6029217" y="762349"/>
            <a:ext cx="5401429" cy="5077534"/>
          </a:xfrm>
          <a:prstGeom prst="rect">
            <a:avLst/>
          </a:prstGeom>
        </p:spPr>
      </p:pic>
    </p:spTree>
    <p:extLst>
      <p:ext uri="{BB962C8B-B14F-4D97-AF65-F5344CB8AC3E}">
        <p14:creationId xmlns:p14="http://schemas.microsoft.com/office/powerpoint/2010/main" val="358272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739960" y="1189651"/>
            <a:ext cx="7462207" cy="34406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will automatically be a member of We are Daniel Thwaites and </a:t>
            </a:r>
            <a:r>
              <a:rPr lang="en-GB" sz="1600" kern="100" dirty="0">
                <a:latin typeface="Calibri" panose="020F0502020204030204" pitchFamily="34" charset="0"/>
                <a:ea typeface="Calibri" panose="020F0502020204030204" pitchFamily="34" charset="0"/>
                <a:cs typeface="Times New Roman" panose="02020603050405020304" pitchFamily="18" charset="0"/>
              </a:rPr>
              <a:t>you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 property group.  </a:t>
            </a:r>
          </a:p>
        </p:txBody>
      </p:sp>
      <p:pic>
        <p:nvPicPr>
          <p:cNvPr id="5" name="Picture 4">
            <a:extLst>
              <a:ext uri="{FF2B5EF4-FFF2-40B4-BE49-F238E27FC236}">
                <a16:creationId xmlns:a16="http://schemas.microsoft.com/office/drawing/2014/main" id="{B7581D27-CAB2-D40E-C9F6-5E64B77CC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925" y="3593890"/>
            <a:ext cx="2699377" cy="2991267"/>
          </a:xfrm>
          <a:prstGeom prst="rect">
            <a:avLst/>
          </a:prstGeom>
        </p:spPr>
      </p:pic>
      <p:sp>
        <p:nvSpPr>
          <p:cNvPr id="9" name="TextBox 8">
            <a:extLst>
              <a:ext uri="{FF2B5EF4-FFF2-40B4-BE49-F238E27FC236}">
                <a16:creationId xmlns:a16="http://schemas.microsoft.com/office/drawing/2014/main" id="{AFA3A5D9-680E-9F62-98BA-910D938C46C3}"/>
              </a:ext>
            </a:extLst>
          </p:cNvPr>
          <p:cNvSpPr txBox="1"/>
          <p:nvPr/>
        </p:nvSpPr>
        <p:spPr>
          <a:xfrm>
            <a:off x="739961" y="1803842"/>
            <a:ext cx="7478212" cy="133966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Groups option from your menu bar</a:t>
            </a:r>
          </a:p>
          <a:p>
            <a:pPr marL="285750" indent="-285750">
              <a:lnSpc>
                <a:spcPct val="107000"/>
              </a:lnSpc>
              <a:spcAft>
                <a:spcPts val="8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My Groups – will show all groups that you are a member of</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Browse All -  to join a group select the group you would like to join and press Request to Join,  the group admin will then accept or decline </a:t>
            </a:r>
            <a:r>
              <a:rPr lang="en-GB" sz="1600" kern="100" dirty="0">
                <a:latin typeface="Calibri" panose="020F0502020204030204" pitchFamily="34" charset="0"/>
                <a:ea typeface="Calibri" panose="020F0502020204030204" pitchFamily="34" charset="0"/>
                <a:cs typeface="Times New Roman" panose="02020603050405020304" pitchFamily="18" charset="0"/>
              </a:rPr>
              <a:t>your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request</a:t>
            </a:r>
          </a:p>
        </p:txBody>
      </p:sp>
      <p:sp>
        <p:nvSpPr>
          <p:cNvPr id="6" name="TextBox 5">
            <a:extLst>
              <a:ext uri="{FF2B5EF4-FFF2-40B4-BE49-F238E27FC236}">
                <a16:creationId xmlns:a16="http://schemas.microsoft.com/office/drawing/2014/main" id="{DA0F98EE-00D4-15FB-7A72-C9C2E5E6782D}"/>
              </a:ext>
            </a:extLst>
          </p:cNvPr>
          <p:cNvSpPr txBox="1"/>
          <p:nvPr/>
        </p:nvSpPr>
        <p:spPr>
          <a:xfrm>
            <a:off x="739961" y="362526"/>
            <a:ext cx="1885315"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Groups</a:t>
            </a:r>
            <a:endParaRPr lang="en-GB" sz="4400" dirty="0"/>
          </a:p>
        </p:txBody>
      </p:sp>
      <p:pic>
        <p:nvPicPr>
          <p:cNvPr id="15" name="Picture 14">
            <a:extLst>
              <a:ext uri="{FF2B5EF4-FFF2-40B4-BE49-F238E27FC236}">
                <a16:creationId xmlns:a16="http://schemas.microsoft.com/office/drawing/2014/main" id="{3DF06D4D-4C27-FC3D-A05D-7E9053EAEC48}"/>
              </a:ext>
            </a:extLst>
          </p:cNvPr>
          <p:cNvPicPr>
            <a:picLocks noChangeAspect="1"/>
          </p:cNvPicPr>
          <p:nvPr/>
        </p:nvPicPr>
        <p:blipFill>
          <a:blip r:embed="rId4"/>
          <a:stretch>
            <a:fillRect/>
          </a:stretch>
        </p:blipFill>
        <p:spPr>
          <a:xfrm>
            <a:off x="9064477" y="497090"/>
            <a:ext cx="1670272" cy="2731590"/>
          </a:xfrm>
          <a:prstGeom prst="rect">
            <a:avLst/>
          </a:prstGeom>
        </p:spPr>
      </p:pic>
      <p:sp>
        <p:nvSpPr>
          <p:cNvPr id="17" name="TextBox 16">
            <a:extLst>
              <a:ext uri="{FF2B5EF4-FFF2-40B4-BE49-F238E27FC236}">
                <a16:creationId xmlns:a16="http://schemas.microsoft.com/office/drawing/2014/main" id="{BE93E259-50CF-DDC0-21B0-AE980D657056}"/>
              </a:ext>
            </a:extLst>
          </p:cNvPr>
          <p:cNvSpPr txBox="1"/>
          <p:nvPr/>
        </p:nvSpPr>
        <p:spPr>
          <a:xfrm>
            <a:off x="739960" y="3160034"/>
            <a:ext cx="7530060" cy="2270109"/>
          </a:xfrm>
          <a:prstGeom prst="rect">
            <a:avLst/>
          </a:prstGeom>
          <a:noFill/>
        </p:spPr>
        <p:txBody>
          <a:bodyPr wrap="square">
            <a:spAutoFit/>
          </a:bodyPr>
          <a:lstStyle/>
          <a:p>
            <a:pPr>
              <a:lnSpc>
                <a:spcPct val="150000"/>
              </a:lnSpc>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also create custom Groups within My Daniel Thwaites Hub</a:t>
            </a: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the + icon in the right-hand corner</a:t>
            </a:r>
          </a:p>
          <a:p>
            <a:pPr marL="285750" indent="-285750">
              <a:lnSpc>
                <a:spcPct val="150000"/>
              </a:lnSpc>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Name your group and give a brief description of it</a:t>
            </a:r>
            <a:r>
              <a:rPr lang="en-GB" sz="1600" kern="100" dirty="0">
                <a:latin typeface="Calibri" panose="020F0502020204030204" pitchFamily="34" charset="0"/>
                <a:ea typeface="Calibri" panose="020F0502020204030204" pitchFamily="34" charset="0"/>
                <a:cs typeface="Times New Roman" panose="02020603050405020304" pitchFamily="18" charset="0"/>
              </a:rPr>
              <a:t>s purpose.  The creator of the group will become the group administrator.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Groups can be set as either public (anyone can view and join) or private (anyone can see the Group, but the group administrator approves new members)</a:t>
            </a:r>
            <a:endParaRPr lang="en-GB" sz="1600" dirty="0"/>
          </a:p>
        </p:txBody>
      </p:sp>
      <p:sp>
        <p:nvSpPr>
          <p:cNvPr id="19" name="TextBox 18">
            <a:extLst>
              <a:ext uri="{FF2B5EF4-FFF2-40B4-BE49-F238E27FC236}">
                <a16:creationId xmlns:a16="http://schemas.microsoft.com/office/drawing/2014/main" id="{762C4CBA-FDD6-B1F6-516C-C1216C17FB21}"/>
              </a:ext>
            </a:extLst>
          </p:cNvPr>
          <p:cNvSpPr txBox="1"/>
          <p:nvPr/>
        </p:nvSpPr>
        <p:spPr>
          <a:xfrm>
            <a:off x="593656" y="5501474"/>
            <a:ext cx="6966575" cy="60753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Only work-related groups should be created by you</a:t>
            </a:r>
            <a:r>
              <a:rPr lang="en-GB" sz="1600" kern="100" dirty="0">
                <a:latin typeface="Calibri" panose="020F0502020204030204" pitchFamily="34" charset="0"/>
                <a:ea typeface="Calibri" panose="020F0502020204030204" pitchFamily="34" charset="0"/>
                <a:cs typeface="Times New Roman" panose="02020603050405020304" pitchFamily="18" charset="0"/>
              </a:rPr>
              <a:t>, any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content should be work appropriate.  </a:t>
            </a:r>
          </a:p>
        </p:txBody>
      </p:sp>
    </p:spTree>
    <p:extLst>
      <p:ext uri="{BB962C8B-B14F-4D97-AF65-F5344CB8AC3E}">
        <p14:creationId xmlns:p14="http://schemas.microsoft.com/office/powerpoint/2010/main" val="118589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697230" y="1650802"/>
            <a:ext cx="5946166" cy="3971280"/>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Using the Hamburger menu       at the top of HR details page, you can access the following: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Payslips - shows your </a:t>
            </a:r>
            <a:r>
              <a:rPr lang="en-GB" sz="1600" kern="100" dirty="0">
                <a:latin typeface="Calibri" panose="020F0502020204030204" pitchFamily="34" charset="0"/>
                <a:ea typeface="Calibri" panose="020F0502020204030204" pitchFamily="34" charset="0"/>
                <a:cs typeface="Times New Roman" panose="02020603050405020304" pitchFamily="18" charset="0"/>
              </a:rPr>
              <a:t>p</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ayslips, net pay</a:t>
            </a:r>
            <a:r>
              <a:rPr lang="en-GB" sz="1600" kern="100" dirty="0">
                <a:latin typeface="Calibri" panose="020F0502020204030204" pitchFamily="34" charset="0"/>
                <a:ea typeface="Calibri" panose="020F0502020204030204" pitchFamily="34" charset="0"/>
                <a:cs typeface="Times New Roman" panose="02020603050405020304" pitchFamily="18" charset="0"/>
              </a:rPr>
              <a: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the option to download your payslip</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Documents – shows payslips, P60s and a</a:t>
            </a:r>
            <a:r>
              <a:rPr lang="en-GB" sz="1600" kern="100" dirty="0">
                <a:latin typeface="Calibri" panose="020F0502020204030204" pitchFamily="34" charset="0"/>
                <a:ea typeface="Calibri" panose="020F0502020204030204" pitchFamily="34" charset="0"/>
                <a:cs typeface="Times New Roman" panose="02020603050405020304" pitchFamily="18" charset="0"/>
              </a:rPr>
              <a:t>uto-enrolment p</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ension letters</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HR Details - shows your Personal, Employ</a:t>
            </a:r>
            <a:r>
              <a:rPr lang="en-GB" sz="1600" kern="100" dirty="0">
                <a:latin typeface="Calibri" panose="020F0502020204030204" pitchFamily="34" charset="0"/>
                <a:ea typeface="Calibri" panose="020F0502020204030204" pitchFamily="34" charset="0"/>
                <a:cs typeface="Times New Roman" panose="02020603050405020304" pitchFamily="18" charset="0"/>
              </a:rPr>
              <a:t>er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Employment details</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My Holidays – shows your taken and requested holidays.  Holidays can be requested using the plus symbol on your My Holiday page, selecting the dates you want to book and then apply.  A notification of your request will be sent to your line manager for authorisation.</a:t>
            </a:r>
          </a:p>
          <a:p>
            <a:pPr lvl="0">
              <a:lnSpc>
                <a:spcPct val="107000"/>
              </a:lnSpc>
              <a:spcAft>
                <a:spcPts val="800"/>
              </a:spcAft>
              <a:buSzPts val="1000"/>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D086882-B289-DA9B-A8BD-98A50F213FFA}"/>
              </a:ext>
            </a:extLst>
          </p:cNvPr>
          <p:cNvSpPr txBox="1"/>
          <p:nvPr/>
        </p:nvSpPr>
        <p:spPr>
          <a:xfrm>
            <a:off x="697230" y="445776"/>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Employee Self Service</a:t>
            </a:r>
          </a:p>
        </p:txBody>
      </p:sp>
      <p:pic>
        <p:nvPicPr>
          <p:cNvPr id="13" name="Picture 12">
            <a:extLst>
              <a:ext uri="{FF2B5EF4-FFF2-40B4-BE49-F238E27FC236}">
                <a16:creationId xmlns:a16="http://schemas.microsoft.com/office/drawing/2014/main" id="{A958803D-1A1B-275C-90F2-1AD071166154}"/>
              </a:ext>
            </a:extLst>
          </p:cNvPr>
          <p:cNvPicPr>
            <a:picLocks noChangeAspect="1"/>
          </p:cNvPicPr>
          <p:nvPr/>
        </p:nvPicPr>
        <p:blipFill>
          <a:blip r:embed="rId3"/>
          <a:stretch>
            <a:fillRect/>
          </a:stretch>
        </p:blipFill>
        <p:spPr>
          <a:xfrm>
            <a:off x="9032536" y="682004"/>
            <a:ext cx="2210315" cy="5688433"/>
          </a:xfrm>
          <a:prstGeom prst="rect">
            <a:avLst/>
          </a:prstGeom>
        </p:spPr>
      </p:pic>
      <p:pic>
        <p:nvPicPr>
          <p:cNvPr id="17" name="Picture 16">
            <a:extLst>
              <a:ext uri="{FF2B5EF4-FFF2-40B4-BE49-F238E27FC236}">
                <a16:creationId xmlns:a16="http://schemas.microsoft.com/office/drawing/2014/main" id="{3BEDE86F-A5B3-7AAB-DEA5-066BEFA4B091}"/>
              </a:ext>
            </a:extLst>
          </p:cNvPr>
          <p:cNvPicPr>
            <a:picLocks noChangeAspect="1"/>
          </p:cNvPicPr>
          <p:nvPr/>
        </p:nvPicPr>
        <p:blipFill>
          <a:blip r:embed="rId4"/>
          <a:stretch>
            <a:fillRect/>
          </a:stretch>
        </p:blipFill>
        <p:spPr>
          <a:xfrm>
            <a:off x="3029035" y="1729458"/>
            <a:ext cx="223462" cy="164657"/>
          </a:xfrm>
          <a:prstGeom prst="rect">
            <a:avLst/>
          </a:prstGeom>
        </p:spPr>
      </p:pic>
      <p:pic>
        <p:nvPicPr>
          <p:cNvPr id="8" name="Picture 7">
            <a:extLst>
              <a:ext uri="{FF2B5EF4-FFF2-40B4-BE49-F238E27FC236}">
                <a16:creationId xmlns:a16="http://schemas.microsoft.com/office/drawing/2014/main" id="{D3D31FD4-087B-C105-0EA3-C7739CD49E54}"/>
              </a:ext>
            </a:extLst>
          </p:cNvPr>
          <p:cNvPicPr>
            <a:picLocks noChangeAspect="1"/>
          </p:cNvPicPr>
          <p:nvPr/>
        </p:nvPicPr>
        <p:blipFill>
          <a:blip r:embed="rId5"/>
          <a:stretch>
            <a:fillRect/>
          </a:stretch>
        </p:blipFill>
        <p:spPr>
          <a:xfrm>
            <a:off x="7002356" y="1230478"/>
            <a:ext cx="1819529" cy="1971950"/>
          </a:xfrm>
          <a:prstGeom prst="rect">
            <a:avLst/>
          </a:prstGeom>
        </p:spPr>
      </p:pic>
    </p:spTree>
    <p:extLst>
      <p:ext uri="{BB962C8B-B14F-4D97-AF65-F5344CB8AC3E}">
        <p14:creationId xmlns:p14="http://schemas.microsoft.com/office/powerpoint/2010/main" val="11614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761354" y="1669391"/>
            <a:ext cx="4613675" cy="528671"/>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Schedules - Shows your current and future schedules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3" name="TextBox 2">
            <a:extLst>
              <a:ext uri="{FF2B5EF4-FFF2-40B4-BE49-F238E27FC236}">
                <a16:creationId xmlns:a16="http://schemas.microsoft.com/office/drawing/2014/main" id="{09A1703A-5CA4-DEF9-1996-FC1A4BBA5132}"/>
              </a:ext>
            </a:extLst>
          </p:cNvPr>
          <p:cNvSpPr txBox="1"/>
          <p:nvPr/>
        </p:nvSpPr>
        <p:spPr>
          <a:xfrm>
            <a:off x="761354" y="465204"/>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Schedule</a:t>
            </a:r>
          </a:p>
        </p:txBody>
      </p:sp>
      <p:pic>
        <p:nvPicPr>
          <p:cNvPr id="12" name="Picture 11">
            <a:extLst>
              <a:ext uri="{FF2B5EF4-FFF2-40B4-BE49-F238E27FC236}">
                <a16:creationId xmlns:a16="http://schemas.microsoft.com/office/drawing/2014/main" id="{09503936-070E-4E34-2D41-AC80812CADD4}"/>
              </a:ext>
            </a:extLst>
          </p:cNvPr>
          <p:cNvPicPr>
            <a:picLocks noChangeAspect="1"/>
          </p:cNvPicPr>
          <p:nvPr/>
        </p:nvPicPr>
        <p:blipFill>
          <a:blip r:embed="rId3"/>
          <a:stretch>
            <a:fillRect/>
          </a:stretch>
        </p:blipFill>
        <p:spPr>
          <a:xfrm>
            <a:off x="5825997" y="568289"/>
            <a:ext cx="2619153" cy="5294203"/>
          </a:xfrm>
          <a:prstGeom prst="rect">
            <a:avLst/>
          </a:prstGeom>
        </p:spPr>
      </p:pic>
      <p:pic>
        <p:nvPicPr>
          <p:cNvPr id="22" name="Picture 21">
            <a:extLst>
              <a:ext uri="{FF2B5EF4-FFF2-40B4-BE49-F238E27FC236}">
                <a16:creationId xmlns:a16="http://schemas.microsoft.com/office/drawing/2014/main" id="{724D45F9-EFA1-A07D-5DA8-5AA41F2E68AE}"/>
              </a:ext>
            </a:extLst>
          </p:cNvPr>
          <p:cNvPicPr>
            <a:picLocks noChangeAspect="1"/>
          </p:cNvPicPr>
          <p:nvPr/>
        </p:nvPicPr>
        <p:blipFill>
          <a:blip r:embed="rId4"/>
          <a:stretch>
            <a:fillRect/>
          </a:stretch>
        </p:blipFill>
        <p:spPr>
          <a:xfrm>
            <a:off x="8655558" y="568289"/>
            <a:ext cx="2627257" cy="5294203"/>
          </a:xfrm>
          <a:prstGeom prst="rect">
            <a:avLst/>
          </a:prstGeom>
        </p:spPr>
      </p:pic>
    </p:spTree>
    <p:extLst>
      <p:ext uri="{BB962C8B-B14F-4D97-AF65-F5344CB8AC3E}">
        <p14:creationId xmlns:p14="http://schemas.microsoft.com/office/powerpoint/2010/main" val="315140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pic>
        <p:nvPicPr>
          <p:cNvPr id="6" name="Picture 5" descr="A screenshot of a phone&#10;&#10;Description automatically generated">
            <a:extLst>
              <a:ext uri="{FF2B5EF4-FFF2-40B4-BE49-F238E27FC236}">
                <a16:creationId xmlns:a16="http://schemas.microsoft.com/office/drawing/2014/main" id="{0DB6C2A7-9906-DFB8-B625-54AAF3BDF245}"/>
              </a:ext>
            </a:extLst>
          </p:cNvPr>
          <p:cNvPicPr>
            <a:picLocks noChangeAspect="1"/>
          </p:cNvPicPr>
          <p:nvPr/>
        </p:nvPicPr>
        <p:blipFill rotWithShape="1">
          <a:blip r:embed="rId3"/>
          <a:srcRect l="1" r="116" b="2059"/>
          <a:stretch/>
        </p:blipFill>
        <p:spPr>
          <a:xfrm>
            <a:off x="9435904" y="603161"/>
            <a:ext cx="1611353" cy="5517722"/>
          </a:xfrm>
          <a:prstGeom prst="rect">
            <a:avLst/>
          </a:prstGeom>
        </p:spPr>
      </p:pic>
      <p:sp>
        <p:nvSpPr>
          <p:cNvPr id="5" name="TextBox 4">
            <a:extLst>
              <a:ext uri="{FF2B5EF4-FFF2-40B4-BE49-F238E27FC236}">
                <a16:creationId xmlns:a16="http://schemas.microsoft.com/office/drawing/2014/main" id="{A3DD102C-7FB4-244E-42D0-3C696F96F01A}"/>
              </a:ext>
            </a:extLst>
          </p:cNvPr>
          <p:cNvSpPr txBox="1"/>
          <p:nvPr/>
        </p:nvSpPr>
        <p:spPr>
          <a:xfrm>
            <a:off x="952718" y="1625846"/>
            <a:ext cx="8035834" cy="2803973"/>
          </a:xfrm>
          <a:prstGeom prst="rect">
            <a:avLst/>
          </a:prstGeom>
          <a:noFill/>
        </p:spPr>
        <p:txBody>
          <a:bodyPr wrap="square">
            <a:spAutoFit/>
          </a:bodyPr>
          <a:lstStyle/>
          <a:p>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Further options are displayed on your feed menu</a:t>
            </a:r>
          </a:p>
          <a:p>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HR &amp; Payroll - will only show if you require this access for your job role</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Applications – will show all connected applications (i.e. Campus, Wagestream)</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Benefits – access to your Company Benefits information</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Policies &amp; Procedures – access to Company Policies</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Wellbeing – access to your Wellbeing benefits and support</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Using Fourth – ‘How to’ guides and videos on how to use features within the app</a:t>
            </a:r>
            <a:endParaRPr lang="en-GB" sz="1600" dirty="0"/>
          </a:p>
        </p:txBody>
      </p:sp>
      <p:sp>
        <p:nvSpPr>
          <p:cNvPr id="9" name="TextBox 8">
            <a:extLst>
              <a:ext uri="{FF2B5EF4-FFF2-40B4-BE49-F238E27FC236}">
                <a16:creationId xmlns:a16="http://schemas.microsoft.com/office/drawing/2014/main" id="{778E0B67-6F7B-B12C-4F87-EAE0FE2347F4}"/>
              </a:ext>
            </a:extLst>
          </p:cNvPr>
          <p:cNvSpPr txBox="1"/>
          <p:nvPr/>
        </p:nvSpPr>
        <p:spPr>
          <a:xfrm>
            <a:off x="952719" y="603161"/>
            <a:ext cx="6094476" cy="769441"/>
          </a:xfrm>
          <a:prstGeom prst="rect">
            <a:avLst/>
          </a:prstGeom>
          <a:noFill/>
        </p:spPr>
        <p:txBody>
          <a:bodyPr wrap="square">
            <a:spAutoFit/>
          </a:bodyPr>
          <a:lstStyle/>
          <a:p>
            <a:r>
              <a:rPr lang="en-GB" sz="4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Additional Menu Options</a:t>
            </a:r>
            <a:endParaRPr lang="en-GB" sz="4400" dirty="0"/>
          </a:p>
        </p:txBody>
      </p:sp>
    </p:spTree>
    <p:extLst>
      <p:ext uri="{BB962C8B-B14F-4D97-AF65-F5344CB8AC3E}">
        <p14:creationId xmlns:p14="http://schemas.microsoft.com/office/powerpoint/2010/main" val="161623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712695" y="1400949"/>
            <a:ext cx="9388736" cy="34406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Single Sign-On (SSO) gives you access to Company news,  information and your employment details in one app.</a:t>
            </a:r>
          </a:p>
        </p:txBody>
      </p:sp>
      <p:sp>
        <p:nvSpPr>
          <p:cNvPr id="10" name="TextBox 9">
            <a:extLst>
              <a:ext uri="{FF2B5EF4-FFF2-40B4-BE49-F238E27FC236}">
                <a16:creationId xmlns:a16="http://schemas.microsoft.com/office/drawing/2014/main" id="{69FE9FA5-53D7-EF43-0798-CFAD7B1D9139}"/>
              </a:ext>
            </a:extLst>
          </p:cNvPr>
          <p:cNvSpPr txBox="1"/>
          <p:nvPr/>
        </p:nvSpPr>
        <p:spPr>
          <a:xfrm>
            <a:off x="4918933" y="2369227"/>
            <a:ext cx="6094206" cy="2862194"/>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Employee Self Service (</a:t>
            </a:r>
            <a:r>
              <a:rPr lang="en-GB" sz="1600" kern="100" dirty="0">
                <a:latin typeface="Calibri" panose="020F0502020204030204" pitchFamily="34" charset="0"/>
                <a:ea typeface="Calibri" panose="020F0502020204030204" pitchFamily="34" charset="0"/>
                <a:cs typeface="Times New Roman" panose="02020603050405020304" pitchFamily="18" charset="0"/>
              </a:rPr>
              <a:t>ESS) gives you access to your personal details, payslip, holiday request, etc.</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MySchedules gives you access to scheduled shifts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HR &amp; Payroll to go to your Fourth solution, dependant on job role requirements (will open in a browser view - not advised for mobile devices)</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Wagestream to access saving, discounts and to stream against your earned pay</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Campus gives you easy access to your online learning</a:t>
            </a:r>
          </a:p>
        </p:txBody>
      </p:sp>
      <p:sp>
        <p:nvSpPr>
          <p:cNvPr id="5" name="TextBox 4">
            <a:extLst>
              <a:ext uri="{FF2B5EF4-FFF2-40B4-BE49-F238E27FC236}">
                <a16:creationId xmlns:a16="http://schemas.microsoft.com/office/drawing/2014/main" id="{1C105984-26AA-4948-B8D1-04DF12BC0719}"/>
              </a:ext>
            </a:extLst>
          </p:cNvPr>
          <p:cNvSpPr txBox="1"/>
          <p:nvPr/>
        </p:nvSpPr>
        <p:spPr>
          <a:xfrm>
            <a:off x="712695" y="531814"/>
            <a:ext cx="6096000" cy="769441"/>
          </a:xfrm>
          <a:prstGeom prst="rect">
            <a:avLst/>
          </a:prstGeom>
          <a:noFill/>
        </p:spPr>
        <p:txBody>
          <a:bodyPr wrap="square">
            <a:spAutoFit/>
          </a:bodyPr>
          <a:lstStyle/>
          <a:p>
            <a:r>
              <a:rPr lang="en-GB" sz="4400" kern="100" dirty="0">
                <a:latin typeface="Calibri" panose="020F0502020204030204" pitchFamily="34" charset="0"/>
                <a:ea typeface="Calibri" panose="020F0502020204030204" pitchFamily="34" charset="0"/>
                <a:cs typeface="Times New Roman" panose="02020603050405020304" pitchFamily="18" charset="0"/>
              </a:rPr>
              <a:t>All Applications</a:t>
            </a:r>
            <a:endParaRPr lang="en-GB" sz="4400" dirty="0"/>
          </a:p>
        </p:txBody>
      </p:sp>
      <p:pic>
        <p:nvPicPr>
          <p:cNvPr id="6" name="Picture 5" descr="A screenshot of a phone&#10;&#10;Description automatically generated">
            <a:extLst>
              <a:ext uri="{FF2B5EF4-FFF2-40B4-BE49-F238E27FC236}">
                <a16:creationId xmlns:a16="http://schemas.microsoft.com/office/drawing/2014/main" id="{B2E42C8B-8E27-B26F-17B6-D93A1F3CCF27}"/>
              </a:ext>
            </a:extLst>
          </p:cNvPr>
          <p:cNvPicPr>
            <a:picLocks noChangeAspect="1"/>
          </p:cNvPicPr>
          <p:nvPr/>
        </p:nvPicPr>
        <p:blipFill>
          <a:blip r:embed="rId3"/>
          <a:stretch>
            <a:fillRect/>
          </a:stretch>
        </p:blipFill>
        <p:spPr>
          <a:xfrm>
            <a:off x="930571" y="2305428"/>
            <a:ext cx="2791722" cy="4087368"/>
          </a:xfrm>
          <a:prstGeom prst="rect">
            <a:avLst/>
          </a:prstGeom>
        </p:spPr>
      </p:pic>
    </p:spTree>
    <p:extLst>
      <p:ext uri="{BB962C8B-B14F-4D97-AF65-F5344CB8AC3E}">
        <p14:creationId xmlns:p14="http://schemas.microsoft.com/office/powerpoint/2010/main" val="64994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866C87-1430-AAA3-4157-C5C29D164002}"/>
              </a:ext>
            </a:extLst>
          </p:cNvPr>
          <p:cNvSpPr txBox="1"/>
          <p:nvPr/>
        </p:nvSpPr>
        <p:spPr>
          <a:xfrm>
            <a:off x="541552" y="1568996"/>
            <a:ext cx="3920720" cy="607539"/>
          </a:xfrm>
          <a:prstGeom prst="rect">
            <a:avLst/>
          </a:prstGeom>
          <a:noFill/>
        </p:spPr>
        <p:txBody>
          <a:bodyPr wrap="square">
            <a:spAutoFit/>
          </a:bodyPr>
          <a:lstStyle/>
          <a:p>
            <a:pPr>
              <a:lnSpc>
                <a:spcPct val="107000"/>
              </a:lnSpc>
              <a:spcAft>
                <a:spcPts val="800"/>
              </a:spcAft>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reset a forgotten password,  go to your login page and select Forgotten password?</a:t>
            </a:r>
          </a:p>
        </p:txBody>
      </p:sp>
      <p:pic>
        <p:nvPicPr>
          <p:cNvPr id="5" name="Picture 4">
            <a:extLst>
              <a:ext uri="{FF2B5EF4-FFF2-40B4-BE49-F238E27FC236}">
                <a16:creationId xmlns:a16="http://schemas.microsoft.com/office/drawing/2014/main" id="{25EC81A6-B672-4037-3441-E1418848C20B}"/>
              </a:ext>
            </a:extLst>
          </p:cNvPr>
          <p:cNvPicPr>
            <a:picLocks noChangeAspect="1"/>
          </p:cNvPicPr>
          <p:nvPr/>
        </p:nvPicPr>
        <p:blipFill>
          <a:blip r:embed="rId2"/>
          <a:stretch>
            <a:fillRect/>
          </a:stretch>
        </p:blipFill>
        <p:spPr>
          <a:xfrm>
            <a:off x="875667" y="6083616"/>
            <a:ext cx="2928463" cy="356315"/>
          </a:xfrm>
          <a:prstGeom prst="rect">
            <a:avLst/>
          </a:prstGeom>
        </p:spPr>
      </p:pic>
      <p:pic>
        <p:nvPicPr>
          <p:cNvPr id="2" name="Picture 1">
            <a:extLst>
              <a:ext uri="{FF2B5EF4-FFF2-40B4-BE49-F238E27FC236}">
                <a16:creationId xmlns:a16="http://schemas.microsoft.com/office/drawing/2014/main" id="{61818B48-C0D7-695E-64F1-410D26FD8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008" y="848958"/>
            <a:ext cx="5286375" cy="3352800"/>
          </a:xfrm>
          <a:prstGeom prst="rect">
            <a:avLst/>
          </a:prstGeom>
          <a:noFill/>
          <a:ln>
            <a:noFill/>
          </a:ln>
        </p:spPr>
      </p:pic>
      <p:pic>
        <p:nvPicPr>
          <p:cNvPr id="7" name="Picture 6">
            <a:extLst>
              <a:ext uri="{FF2B5EF4-FFF2-40B4-BE49-F238E27FC236}">
                <a16:creationId xmlns:a16="http://schemas.microsoft.com/office/drawing/2014/main" id="{3F97E063-3ED1-822F-EEC1-EED7A0CE1C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008" y="4442498"/>
            <a:ext cx="5295900" cy="1819275"/>
          </a:xfrm>
          <a:prstGeom prst="rect">
            <a:avLst/>
          </a:prstGeom>
          <a:noFill/>
          <a:ln>
            <a:noFill/>
          </a:ln>
        </p:spPr>
      </p:pic>
      <p:sp>
        <p:nvSpPr>
          <p:cNvPr id="9" name="TextBox 8">
            <a:extLst>
              <a:ext uri="{FF2B5EF4-FFF2-40B4-BE49-F238E27FC236}">
                <a16:creationId xmlns:a16="http://schemas.microsoft.com/office/drawing/2014/main" id="{F8876C70-3963-6CDB-3279-EFADDFC408D4}"/>
              </a:ext>
            </a:extLst>
          </p:cNvPr>
          <p:cNvSpPr txBox="1"/>
          <p:nvPr/>
        </p:nvSpPr>
        <p:spPr>
          <a:xfrm>
            <a:off x="541552" y="2862947"/>
            <a:ext cx="4632876" cy="871008"/>
          </a:xfrm>
          <a:prstGeom prst="rect">
            <a:avLst/>
          </a:prstGeom>
          <a:noFill/>
        </p:spPr>
        <p:txBody>
          <a:bodyPr wrap="square">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Enter your personal email address or username if you have created a different one and select Reset password </a:t>
            </a:r>
          </a:p>
        </p:txBody>
      </p:sp>
      <p:sp>
        <p:nvSpPr>
          <p:cNvPr id="11" name="TextBox 10">
            <a:extLst>
              <a:ext uri="{FF2B5EF4-FFF2-40B4-BE49-F238E27FC236}">
                <a16:creationId xmlns:a16="http://schemas.microsoft.com/office/drawing/2014/main" id="{8F0FF57B-3E84-7EF7-A579-622D3AD7E97A}"/>
              </a:ext>
            </a:extLst>
          </p:cNvPr>
          <p:cNvSpPr txBox="1"/>
          <p:nvPr/>
        </p:nvSpPr>
        <p:spPr>
          <a:xfrm>
            <a:off x="541552" y="3995053"/>
            <a:ext cx="4632876" cy="113447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 email will be sent to your personal email address, containing a link to create a new password. Please note passwords can only be change once in a 24-hour period.</a:t>
            </a:r>
          </a:p>
        </p:txBody>
      </p:sp>
      <p:sp>
        <p:nvSpPr>
          <p:cNvPr id="4" name="TextBox 3">
            <a:extLst>
              <a:ext uri="{FF2B5EF4-FFF2-40B4-BE49-F238E27FC236}">
                <a16:creationId xmlns:a16="http://schemas.microsoft.com/office/drawing/2014/main" id="{B499AEE6-7F14-6ACB-797E-5D9AF78B6F28}"/>
              </a:ext>
            </a:extLst>
          </p:cNvPr>
          <p:cNvSpPr txBox="1"/>
          <p:nvPr/>
        </p:nvSpPr>
        <p:spPr>
          <a:xfrm>
            <a:off x="541552" y="529986"/>
            <a:ext cx="6097554" cy="784702"/>
          </a:xfrm>
          <a:prstGeom prst="rect">
            <a:avLst/>
          </a:prstGeom>
          <a:noFill/>
        </p:spPr>
        <p:txBody>
          <a:bodyPr wrap="square">
            <a:spAutoFit/>
          </a:bodyPr>
          <a:lstStyle/>
          <a:p>
            <a:pPr>
              <a:lnSpc>
                <a:spcPct val="107000"/>
              </a:lnSpc>
              <a:spcAft>
                <a:spcPts val="800"/>
              </a:spcAft>
              <a:tabLst>
                <a:tab pos="457200" algn="l"/>
              </a:tabLs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Forgotten Passwords </a:t>
            </a:r>
          </a:p>
        </p:txBody>
      </p:sp>
    </p:spTree>
    <p:extLst>
      <p:ext uri="{BB962C8B-B14F-4D97-AF65-F5344CB8AC3E}">
        <p14:creationId xmlns:p14="http://schemas.microsoft.com/office/powerpoint/2010/main" val="24380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A858AA-C161-A169-4CCE-D12CD551AD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3" name="Picture 2">
            <a:extLst>
              <a:ext uri="{FF2B5EF4-FFF2-40B4-BE49-F238E27FC236}">
                <a16:creationId xmlns:a16="http://schemas.microsoft.com/office/drawing/2014/main" id="{B4EE7DFC-CECE-0A99-DC16-36A69FA64025}"/>
              </a:ext>
            </a:extLst>
          </p:cNvPr>
          <p:cNvPicPr>
            <a:picLocks noChangeAspect="1"/>
          </p:cNvPicPr>
          <p:nvPr/>
        </p:nvPicPr>
        <p:blipFill>
          <a:blip r:embed="rId2"/>
          <a:stretch>
            <a:fillRect/>
          </a:stretch>
        </p:blipFill>
        <p:spPr>
          <a:xfrm>
            <a:off x="9715769" y="2182102"/>
            <a:ext cx="1762050" cy="1768030"/>
          </a:xfrm>
          <a:prstGeom prst="roundRect">
            <a:avLst>
              <a:gd name="adj" fmla="val 8594"/>
            </a:avLst>
          </a:prstGeom>
          <a:solidFill>
            <a:srgbClr val="FFFFFF">
              <a:shade val="85000"/>
            </a:srgbClr>
          </a:solidFill>
          <a:ln w="3175">
            <a:solidFill>
              <a:schemeClr val="bg2">
                <a:lumMod val="75000"/>
              </a:schemeClr>
            </a:solidFill>
          </a:ln>
          <a:effectLst/>
        </p:spPr>
      </p:pic>
      <p:sp>
        <p:nvSpPr>
          <p:cNvPr id="6" name="Rectangle 3">
            <a:extLst>
              <a:ext uri="{FF2B5EF4-FFF2-40B4-BE49-F238E27FC236}">
                <a16:creationId xmlns:a16="http://schemas.microsoft.com/office/drawing/2014/main" id="{5441CB07-801A-CF00-AC81-106E81B38780}"/>
              </a:ext>
            </a:extLst>
          </p:cNvPr>
          <p:cNvSpPr>
            <a:spLocks noChangeArrowheads="1"/>
          </p:cNvSpPr>
          <p:nvPr/>
        </p:nvSpPr>
        <p:spPr bwMode="auto">
          <a:xfrm>
            <a:off x="972797" y="1744318"/>
            <a:ext cx="7982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Benefit of My Daniel Thwaites Hub</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A34A6199-03E8-175C-501C-F8B20039D8DD}"/>
              </a:ext>
            </a:extLst>
          </p:cNvPr>
          <p:cNvSpPr txBox="1"/>
          <p:nvPr/>
        </p:nvSpPr>
        <p:spPr>
          <a:xfrm>
            <a:off x="972797" y="2834383"/>
            <a:ext cx="7788537" cy="3016660"/>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Daniel Thwaites Hub gives you an app where you can access our Company Newsfeed,</a:t>
            </a:r>
            <a:r>
              <a:rPr lang="en-GB" sz="1600" kern="100" dirty="0">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your personal and work details</a:t>
            </a:r>
            <a:r>
              <a:rPr lang="en-GB" sz="1600" kern="100" dirty="0">
                <a:latin typeface="Calibri" panose="020F0502020204030204" pitchFamily="34" charset="0"/>
                <a:ea typeface="Calibri" panose="020F0502020204030204" pitchFamily="34" charset="0"/>
                <a:cs typeface="Times New Roman" panose="02020603050405020304" pitchFamily="18" charset="0"/>
              </a:rPr>
              <a:t> and your Schedules. 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ou can also gain access to your benefits such as Wagestream and Campus, our learning and development app.</a:t>
            </a:r>
          </a:p>
          <a:p>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My Daniel Thwaites Hub app is available for free download from the Apple business and Android app stores. Alternatively, </a:t>
            </a:r>
            <a:r>
              <a:rPr lang="en-GB" sz="1600" dirty="0">
                <a:latin typeface="Calibri" panose="020F0502020204030204" pitchFamily="34" charset="0"/>
                <a:ea typeface="Calibri" panose="020F0502020204030204" pitchFamily="34" charset="0"/>
                <a:cs typeface="Times New Roman" panose="02020603050405020304" pitchFamily="18" charset="0"/>
              </a:rPr>
              <a:t>it </a:t>
            </a:r>
            <a:r>
              <a:rPr lang="en-GB" sz="1600" dirty="0">
                <a:effectLst/>
                <a:latin typeface="Calibri" panose="020F0502020204030204" pitchFamily="34" charset="0"/>
                <a:ea typeface="Calibri" panose="020F0502020204030204" pitchFamily="34" charset="0"/>
                <a:cs typeface="Times New Roman" panose="02020603050405020304" pitchFamily="18" charset="0"/>
              </a:rPr>
              <a:t>can be accessed via desktop or laptop computer by using https://secure.fourth.com/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Regardless of how </a:t>
            </a:r>
            <a:r>
              <a:rPr lang="en-GB" sz="1600" dirty="0">
                <a:latin typeface="Calibri" panose="020F0502020204030204" pitchFamily="34" charset="0"/>
                <a:ea typeface="Calibri" panose="020F0502020204030204" pitchFamily="34" charset="0"/>
                <a:cs typeface="Times New Roman" panose="02020603050405020304" pitchFamily="18" charset="0"/>
              </a:rPr>
              <a:t>My Daniel Thwaites Hub </a:t>
            </a:r>
            <a:r>
              <a:rPr lang="en-GB" sz="1600" dirty="0">
                <a:effectLst/>
                <a:latin typeface="Calibri" panose="020F0502020204030204" pitchFamily="34" charset="0"/>
                <a:ea typeface="Calibri" panose="020F0502020204030204" pitchFamily="34" charset="0"/>
                <a:cs typeface="Times New Roman" panose="02020603050405020304" pitchFamily="18" charset="0"/>
              </a:rPr>
              <a:t>is accessed, the functionality remains the same.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TextBox 3">
            <a:extLst>
              <a:ext uri="{FF2B5EF4-FFF2-40B4-BE49-F238E27FC236}">
                <a16:creationId xmlns:a16="http://schemas.microsoft.com/office/drawing/2014/main" id="{4F2BD724-3496-4687-EAA8-5ABD7A482712}"/>
              </a:ext>
            </a:extLst>
          </p:cNvPr>
          <p:cNvSpPr txBox="1"/>
          <p:nvPr/>
        </p:nvSpPr>
        <p:spPr>
          <a:xfrm>
            <a:off x="972797" y="685800"/>
            <a:ext cx="10155451" cy="784702"/>
          </a:xfrm>
          <a:prstGeom prst="rect">
            <a:avLst/>
          </a:prstGeom>
          <a:noFill/>
        </p:spPr>
        <p:txBody>
          <a:bodyPr wrap="square" rtlCol="0">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Daniel Thwaites Hub: Introduction</a:t>
            </a:r>
          </a:p>
        </p:txBody>
      </p:sp>
    </p:spTree>
    <p:extLst>
      <p:ext uri="{BB962C8B-B14F-4D97-AF65-F5344CB8AC3E}">
        <p14:creationId xmlns:p14="http://schemas.microsoft.com/office/powerpoint/2010/main" val="302684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14E74E-1AFF-6CBD-A371-F01C749245E0}"/>
              </a:ext>
            </a:extLst>
          </p:cNvPr>
          <p:cNvSpPr>
            <a:spLocks noGrp="1"/>
          </p:cNvSpPr>
          <p:nvPr>
            <p:ph type="pic" sz="quarter" idx="10"/>
          </p:nvPr>
        </p:nvSpPr>
        <p:spPr>
          <a:xfrm>
            <a:off x="531845" y="1270918"/>
            <a:ext cx="5253135" cy="5337874"/>
          </a:xfrm>
        </p:spPr>
        <p:txBody>
          <a:bodyPr>
            <a:noAutofit/>
          </a:bodyPr>
          <a:lstStyle/>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we have the feed on our browser as we did with Workplace?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latin typeface="Calibri" panose="020F0502020204030204" pitchFamily="34" charset="0"/>
                <a:ea typeface="Aptos" panose="020B0004020202020204" pitchFamily="34" charset="0"/>
                <a:cs typeface="Times New Roman" panose="02020603050405020304" pitchFamily="18" charset="0"/>
              </a:rPr>
              <a:t>Unfortunately not</a:t>
            </a:r>
            <a:r>
              <a:rPr lang="en-GB" sz="1200" kern="100" dirty="0">
                <a:effectLst/>
                <a:ea typeface="Aptos" panose="020B0004020202020204" pitchFamily="34" charset="0"/>
                <a:cs typeface="Times New Roman" panose="02020603050405020304" pitchFamily="18" charset="0"/>
              </a:rPr>
              <a:t>, as it does not comply with GDPR</a:t>
            </a:r>
            <a:r>
              <a:rPr lang="en-GB" sz="1200" kern="100" dirty="0">
                <a:ea typeface="Aptos" panose="020B0004020202020204" pitchFamily="34" charset="0"/>
                <a:cs typeface="Times New Roman" panose="02020603050405020304" pitchFamily="18" charset="0"/>
              </a:rPr>
              <a:t> due to having access to much more personal information.</a:t>
            </a: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change the language?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Yes, there are several options on the personalise your profile option drop box.</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have dyslexia can I change the colour?</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This will be a setting in the accessibility option on your device.</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do a poll?</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There is no functionality for this currently.</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make calls on it like I could on Workplace?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Due to GDPR contact numbers aren’t available.</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search the feed to people and topic?</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There is no search functionality on your feed screen currently.</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My App won’t open?</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Make sure any browser sessions already open on your device are closed down fully.  E.g. On iPhone swipe up and close your sessions.</a:t>
            </a:r>
          </a:p>
          <a:p>
            <a:pPr>
              <a:lnSpc>
                <a:spcPct val="100000"/>
              </a:lnSpc>
              <a:spcBef>
                <a:spcPts val="0"/>
              </a:spcBef>
            </a:pPr>
            <a:endParaRPr lang="en-GB" sz="1200" kern="100" dirty="0">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a:t>
            </a:r>
            <a:r>
              <a:rPr lang="en-GB" sz="1200" kern="100" dirty="0">
                <a:solidFill>
                  <a:srgbClr val="A68732"/>
                </a:solidFill>
                <a:latin typeface="Calibri" panose="020F0502020204030204" pitchFamily="34" charset="0"/>
                <a:ea typeface="Aptos" panose="020B0004020202020204" pitchFamily="34" charset="0"/>
                <a:cs typeface="Times New Roman" panose="02020603050405020304" pitchFamily="18" charset="0"/>
              </a:rPr>
              <a:t> What if My Daniel Thwaites Hub shows my old employer details</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a:t>
            </a:r>
            <a:r>
              <a:rPr lang="en-GB" sz="1200" kern="100" dirty="0">
                <a:solidFill>
                  <a:srgbClr val="A68732"/>
                </a:solidFill>
                <a:effectLst/>
                <a:latin typeface="Calibri" panose="020F0502020204030204" pitchFamily="34" charset="0"/>
                <a:ea typeface="Aptos" panose="020B0004020202020204" pitchFamily="34" charset="0"/>
                <a:cs typeface="Times New Roman" panose="02020603050405020304" pitchFamily="18" charset="0"/>
              </a:rPr>
              <a:t> </a:t>
            </a:r>
            <a:r>
              <a:rPr lang="en-GB" sz="1200" kern="100" dirty="0">
                <a:latin typeface="Calibri" panose="020F0502020204030204" pitchFamily="34" charset="0"/>
                <a:ea typeface="Aptos" panose="020B0004020202020204" pitchFamily="34" charset="0"/>
                <a:cs typeface="Times New Roman" panose="02020603050405020304" pitchFamily="18" charset="0"/>
              </a:rPr>
              <a:t>Delete your app and reinstall using the Welcome email sent by Daniel Thwaites.</a:t>
            </a:r>
            <a:endParaRPr lang="en-GB" sz="1200" dirty="0">
              <a:solidFill>
                <a:srgbClr val="A68732"/>
              </a:solidFill>
              <a:effectLst/>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C987047F-D230-AA0D-37DD-8F17D2A7461E}"/>
              </a:ext>
            </a:extLst>
          </p:cNvPr>
          <p:cNvSpPr txBox="1"/>
          <p:nvPr/>
        </p:nvSpPr>
        <p:spPr>
          <a:xfrm>
            <a:off x="531845" y="249208"/>
            <a:ext cx="6097554" cy="769441"/>
          </a:xfrm>
          <a:prstGeom prst="rect">
            <a:avLst/>
          </a:prstGeom>
          <a:noFill/>
        </p:spPr>
        <p:txBody>
          <a:bodyPr wrap="square">
            <a:spAutoFit/>
          </a:bodyPr>
          <a:lstStyle/>
          <a:p>
            <a:pPr marL="0" indent="0">
              <a:buNone/>
            </a:pPr>
            <a:r>
              <a:rPr lang="en-GB" sz="4400" dirty="0"/>
              <a:t>FAQ’s</a:t>
            </a:r>
          </a:p>
        </p:txBody>
      </p:sp>
      <p:sp>
        <p:nvSpPr>
          <p:cNvPr id="6" name="TextBox 5">
            <a:extLst>
              <a:ext uri="{FF2B5EF4-FFF2-40B4-BE49-F238E27FC236}">
                <a16:creationId xmlns:a16="http://schemas.microsoft.com/office/drawing/2014/main" id="{3B85DB98-2E36-3239-126B-4DC00DF8F372}"/>
              </a:ext>
            </a:extLst>
          </p:cNvPr>
          <p:cNvSpPr txBox="1"/>
          <p:nvPr/>
        </p:nvSpPr>
        <p:spPr>
          <a:xfrm>
            <a:off x="5934272" y="1270918"/>
            <a:ext cx="5794310" cy="4708981"/>
          </a:xfrm>
          <a:prstGeom prst="rect">
            <a:avLst/>
          </a:prstGeom>
          <a:noFill/>
        </p:spPr>
        <p:txBody>
          <a:bodyPr wrap="square">
            <a:spAutoFit/>
          </a:bodyPr>
          <a:lstStyle/>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download the app on my phone?</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latin typeface="Calibri" panose="020F0502020204030204" pitchFamily="34" charset="0"/>
                <a:ea typeface="Aptos" panose="020B0004020202020204" pitchFamily="34" charset="0"/>
                <a:cs typeface="Times New Roman" panose="02020603050405020304" pitchFamily="18" charset="0"/>
              </a:rPr>
              <a:t>S</a:t>
            </a:r>
            <a:r>
              <a:rPr lang="en-GB" sz="1200" kern="100" dirty="0">
                <a:effectLst/>
                <a:ea typeface="Aptos" panose="020B0004020202020204" pitchFamily="34" charset="0"/>
                <a:cs typeface="Times New Roman" panose="02020603050405020304" pitchFamily="18" charset="0"/>
              </a:rPr>
              <a:t>ome older phones may not have the capacity to download our app,</a:t>
            </a:r>
            <a:r>
              <a:rPr lang="en-GB" sz="1200" kern="100" dirty="0">
                <a:ea typeface="Aptos" panose="020B0004020202020204" pitchFamily="34" charset="0"/>
                <a:cs typeface="Times New Roman" panose="02020603050405020304" pitchFamily="18" charset="0"/>
              </a:rPr>
              <a:t> but you can access via a computer browser.</a:t>
            </a:r>
            <a:endParaRPr lang="en-GB" sz="1200" kern="100" dirty="0">
              <a:effectLst/>
              <a:ea typeface="Aptos" panose="020B0004020202020204" pitchFamily="34" charset="0"/>
              <a:cs typeface="Times New Roman" panose="02020603050405020304" pitchFamily="18" charset="0"/>
            </a:endParaRPr>
          </a:p>
          <a:p>
            <a:pPr>
              <a:spcBef>
                <a:spcPts val="0"/>
              </a:spcBef>
            </a:pPr>
            <a:endParaRPr lang="en-GB" sz="1200" kern="100" dirty="0">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Where do I go for help?</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Contact </a:t>
            </a:r>
            <a:r>
              <a:rPr lang="en-GB" sz="1200" u="sng" kern="100" dirty="0">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payrollteam@thwaites.co.uk</a:t>
            </a:r>
            <a:r>
              <a:rPr lang="en-GB" sz="1200" kern="100" dirty="0">
                <a:effectLst/>
                <a:ea typeface="Aptos" panose="020B0004020202020204" pitchFamily="34" charset="0"/>
                <a:cs typeface="Times New Roman" panose="02020603050405020304" pitchFamily="18" charset="0"/>
              </a:rPr>
              <a:t> in the first instance.</a:t>
            </a:r>
          </a:p>
          <a:p>
            <a:pPr marL="228600" indent="-228600">
              <a:spcBef>
                <a:spcPts val="0"/>
              </a:spcBef>
              <a:buAutoNum type="alphaUcPeriod"/>
            </a:pPr>
            <a:endParaRPr lang="en-GB" sz="1200" kern="100" dirty="0">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The posts are out of date order?</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 more comments and likes a post receives will move it closer to the top, so it wont always display in date order.</a:t>
            </a:r>
          </a:p>
          <a:p>
            <a:pPr marL="228600" indent="-228600">
              <a:spcBef>
                <a:spcPts val="0"/>
              </a:spcBef>
              <a:buAutoNum type="alphaUcPeriod"/>
            </a:pPr>
            <a:endParaRPr lang="en-GB" sz="1200" kern="100" dirty="0">
              <a:solidFill>
                <a:srgbClr val="A68732"/>
              </a:solidFill>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see my old shifts?</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Shifts can be seen for 2 weeks in arrears and 2 weeks in front.</a:t>
            </a:r>
          </a:p>
          <a:p>
            <a:pPr marL="228600" indent="-228600">
              <a:spcBef>
                <a:spcPts val="0"/>
              </a:spcBef>
              <a:buAutoNum type="alphaUcPeriod"/>
            </a:pPr>
            <a:endParaRPr lang="en-GB" sz="1200" kern="100" dirty="0">
              <a:solidFill>
                <a:srgbClr val="A68732"/>
              </a:solidFill>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My shift has changed but the app is wrong?</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When a manager changes a shift, they republish your rota which will update your app, or the shifts will automatically</a:t>
            </a:r>
            <a:r>
              <a:rPr lang="en-GB" sz="1200" kern="100" dirty="0">
                <a:ea typeface="Aptos" panose="020B0004020202020204" pitchFamily="34" charset="0"/>
                <a:cs typeface="Times New Roman" panose="02020603050405020304" pitchFamily="18" charset="0"/>
              </a:rPr>
              <a:t> be</a:t>
            </a:r>
            <a:r>
              <a:rPr lang="en-GB" sz="1200" kern="100" dirty="0">
                <a:effectLst/>
                <a:ea typeface="Aptos" panose="020B0004020202020204" pitchFamily="34" charset="0"/>
                <a:cs typeface="Times New Roman" panose="02020603050405020304" pitchFamily="18" charset="0"/>
              </a:rPr>
              <a:t> updated at 1pm each day.</a:t>
            </a:r>
          </a:p>
          <a:p>
            <a:pPr marL="228600" indent="-228600">
              <a:spcBef>
                <a:spcPts val="0"/>
              </a:spcBef>
              <a:buAutoNum type="alphaUcPeriod"/>
            </a:pPr>
            <a:endParaRPr lang="en-GB" sz="1200" kern="100" dirty="0">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A team member doesn’t have an email address. Can they still access the Fourth app?</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All team members will require an email address.</a:t>
            </a:r>
          </a:p>
          <a:p>
            <a:pPr>
              <a:spcBef>
                <a:spcPts val="0"/>
              </a:spcBef>
            </a:pPr>
            <a:endParaRPr lang="en-GB" sz="1200" kern="100" dirty="0">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How can a team member be given access to Fourth?</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a:t>
            </a:r>
            <a:r>
              <a:rPr lang="en-GB" sz="1200" dirty="0">
                <a:latin typeface="Calibri" panose="020F0502020204030204" pitchFamily="34" charset="0"/>
                <a:ea typeface="Calibri" panose="020F0502020204030204" pitchFamily="34" charset="0"/>
                <a:cs typeface="Calibri" panose="020F0502020204030204" pitchFamily="34" charset="0"/>
              </a:rPr>
              <a:t>T</a:t>
            </a:r>
            <a:r>
              <a:rPr lang="en-GB" sz="1200" dirty="0">
                <a:effectLst/>
                <a:latin typeface="Calibri" panose="020F0502020204030204" pitchFamily="34" charset="0"/>
                <a:ea typeface="Calibri" panose="020F0502020204030204" pitchFamily="34" charset="0"/>
                <a:cs typeface="Calibri" panose="020F0502020204030204" pitchFamily="34" charset="0"/>
              </a:rPr>
              <a:t>eam members automatically receive a Welcome email for the Fourth Platform as soon as they are created within Fourth. A new Welcome email can be sent by contacting payrollteam@thwaites.co.uk. </a:t>
            </a:r>
          </a:p>
        </p:txBody>
      </p:sp>
    </p:spTree>
    <p:extLst>
      <p:ext uri="{BB962C8B-B14F-4D97-AF65-F5344CB8AC3E}">
        <p14:creationId xmlns:p14="http://schemas.microsoft.com/office/powerpoint/2010/main" val="51677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FD6CB7-96FA-E389-2FA7-A640E8B9C14A}"/>
              </a:ext>
            </a:extLst>
          </p:cNvPr>
          <p:cNvSpPr txBox="1"/>
          <p:nvPr/>
        </p:nvSpPr>
        <p:spPr>
          <a:xfrm>
            <a:off x="531845" y="249208"/>
            <a:ext cx="6097554" cy="769441"/>
          </a:xfrm>
          <a:prstGeom prst="rect">
            <a:avLst/>
          </a:prstGeom>
          <a:noFill/>
        </p:spPr>
        <p:txBody>
          <a:bodyPr wrap="square">
            <a:spAutoFit/>
          </a:bodyPr>
          <a:lstStyle/>
          <a:p>
            <a:pPr marL="0" indent="0">
              <a:buNone/>
            </a:pPr>
            <a:r>
              <a:rPr lang="en-GB" sz="4400" dirty="0"/>
              <a:t>FAQ’s</a:t>
            </a:r>
          </a:p>
        </p:txBody>
      </p:sp>
      <p:sp>
        <p:nvSpPr>
          <p:cNvPr id="4" name="TextBox 3">
            <a:extLst>
              <a:ext uri="{FF2B5EF4-FFF2-40B4-BE49-F238E27FC236}">
                <a16:creationId xmlns:a16="http://schemas.microsoft.com/office/drawing/2014/main" id="{E0011946-7DBF-01F9-3F58-45A35D55A986}"/>
              </a:ext>
            </a:extLst>
          </p:cNvPr>
          <p:cNvSpPr txBox="1"/>
          <p:nvPr/>
        </p:nvSpPr>
        <p:spPr>
          <a:xfrm>
            <a:off x="531845" y="1041023"/>
            <a:ext cx="5784979" cy="5447645"/>
          </a:xfrm>
          <a:prstGeom prst="rect">
            <a:avLst/>
          </a:prstGeom>
          <a:noFill/>
        </p:spPr>
        <p:txBody>
          <a:bodyPr wrap="square">
            <a:spAutoFit/>
          </a:bodyPr>
          <a:lstStyle/>
          <a:p>
            <a:pPr>
              <a:spcBef>
                <a:spcPts val="0"/>
              </a:spcBef>
            </a:pP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How can a team member access the Fourth app?</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The Fourth app can be accessed by downloading the app using a welcome email or at </a:t>
            </a:r>
            <a:r>
              <a:rPr lang="en-GB" sz="1200" strike="noStrike"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http://secure.fourth.com</a:t>
            </a:r>
            <a:r>
              <a:rPr lang="en-GB" sz="1200" dirty="0">
                <a:effectLst/>
                <a:latin typeface="Calibri" panose="020F0502020204030204" pitchFamily="34" charset="0"/>
                <a:ea typeface="Calibri" panose="020F0502020204030204" pitchFamily="34" charset="0"/>
                <a:cs typeface="Calibri" panose="020F0502020204030204" pitchFamily="34" charset="0"/>
              </a:rPr>
              <a:t> via any browser on a PC or mobile device.</a:t>
            </a:r>
            <a:endParaRPr lang="en-GB" sz="1200" kern="100" dirty="0">
              <a:effectLst/>
              <a:ea typeface="Aptos" panose="020B0004020202020204" pitchFamily="34" charset="0"/>
              <a:cs typeface="Times New Roman" panose="02020603050405020304" pitchFamily="18" charset="0"/>
            </a:endParaRPr>
          </a:p>
          <a:p>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What if a team member says that they didn’t receive their Welcome email?</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The email could have gone into their spam or junk, check for ‘noreply@fourth.com’ or the team member email address could </a:t>
            </a:r>
            <a:r>
              <a:rPr lang="en-GB" sz="1200" dirty="0">
                <a:latin typeface="Calibri" panose="020F0502020204030204" pitchFamily="34" charset="0"/>
                <a:ea typeface="Calibri" panose="020F0502020204030204" pitchFamily="34" charset="0"/>
                <a:cs typeface="Calibri" panose="020F0502020204030204" pitchFamily="34" charset="0"/>
              </a:rPr>
              <a:t>be </a:t>
            </a:r>
            <a:r>
              <a:rPr lang="en-GB" sz="1200" dirty="0">
                <a:effectLst/>
                <a:latin typeface="Calibri" panose="020F0502020204030204" pitchFamily="34" charset="0"/>
                <a:ea typeface="Calibri" panose="020F0502020204030204" pitchFamily="34" charset="0"/>
                <a:cs typeface="Calibri" panose="020F0502020204030204" pitchFamily="34" charset="0"/>
              </a:rPr>
              <a:t>incorrect.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A68732"/>
                </a:solidFill>
                <a:effectLst/>
                <a:latin typeface="Calibri" panose="020F0502020204030204" pitchFamily="34" charset="0"/>
                <a:ea typeface="Aptos" panose="020B0004020202020204" pitchFamily="34" charset="0"/>
              </a:rPr>
              <a:t>Q: What happens if a team member changes their email address, or it is incorrect? </a:t>
            </a:r>
          </a:p>
          <a:p>
            <a:r>
              <a:rPr lang="en-GB" sz="1200" dirty="0">
                <a:effectLst/>
                <a:latin typeface="Calibri" panose="020F0502020204030204" pitchFamily="34" charset="0"/>
                <a:ea typeface="Aptos" panose="020B0004020202020204" pitchFamily="34" charset="0"/>
              </a:rPr>
              <a:t>A: Amend the email address on the team members Fourth record and a new welcome email will automatically be issued.</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Team members are having a problem accessing the Fourth app.</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Check they have a good internet connection, and that the app is updated to the latest version.</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happens if a team member forgets their password?</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team member can use the forgotten password option on the login screen.​​​​​​​</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is unable to see all the Groups that they should be able to?</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Team members can be added to a number of groups. However, every team member should have </a:t>
            </a:r>
            <a:r>
              <a:rPr lang="en-GB" sz="1200" dirty="0">
                <a:latin typeface="Calibri" panose="020F0502020204030204" pitchFamily="34" charset="0"/>
                <a:ea typeface="Aptos" panose="020B0004020202020204" pitchFamily="34" charset="0"/>
              </a:rPr>
              <a:t>their</a:t>
            </a:r>
            <a:r>
              <a:rPr lang="en-GB" sz="1200" dirty="0">
                <a:effectLst/>
                <a:latin typeface="Calibri" panose="020F0502020204030204" pitchFamily="34" charset="0"/>
                <a:ea typeface="Aptos" panose="020B0004020202020204" pitchFamily="34" charset="0"/>
              </a:rPr>
              <a:t> Location and the ‘We are Daniel Thwaites’ group. If a team member does not have the Groups they need, they should contact their Line Manager.</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is unable to see their shifts in the My Rotas and Payslips app</a:t>
            </a:r>
            <a:r>
              <a:rPr lang="en-GB" sz="1200" dirty="0">
                <a:solidFill>
                  <a:srgbClr val="A68732"/>
                </a:solidFill>
                <a:latin typeface="Calibri" panose="020F0502020204030204" pitchFamily="34" charset="0"/>
                <a:ea typeface="Aptos" panose="020B0004020202020204" pitchFamily="34" charset="0"/>
              </a:rPr>
              <a:t>?</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If hours for a team member have been entered into the Rota and they are unable to see their hours on the app, it may be because the Rota has not been ‘Approved’ by the Manager. Once the Rota is set to ‘Approved’ the team member will be able to view their hours/Rota within the app.</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4BDE8C-E246-5E11-C6F0-A3706EAF04C9}"/>
              </a:ext>
            </a:extLst>
          </p:cNvPr>
          <p:cNvSpPr txBox="1"/>
          <p:nvPr/>
        </p:nvSpPr>
        <p:spPr>
          <a:xfrm>
            <a:off x="6463783" y="1018649"/>
            <a:ext cx="5196372" cy="5283498"/>
          </a:xfrm>
          <a:prstGeom prst="rect">
            <a:avLst/>
          </a:prstGeom>
          <a:noFill/>
        </p:spPr>
        <p:txBody>
          <a:bodyPr wrap="square">
            <a:spAutoFit/>
          </a:bodyPr>
          <a:lstStyle/>
          <a:p>
            <a:pPr>
              <a:spcAft>
                <a:spcPts val="800"/>
              </a:spcAft>
            </a:pPr>
            <a:r>
              <a:rPr lang="en-GB" sz="1200" kern="100" dirty="0">
                <a:solidFill>
                  <a:srgbClr val="A68732"/>
                </a:solidFill>
                <a:effectLst/>
                <a:ea typeface="Aptos" panose="020B0004020202020204" pitchFamily="34" charset="0"/>
                <a:cs typeface="Times New Roman" panose="02020603050405020304" pitchFamily="18" charset="0"/>
              </a:rPr>
              <a:t>Q: When will a team member receive a notification on their device?</a:t>
            </a:r>
            <a:br>
              <a:rPr lang="en-GB" sz="1200" kern="100" dirty="0">
                <a:effectLst/>
                <a:ea typeface="Aptos" panose="020B0004020202020204" pitchFamily="34" charset="0"/>
                <a:cs typeface="Times New Roman" panose="02020603050405020304" pitchFamily="18" charset="0"/>
              </a:rPr>
            </a:br>
            <a:r>
              <a:rPr lang="en-GB" sz="1200" kern="100" dirty="0">
                <a:effectLst/>
                <a:ea typeface="Aptos" panose="020B0004020202020204" pitchFamily="34" charset="0"/>
                <a:cs typeface="Times New Roman" panose="02020603050405020304" pitchFamily="18" charset="0"/>
              </a:rPr>
              <a:t>A: Providing notifications are enabled for the group, a notification </a:t>
            </a:r>
            <a:r>
              <a:rPr lang="en-GB" sz="1200" kern="100" dirty="0">
                <a:ea typeface="Aptos" panose="020B0004020202020204" pitchFamily="34" charset="0"/>
                <a:cs typeface="Times New Roman" panose="02020603050405020304" pitchFamily="18" charset="0"/>
              </a:rPr>
              <a:t>will be</a:t>
            </a:r>
            <a:r>
              <a:rPr lang="en-GB" sz="1200" kern="100" dirty="0">
                <a:effectLst/>
                <a:ea typeface="Aptos" panose="020B0004020202020204" pitchFamily="34" charset="0"/>
                <a:cs typeface="Times New Roman" panose="02020603050405020304" pitchFamily="18" charset="0"/>
              </a:rPr>
              <a:t> received when the team member is sent a direct message, </a:t>
            </a:r>
            <a:r>
              <a:rPr lang="en-GB" sz="1200" kern="100" dirty="0">
                <a:ea typeface="Aptos" panose="020B0004020202020204" pitchFamily="34" charset="0"/>
                <a:cs typeface="Times New Roman" panose="02020603050405020304" pitchFamily="18" charset="0"/>
              </a:rPr>
              <a:t>is</a:t>
            </a:r>
            <a:r>
              <a:rPr lang="en-GB" sz="1200" kern="100" dirty="0">
                <a:effectLst/>
                <a:ea typeface="Aptos" panose="020B0004020202020204" pitchFamily="34" charset="0"/>
                <a:cs typeface="Times New Roman" panose="02020603050405020304" pitchFamily="18" charset="0"/>
              </a:rPr>
              <a:t> mentioned in a post, or an announcement is added to their group. </a:t>
            </a:r>
            <a:br>
              <a:rPr lang="en-GB" sz="1200" kern="100" dirty="0">
                <a:effectLst/>
                <a:ea typeface="Aptos" panose="020B0004020202020204" pitchFamily="34" charset="0"/>
                <a:cs typeface="Times New Roman" panose="02020603050405020304" pitchFamily="18" charset="0"/>
              </a:rPr>
            </a:br>
            <a:br>
              <a:rPr lang="en-GB" sz="1200" kern="100" dirty="0">
                <a:effectLst/>
                <a:ea typeface="Aptos" panose="020B0004020202020204" pitchFamily="34" charset="0"/>
                <a:cs typeface="Times New Roman" panose="02020603050405020304" pitchFamily="18" charset="0"/>
              </a:rPr>
            </a:br>
            <a:r>
              <a:rPr lang="en-GB" sz="1200" dirty="0">
                <a:solidFill>
                  <a:srgbClr val="A68732"/>
                </a:solidFill>
                <a:effectLst/>
                <a:ea typeface="Aptos" panose="020B0004020202020204" pitchFamily="34" charset="0"/>
              </a:rPr>
              <a:t>Q: If a manager makes changes to Shifts within the Rota module, will a team member be able to see these within the ‘My Rotas and Payslip’ app?</a:t>
            </a:r>
            <a:br>
              <a:rPr lang="en-GB" sz="1200" dirty="0">
                <a:effectLst/>
                <a:ea typeface="Aptos" panose="020B0004020202020204" pitchFamily="34" charset="0"/>
              </a:rPr>
            </a:br>
            <a:r>
              <a:rPr lang="en-GB" sz="1200" dirty="0">
                <a:effectLst/>
                <a:ea typeface="Aptos" panose="020B0004020202020204" pitchFamily="34" charset="0"/>
              </a:rPr>
              <a:t>A: Once the Rota has been set to ‘Approved’, a team member will be able to see any changes that are made to their shifts when they next go into their app.</a:t>
            </a:r>
          </a:p>
          <a:p>
            <a:pPr>
              <a:spcAft>
                <a:spcPts val="800"/>
              </a:spcAft>
            </a:pPr>
            <a:r>
              <a:rPr lang="en-GB" sz="1200" dirty="0">
                <a:solidFill>
                  <a:srgbClr val="A68732"/>
                </a:solidFill>
                <a:effectLst/>
                <a:latin typeface="Calibri" panose="020F0502020204030204" pitchFamily="34" charset="0"/>
                <a:ea typeface="Aptos" panose="020B0004020202020204" pitchFamily="34" charset="0"/>
              </a:rPr>
              <a:t>Q: How do I open Documents within the App?</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To open a document, such as a PDF document for HR Policies, select the document and the app will then download it. Once downloaded, it will provide an option to open the document in a separate app such as ‘iBooks’ or send it via email, etc.</a:t>
            </a:r>
          </a:p>
          <a:p>
            <a:pPr>
              <a:spcAft>
                <a:spcPts val="800"/>
              </a:spcAft>
            </a:pPr>
            <a:r>
              <a:rPr lang="en-GB" sz="1200" dirty="0">
                <a:solidFill>
                  <a:srgbClr val="A68732"/>
                </a:solidFill>
                <a:effectLst/>
                <a:latin typeface="Calibri" panose="020F0502020204030204" pitchFamily="34" charset="0"/>
                <a:ea typeface="Aptos" panose="020B0004020202020204" pitchFamily="34" charset="0"/>
              </a:rPr>
              <a:t>Q: How do I remove a leaver?</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Leavers are removed automatically when the team member is processed as a leaver. Team members leaving th</a:t>
            </a:r>
            <a:r>
              <a:rPr lang="en-GB" sz="1200" dirty="0">
                <a:latin typeface="Calibri" panose="020F0502020204030204" pitchFamily="34" charset="0"/>
                <a:ea typeface="Aptos" panose="020B0004020202020204" pitchFamily="34" charset="0"/>
              </a:rPr>
              <a:t>e business </a:t>
            </a:r>
            <a:r>
              <a:rPr lang="en-GB" sz="1200" dirty="0">
                <a:effectLst/>
                <a:latin typeface="Calibri" panose="020F0502020204030204" pitchFamily="34" charset="0"/>
                <a:ea typeface="Aptos" panose="020B0004020202020204" pitchFamily="34" charset="0"/>
              </a:rPr>
              <a:t>will have limited access to Employee Self Service for 90 days from their date of leaving – they will only have visibility of their payslips and documents.</a:t>
            </a:r>
            <a:br>
              <a:rPr lang="en-GB" sz="1200" dirty="0">
                <a:effectLst/>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needs paper documents?</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App will allow team members to print their payslips for 12 periods.</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team members need official payslips for VISA/Mortgage applications?</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payslips printed from Employee Self Service will be acceptable as long as they are accompanied with a letter from the Company confirming their authenticity.</a:t>
            </a:r>
          </a:p>
        </p:txBody>
      </p:sp>
    </p:spTree>
    <p:extLst>
      <p:ext uri="{BB962C8B-B14F-4D97-AF65-F5344CB8AC3E}">
        <p14:creationId xmlns:p14="http://schemas.microsoft.com/office/powerpoint/2010/main" val="225985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B1527F-B1E2-7068-A6F6-2C1A65A8E2DD}"/>
              </a:ext>
            </a:extLst>
          </p:cNvPr>
          <p:cNvSpPr txBox="1"/>
          <p:nvPr/>
        </p:nvSpPr>
        <p:spPr>
          <a:xfrm>
            <a:off x="510746" y="214584"/>
            <a:ext cx="8155459" cy="769441"/>
          </a:xfrm>
          <a:prstGeom prst="rect">
            <a:avLst/>
          </a:prstGeom>
          <a:noFill/>
        </p:spPr>
        <p:txBody>
          <a:bodyPr wrap="square" rtlCol="0">
            <a:spAutoFit/>
          </a:bodyPr>
          <a:lstStyle/>
          <a:p>
            <a:r>
              <a:rPr lang="en-US" sz="4400" dirty="0">
                <a:solidFill>
                  <a:srgbClr val="1F422F"/>
                </a:solidFill>
                <a:latin typeface="Tangier Light" panose="02000607090000020003" pitchFamily="2" charset="77"/>
                <a:cs typeface="Gill Sans Light" panose="020B0302020104020203" pitchFamily="34" charset="-79"/>
              </a:rPr>
              <a:t>Who Can Post Content</a:t>
            </a:r>
            <a:endParaRPr lang="en-US" sz="2000" dirty="0">
              <a:solidFill>
                <a:srgbClr val="1F422F"/>
              </a:solidFill>
              <a:latin typeface="Gill Sans Light" panose="020B0302020104020203" pitchFamily="34" charset="-79"/>
              <a:cs typeface="Gill Sans Light" panose="020B0302020104020203" pitchFamily="34" charset="-79"/>
            </a:endParaRPr>
          </a:p>
        </p:txBody>
      </p:sp>
      <p:sp>
        <p:nvSpPr>
          <p:cNvPr id="8" name="TextBox 7">
            <a:extLst>
              <a:ext uri="{FF2B5EF4-FFF2-40B4-BE49-F238E27FC236}">
                <a16:creationId xmlns:a16="http://schemas.microsoft.com/office/drawing/2014/main" id="{29D734FF-89EA-5380-ED67-AF68CE052C2E}"/>
              </a:ext>
            </a:extLst>
          </p:cNvPr>
          <p:cNvSpPr txBox="1"/>
          <p:nvPr/>
        </p:nvSpPr>
        <p:spPr>
          <a:xfrm>
            <a:off x="510746" y="1237129"/>
            <a:ext cx="11085998" cy="1737527"/>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Anyone can post content, but it is important that internal champions are identified who will regularly post content to the relevant groups and remind team members to review it often.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Managers within the business should understand how they can use My Daniel Thwaites Hub to communicate effectively, including adding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images or videos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Some Company/property specific content will be posted by the following groups;</a:t>
            </a:r>
            <a:endParaRPr lang="en-GB" dirty="0"/>
          </a:p>
        </p:txBody>
      </p:sp>
      <p:sp>
        <p:nvSpPr>
          <p:cNvPr id="10" name="TextBox 9">
            <a:extLst>
              <a:ext uri="{FF2B5EF4-FFF2-40B4-BE49-F238E27FC236}">
                <a16:creationId xmlns:a16="http://schemas.microsoft.com/office/drawing/2014/main" id="{3BB491B9-9A9C-ECAB-8CFC-CFE635D94AA5}"/>
              </a:ext>
            </a:extLst>
          </p:cNvPr>
          <p:cNvSpPr txBox="1"/>
          <p:nvPr/>
        </p:nvSpPr>
        <p:spPr>
          <a:xfrm>
            <a:off x="510745" y="4231850"/>
            <a:ext cx="4707799" cy="1866601"/>
          </a:xfrm>
          <a:prstGeom prst="rect">
            <a:avLst/>
          </a:prstGeom>
          <a:noFill/>
          <a:ln>
            <a:solidFill>
              <a:schemeClr val="tx1"/>
            </a:solidFill>
          </a:ln>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General Managers / HR Admin</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communicate results, customer feedback, team member recognition, new menus, etc.</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Making one post to a Location Group ensures that every team member will receive the post in their feed, keeping </a:t>
            </a:r>
            <a:r>
              <a:rPr lang="en-GB" sz="1600" kern="100" dirty="0">
                <a:latin typeface="Calibri" panose="020F0502020204030204" pitchFamily="34" charset="0"/>
                <a:ea typeface="Calibri" panose="020F0502020204030204" pitchFamily="34" charset="0"/>
                <a:cs typeface="Times New Roman" panose="02020603050405020304" pitchFamily="18" charset="0"/>
              </a:rPr>
              <a:t>them up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a:t>
            </a:r>
          </a:p>
        </p:txBody>
      </p:sp>
      <p:sp>
        <p:nvSpPr>
          <p:cNvPr id="3" name="TextBox 2">
            <a:extLst>
              <a:ext uri="{FF2B5EF4-FFF2-40B4-BE49-F238E27FC236}">
                <a16:creationId xmlns:a16="http://schemas.microsoft.com/office/drawing/2014/main" id="{AF2F993F-4A2A-C080-5D39-B8BFF6783666}"/>
              </a:ext>
            </a:extLst>
          </p:cNvPr>
          <p:cNvSpPr txBox="1"/>
          <p:nvPr/>
        </p:nvSpPr>
        <p:spPr>
          <a:xfrm>
            <a:off x="510746" y="3293440"/>
            <a:ext cx="4707798" cy="710131"/>
          </a:xfrm>
          <a:prstGeom prst="rect">
            <a:avLst/>
          </a:prstGeom>
          <a:noFill/>
          <a:ln>
            <a:solidFill>
              <a:schemeClr val="tx1"/>
            </a:solidFill>
          </a:ln>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We are Daniel Thwaites</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For sharing news and information about the business</a:t>
            </a:r>
          </a:p>
        </p:txBody>
      </p:sp>
      <p:sp>
        <p:nvSpPr>
          <p:cNvPr id="7" name="TextBox 6">
            <a:extLst>
              <a:ext uri="{FF2B5EF4-FFF2-40B4-BE49-F238E27FC236}">
                <a16:creationId xmlns:a16="http://schemas.microsoft.com/office/drawing/2014/main" id="{FEA02E9C-833D-E365-E183-4394B8D35B1D}"/>
              </a:ext>
            </a:extLst>
          </p:cNvPr>
          <p:cNvSpPr txBox="1"/>
          <p:nvPr/>
        </p:nvSpPr>
        <p:spPr>
          <a:xfrm>
            <a:off x="5439662" y="3293440"/>
            <a:ext cx="5921065" cy="1179810"/>
          </a:xfrm>
          <a:prstGeom prst="rect">
            <a:avLst/>
          </a:prstGeom>
          <a:noFill/>
          <a:ln>
            <a:solidFill>
              <a:schemeClr val="tx1"/>
            </a:solidFill>
          </a:ln>
        </p:spPr>
        <p:txBody>
          <a:bodyPr wrap="square" rtlCol="0">
            <a:spAutoFit/>
          </a:bodyPr>
          <a:lstStyle/>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People Team</a:t>
            </a:r>
          </a:p>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Will 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 announcements for updates and changes, such as; New or updated policies and</a:t>
            </a:r>
            <a:r>
              <a:rPr lang="en-GB" sz="1600" kern="100" dirty="0">
                <a:latin typeface="Calibri" panose="020F0502020204030204" pitchFamily="34" charset="0"/>
                <a:ea typeface="Calibri" panose="020F0502020204030204" pitchFamily="34" charset="0"/>
                <a:cs typeface="Times New Roman" panose="02020603050405020304" pitchFamily="18" charset="0"/>
              </a:rPr>
              <a:t> benefits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internal vacancies or sharing results and actions from satisfaction surveys and competitions </a:t>
            </a:r>
          </a:p>
        </p:txBody>
      </p:sp>
      <p:sp>
        <p:nvSpPr>
          <p:cNvPr id="9" name="TextBox 8">
            <a:extLst>
              <a:ext uri="{FF2B5EF4-FFF2-40B4-BE49-F238E27FC236}">
                <a16:creationId xmlns:a16="http://schemas.microsoft.com/office/drawing/2014/main" id="{7C0B8EB8-D610-F671-B103-49F881FC5C5E}"/>
              </a:ext>
            </a:extLst>
          </p:cNvPr>
          <p:cNvSpPr txBox="1"/>
          <p:nvPr/>
        </p:nvSpPr>
        <p:spPr>
          <a:xfrm>
            <a:off x="5439662" y="4702107"/>
            <a:ext cx="5910170" cy="1396344"/>
          </a:xfrm>
          <a:prstGeom prst="rect">
            <a:avLst/>
          </a:prstGeom>
          <a:noFill/>
          <a:ln>
            <a:solidFill>
              <a:schemeClr val="tx1"/>
            </a:solidFill>
          </a:ln>
        </p:spPr>
        <p:txBody>
          <a:bodyPr wrap="square" rtlCol="0">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Payroll </a:t>
            </a:r>
            <a:br>
              <a:rPr lang="en-GB" sz="1600" u="sng" kern="100" dirty="0">
                <a:effectLst/>
                <a:latin typeface="Calibri" panose="020F0502020204030204" pitchFamily="34" charset="0"/>
                <a:ea typeface="Calibri" panose="020F0502020204030204" pitchFamily="34" charset="0"/>
                <a:cs typeface="Times New Roman" panose="02020603050405020304" pitchFamily="18" charset="0"/>
              </a:rPr>
            </a:b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latin typeface="Calibri" panose="020F0502020204030204" pitchFamily="34" charset="0"/>
                <a:ea typeface="Calibri" panose="020F0502020204030204" pitchFamily="34" charset="0"/>
                <a:cs typeface="Times New Roman" panose="02020603050405020304" pitchFamily="18" charset="0"/>
              </a:rPr>
              <a:t>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 send reminders to all team members or groups, such as changes to the usual pay date (e.g. Christmas), payroll and expenses cut off dates. </a:t>
            </a:r>
            <a:endParaRPr lang="en-US" sz="1600" dirty="0">
              <a:solidFill>
                <a:srgbClr val="1F422F"/>
              </a:solidFill>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272469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657374" y="1472636"/>
            <a:ext cx="5309614" cy="2393540"/>
          </a:xfrm>
          <a:prstGeom prst="rect">
            <a:avLst/>
          </a:prstGeom>
          <a:noFill/>
        </p:spPr>
        <p:txBody>
          <a:bodyPr wrap="square">
            <a:spAutoFit/>
          </a:bodyPr>
          <a:lstStyle/>
          <a:p>
            <a:pPr>
              <a:lnSpc>
                <a:spcPct val="107000"/>
              </a:lnSpc>
              <a:spcAft>
                <a:spcPts val="800"/>
              </a:spcAft>
            </a:pPr>
            <a:r>
              <a:rPr lang="en-GB" sz="1600" kern="100" dirty="0">
                <a:effectLst/>
                <a:highlight>
                  <a:srgbClr val="F7F2EB"/>
                </a:highlight>
                <a:latin typeface="Calibri" panose="020F0502020204030204" pitchFamily="34" charset="0"/>
                <a:ea typeface="Calibri" panose="020F0502020204030204" pitchFamily="34" charset="0"/>
                <a:cs typeface="Times New Roman" panose="02020603050405020304" pitchFamily="18" charset="0"/>
              </a:rPr>
              <a:t>When your Fourth Account is activated, you will receive two emails to set up your account:</a:t>
            </a:r>
          </a:p>
          <a:p>
            <a:pPr marL="285750" indent="-285750">
              <a:lnSpc>
                <a:spcPct val="107000"/>
              </a:lnSpc>
              <a:spcAft>
                <a:spcPts val="800"/>
              </a:spcAft>
              <a:buFont typeface="Arial" panose="020B0604020202020204" pitchFamily="34" charset="0"/>
              <a:buChar char="•"/>
            </a:pPr>
            <a:r>
              <a:rPr lang="en-GB" sz="1600" kern="100" dirty="0">
                <a:highlight>
                  <a:srgbClr val="F7F2EB"/>
                </a:highlight>
                <a:latin typeface="Calibri" panose="020F0502020204030204" pitchFamily="34" charset="0"/>
                <a:ea typeface="Calibri" panose="020F0502020204030204" pitchFamily="34" charset="0"/>
                <a:cs typeface="Times New Roman" panose="02020603050405020304" pitchFamily="18" charset="0"/>
              </a:rPr>
              <a:t>First use the activation link which will prompt</a:t>
            </a:r>
            <a:r>
              <a:rPr lang="en-GB" sz="1600" kern="100" dirty="0">
                <a:effectLst/>
                <a:highlight>
                  <a:srgbClr val="F7F2EB"/>
                </a:highlight>
                <a:latin typeface="Calibri" panose="020F0502020204030204" pitchFamily="34" charset="0"/>
                <a:ea typeface="Calibri" panose="020F0502020204030204" pitchFamily="34" charset="0"/>
                <a:cs typeface="Times New Roman" panose="02020603050405020304" pitchFamily="18" charset="0"/>
              </a:rPr>
              <a:t> you to create a new password and accept the Terms &amp; Conditions. </a:t>
            </a:r>
          </a:p>
          <a:p>
            <a:pPr marL="285750" indent="-285750">
              <a:lnSpc>
                <a:spcPct val="107000"/>
              </a:lnSpc>
              <a:spcAft>
                <a:spcPts val="800"/>
              </a:spcAft>
              <a:buFont typeface="Arial" panose="020B0604020202020204" pitchFamily="34" charset="0"/>
              <a:buChar char="•"/>
            </a:pPr>
            <a:r>
              <a:rPr lang="en-GB" sz="1600" kern="100" dirty="0">
                <a:highlight>
                  <a:srgbClr val="F7F2EB"/>
                </a:highlight>
                <a:latin typeface="Calibri" panose="020F0502020204030204" pitchFamily="34" charset="0"/>
                <a:ea typeface="Calibri" panose="020F0502020204030204" pitchFamily="34" charset="0"/>
                <a:cs typeface="Times New Roman" panose="02020603050405020304" pitchFamily="18" charset="0"/>
              </a:rPr>
              <a:t>Second will be a</a:t>
            </a:r>
            <a:r>
              <a:rPr lang="en-GB" sz="1600" kern="100" dirty="0">
                <a:effectLst/>
                <a:highlight>
                  <a:srgbClr val="F7F2EB"/>
                </a:highlight>
                <a:latin typeface="Calibri" panose="020F0502020204030204" pitchFamily="34" charset="0"/>
                <a:ea typeface="Calibri" panose="020F0502020204030204" pitchFamily="34" charset="0"/>
                <a:cs typeface="Times New Roman" panose="02020603050405020304" pitchFamily="18" charset="0"/>
              </a:rPr>
              <a:t> welcome email similar to this example. This will advise you of your Username and has a link to download the app. </a:t>
            </a:r>
          </a:p>
        </p:txBody>
      </p:sp>
      <p:sp>
        <p:nvSpPr>
          <p:cNvPr id="6" name="TextBox 5">
            <a:extLst>
              <a:ext uri="{FF2B5EF4-FFF2-40B4-BE49-F238E27FC236}">
                <a16:creationId xmlns:a16="http://schemas.microsoft.com/office/drawing/2014/main" id="{4F33BFE1-6E4A-D00F-A625-A13594A216B2}"/>
              </a:ext>
            </a:extLst>
          </p:cNvPr>
          <p:cNvSpPr txBox="1"/>
          <p:nvPr/>
        </p:nvSpPr>
        <p:spPr>
          <a:xfrm>
            <a:off x="657374" y="391763"/>
            <a:ext cx="10690635" cy="769441"/>
          </a:xfrm>
          <a:prstGeom prst="rect">
            <a:avLst/>
          </a:prstGeom>
          <a:noFill/>
        </p:spPr>
        <p:txBody>
          <a:bodyPr wrap="square">
            <a:spAutoFit/>
          </a:bodyPr>
          <a:lstStyle/>
          <a:p>
            <a:r>
              <a:rPr lang="en-GB" sz="4400" kern="100" dirty="0">
                <a:effectLst/>
                <a:highlight>
                  <a:srgbClr val="F7F2EB"/>
                </a:highlight>
                <a:latin typeface="Calibri" panose="020F0502020204030204" pitchFamily="34" charset="0"/>
                <a:ea typeface="Calibri" panose="020F0502020204030204" pitchFamily="34" charset="0"/>
                <a:cs typeface="Times New Roman" panose="02020603050405020304" pitchFamily="18" charset="0"/>
              </a:rPr>
              <a:t>Access, Welcome and Activation Email</a:t>
            </a:r>
            <a:endParaRPr lang="en-GB" sz="4400" dirty="0">
              <a:highlight>
                <a:srgbClr val="F7F2EB"/>
              </a:highlight>
            </a:endParaRPr>
          </a:p>
        </p:txBody>
      </p:sp>
      <p:pic>
        <p:nvPicPr>
          <p:cNvPr id="5" name="Picture 4" descr="A yellow email with black text&#10;&#10;Description automatically generated">
            <a:extLst>
              <a:ext uri="{FF2B5EF4-FFF2-40B4-BE49-F238E27FC236}">
                <a16:creationId xmlns:a16="http://schemas.microsoft.com/office/drawing/2014/main" id="{9AFAF324-DF8D-1511-6EB8-7D97BC761D65}"/>
              </a:ext>
            </a:extLst>
          </p:cNvPr>
          <p:cNvPicPr>
            <a:picLocks noChangeAspect="1"/>
          </p:cNvPicPr>
          <p:nvPr/>
        </p:nvPicPr>
        <p:blipFill>
          <a:blip r:embed="rId3"/>
          <a:stretch>
            <a:fillRect/>
          </a:stretch>
        </p:blipFill>
        <p:spPr>
          <a:xfrm>
            <a:off x="7406640" y="1394229"/>
            <a:ext cx="3841871" cy="3978566"/>
          </a:xfrm>
          <a:prstGeom prst="rect">
            <a:avLst/>
          </a:prstGeom>
        </p:spPr>
      </p:pic>
      <p:sp>
        <p:nvSpPr>
          <p:cNvPr id="7" name="TextBox 6">
            <a:extLst>
              <a:ext uri="{FF2B5EF4-FFF2-40B4-BE49-F238E27FC236}">
                <a16:creationId xmlns:a16="http://schemas.microsoft.com/office/drawing/2014/main" id="{F14D05AA-1FA3-E713-22A7-B902B9F566A5}"/>
              </a:ext>
            </a:extLst>
          </p:cNvPr>
          <p:cNvSpPr txBox="1"/>
          <p:nvPr/>
        </p:nvSpPr>
        <p:spPr>
          <a:xfrm>
            <a:off x="752475" y="4541798"/>
            <a:ext cx="6096000" cy="830997"/>
          </a:xfrm>
          <a:prstGeom prst="rect">
            <a:avLst/>
          </a:prstGeom>
          <a:noFill/>
        </p:spPr>
        <p:txBody>
          <a:bodyPr wrap="square">
            <a:spAutoFit/>
          </a:bodyPr>
          <a:lstStyle/>
          <a:p>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Please note: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activation link expires in 7 days. </a:t>
            </a:r>
          </a:p>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If the link has expired, still use the link, you will be directed to the login page and select ‘Forgotten password?’. </a:t>
            </a:r>
            <a:endParaRPr lang="en-GB" sz="1600" dirty="0"/>
          </a:p>
        </p:txBody>
      </p:sp>
    </p:spTree>
    <p:extLst>
      <p:ext uri="{BB962C8B-B14F-4D97-AF65-F5344CB8AC3E}">
        <p14:creationId xmlns:p14="http://schemas.microsoft.com/office/powerpoint/2010/main" val="287185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10" name="TextBox 9">
            <a:extLst>
              <a:ext uri="{FF2B5EF4-FFF2-40B4-BE49-F238E27FC236}">
                <a16:creationId xmlns:a16="http://schemas.microsoft.com/office/drawing/2014/main" id="{69FE9FA5-53D7-EF43-0798-CFAD7B1D9139}"/>
              </a:ext>
            </a:extLst>
          </p:cNvPr>
          <p:cNvSpPr txBox="1"/>
          <p:nvPr/>
        </p:nvSpPr>
        <p:spPr>
          <a:xfrm>
            <a:off x="5887122" y="2813854"/>
            <a:ext cx="6094206" cy="1705723"/>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mobile device, open the My Daniel Thwaites Hub app</a:t>
            </a:r>
          </a:p>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web browser, go to </a:t>
            </a:r>
            <a:r>
              <a:rPr lang="en-GB"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https://secure.fourth.com/</a:t>
            </a:r>
            <a:endParaRPr lang="en-GB"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Log in using your Username (personal email) and Password created on first login</a:t>
            </a:r>
          </a:p>
        </p:txBody>
      </p:sp>
      <p:pic>
        <p:nvPicPr>
          <p:cNvPr id="8" name="Picture 7">
            <a:extLst>
              <a:ext uri="{FF2B5EF4-FFF2-40B4-BE49-F238E27FC236}">
                <a16:creationId xmlns:a16="http://schemas.microsoft.com/office/drawing/2014/main" id="{5FBC82C5-8130-1003-8FA5-CB82D186830F}"/>
              </a:ext>
            </a:extLst>
          </p:cNvPr>
          <p:cNvPicPr>
            <a:picLocks noChangeAspect="1"/>
          </p:cNvPicPr>
          <p:nvPr/>
        </p:nvPicPr>
        <p:blipFill>
          <a:blip r:embed="rId4"/>
          <a:stretch>
            <a:fillRect/>
          </a:stretch>
        </p:blipFill>
        <p:spPr>
          <a:xfrm>
            <a:off x="747394" y="1897464"/>
            <a:ext cx="4696245" cy="3458721"/>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CC4767F1-4BFB-401D-0F80-0D9E8A658D38}"/>
              </a:ext>
            </a:extLst>
          </p:cNvPr>
          <p:cNvSpPr txBox="1"/>
          <p:nvPr/>
        </p:nvSpPr>
        <p:spPr>
          <a:xfrm>
            <a:off x="682242" y="290738"/>
            <a:ext cx="9900032" cy="784702"/>
          </a:xfrm>
          <a:prstGeom prst="rect">
            <a:avLst/>
          </a:prstGeom>
          <a:noFill/>
        </p:spPr>
        <p:txBody>
          <a:bodyPr wrap="square">
            <a:spAutoFit/>
          </a:bodyPr>
          <a:lstStyle/>
          <a:p>
            <a:pPr>
              <a:lnSpc>
                <a:spcPct val="107000"/>
              </a:lnSpc>
              <a:spcAft>
                <a:spcPts val="800"/>
              </a:spcAft>
            </a:pPr>
            <a:r>
              <a:rPr lang="en-GB" sz="4400" kern="100" dirty="0">
                <a:latin typeface="Calibri" panose="020F0502020204030204" pitchFamily="34" charset="0"/>
                <a:ea typeface="Calibri" panose="020F0502020204030204" pitchFamily="34" charset="0"/>
                <a:cs typeface="Times New Roman" panose="02020603050405020304" pitchFamily="18" charset="0"/>
              </a:rPr>
              <a:t>Signing In to </a:t>
            </a: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Daniel Thwaites Hub</a:t>
            </a:r>
          </a:p>
        </p:txBody>
      </p:sp>
    </p:spTree>
    <p:extLst>
      <p:ext uri="{BB962C8B-B14F-4D97-AF65-F5344CB8AC3E}">
        <p14:creationId xmlns:p14="http://schemas.microsoft.com/office/powerpoint/2010/main" val="36087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B78014-BCA0-C1C5-95FE-1087946D50C0}"/>
              </a:ext>
            </a:extLst>
          </p:cNvPr>
          <p:cNvSpPr txBox="1"/>
          <p:nvPr/>
        </p:nvSpPr>
        <p:spPr>
          <a:xfrm>
            <a:off x="754347" y="1242318"/>
            <a:ext cx="4139870" cy="3319435"/>
          </a:xfrm>
          <a:prstGeom prst="rect">
            <a:avLst/>
          </a:prstGeom>
          <a:noFill/>
        </p:spPr>
        <p:txBody>
          <a:bodyPr wrap="square">
            <a:spAutoFit/>
          </a:bodyPr>
          <a:lstStyle/>
          <a:p>
            <a:pPr>
              <a:lnSpc>
                <a:spcPct val="107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When you log into </a:t>
            </a:r>
            <a:r>
              <a:rPr lang="en-GB" sz="1600" kern="100" dirty="0">
                <a:latin typeface="Calibri" panose="020F0502020204030204" pitchFamily="34" charset="0"/>
                <a:ea typeface="Calibri" panose="020F0502020204030204" pitchFamily="34" charset="0"/>
                <a:cs typeface="Times New Roman" panose="02020603050405020304" pitchFamily="18" charset="0"/>
              </a:rPr>
              <a:t>My Daniel Thwaites Hub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Feed screen will appear. This is our newsfeed and displays posts that have been made by colleagues within the organisation.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 comment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reply to posts, as well as creating your own.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Typically posts will contain information on day-to-day events in the Company or your Property.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a:t>
            </a:r>
            <a:r>
              <a:rPr lang="en-GB" sz="1600" dirty="0">
                <a:effectLst/>
                <a:latin typeface="Calibri" panose="020F0502020204030204" pitchFamily="34" charset="0"/>
                <a:ea typeface="Calibri" panose="020F0502020204030204" pitchFamily="34" charset="0"/>
                <a:cs typeface="Times New Roman" panose="02020603050405020304" pitchFamily="18" charset="0"/>
              </a:rPr>
              <a:t>will see posts that have been made in all Groups that you are a member of.</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1E791A-6973-4FD6-E2E7-1F8446BABE51}"/>
              </a:ext>
            </a:extLst>
          </p:cNvPr>
          <p:cNvSpPr txBox="1"/>
          <p:nvPr/>
        </p:nvSpPr>
        <p:spPr>
          <a:xfrm>
            <a:off x="754347" y="589686"/>
            <a:ext cx="6097554"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News </a:t>
            </a:r>
            <a:r>
              <a:rPr lang="en-GB" sz="4400" kern="100" dirty="0">
                <a:latin typeface="Calibri" panose="020F0502020204030204" pitchFamily="34" charset="0"/>
                <a:ea typeface="Calibri" panose="020F0502020204030204" pitchFamily="34" charset="0"/>
                <a:cs typeface="Times New Roman" panose="02020603050405020304" pitchFamily="18" charset="0"/>
              </a:rPr>
              <a:t>F</a:t>
            </a: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eed</a:t>
            </a:r>
            <a:endParaRPr lang="en-GB" sz="4400" dirty="0"/>
          </a:p>
        </p:txBody>
      </p:sp>
      <p:pic>
        <p:nvPicPr>
          <p:cNvPr id="6" name="Picture 5">
            <a:extLst>
              <a:ext uri="{FF2B5EF4-FFF2-40B4-BE49-F238E27FC236}">
                <a16:creationId xmlns:a16="http://schemas.microsoft.com/office/drawing/2014/main" id="{495E3C7F-1C5B-2DE7-5DAD-195E7EABA29D}"/>
              </a:ext>
            </a:extLst>
          </p:cNvPr>
          <p:cNvPicPr>
            <a:picLocks noChangeAspect="1"/>
          </p:cNvPicPr>
          <p:nvPr/>
        </p:nvPicPr>
        <p:blipFill>
          <a:blip r:embed="rId2"/>
          <a:stretch>
            <a:fillRect/>
          </a:stretch>
        </p:blipFill>
        <p:spPr>
          <a:xfrm>
            <a:off x="5202623" y="936195"/>
            <a:ext cx="6429476" cy="4679487"/>
          </a:xfrm>
          <a:prstGeom prst="rect">
            <a:avLst/>
          </a:prstGeom>
        </p:spPr>
      </p:pic>
    </p:spTree>
    <p:extLst>
      <p:ext uri="{BB962C8B-B14F-4D97-AF65-F5344CB8AC3E}">
        <p14:creationId xmlns:p14="http://schemas.microsoft.com/office/powerpoint/2010/main" val="246898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916192" y="1310063"/>
            <a:ext cx="7008607" cy="4619854"/>
          </a:xfrm>
          <a:prstGeom prst="rect">
            <a:avLst/>
          </a:prstGeom>
        </p:spPr>
        <p:txBody>
          <a:bodyPr vert="horz" wrap="square" lIns="0" tIns="13335" rIns="0" bIns="0" rtlCol="0">
            <a:spAutoFit/>
          </a:bodyPr>
          <a:lstStyle/>
          <a:p>
            <a:pPr lvl="0">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Feed page select the hamburger menu icon </a:t>
            </a:r>
          </a:p>
          <a:p>
            <a:pPr lvl="0">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Select Hi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Test</a:t>
            </a:r>
          </a:p>
          <a:p>
            <a:pPr marL="342900" indent="-342900">
              <a:spcAft>
                <a:spcPts val="800"/>
              </a:spcAft>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Username – If you would like to change your username from your personal email, select the pencil icon on the right. Create a </a:t>
            </a:r>
            <a:r>
              <a:rPr lang="en-GB" sz="1600" kern="100" dirty="0">
                <a:latin typeface="Calibri" panose="020F0502020204030204" pitchFamily="34" charset="0"/>
                <a:ea typeface="Calibri" panose="020F0502020204030204" pitchFamily="34" charset="0"/>
                <a:cs typeface="Times New Roman" panose="02020603050405020304" pitchFamily="18" charset="0"/>
              </a:rPr>
              <a:t>new Username and save changes.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This will become your username when loggin</a:t>
            </a:r>
            <a:r>
              <a:rPr lang="en-GB" sz="1600" kern="100" dirty="0">
                <a:latin typeface="Calibri" panose="020F0502020204030204" pitchFamily="34" charset="0"/>
                <a:ea typeface="Calibri" panose="020F0502020204030204" pitchFamily="34" charset="0"/>
                <a:cs typeface="Times New Roman" panose="02020603050405020304" pitchFamily="18" charset="0"/>
              </a:rPr>
              <a:t>g in. </a:t>
            </a:r>
          </a:p>
          <a:p>
            <a:pPr marL="342900" indent="-342900">
              <a:spcAft>
                <a:spcPts val="800"/>
              </a:spcAft>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Preferred Name – Can be changed to the name you prefer to be known by</a:t>
            </a:r>
          </a:p>
          <a:p>
            <a:pPr marL="342900" indent="-34290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About me – Can be used to let colleagues know a little more about you</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Profile Picture – To add your photo or a picture. </a:t>
            </a:r>
          </a:p>
          <a:p>
            <a:pPr marL="742950" lvl="1"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On a laptop choose a saved photo.  </a:t>
            </a:r>
          </a:p>
          <a:p>
            <a:pPr marL="742950" lvl="1"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On a mobile device take a photo or choose a saved one.</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Show My ID shows your employee number</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Language - can be changed to one from the drop box</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Email Notifications – can be toggled on to receive notifications (recommended)</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Change Password – to amend your password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7D2F1B93-80B1-983E-C1CD-3E9D382E985D}"/>
              </a:ext>
            </a:extLst>
          </p:cNvPr>
          <p:cNvSpPr txBox="1"/>
          <p:nvPr/>
        </p:nvSpPr>
        <p:spPr>
          <a:xfrm>
            <a:off x="734521" y="464064"/>
            <a:ext cx="6097554"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Personalise Your Profile</a:t>
            </a:r>
          </a:p>
        </p:txBody>
      </p:sp>
      <p:pic>
        <p:nvPicPr>
          <p:cNvPr id="9" name="Picture 8">
            <a:extLst>
              <a:ext uri="{FF2B5EF4-FFF2-40B4-BE49-F238E27FC236}">
                <a16:creationId xmlns:a16="http://schemas.microsoft.com/office/drawing/2014/main" id="{D1A9D98B-7975-2719-5273-CAFF7D32E73A}"/>
              </a:ext>
            </a:extLst>
          </p:cNvPr>
          <p:cNvPicPr>
            <a:picLocks noChangeAspect="1"/>
          </p:cNvPicPr>
          <p:nvPr/>
        </p:nvPicPr>
        <p:blipFill>
          <a:blip r:embed="rId3"/>
          <a:stretch>
            <a:fillRect/>
          </a:stretch>
        </p:blipFill>
        <p:spPr>
          <a:xfrm>
            <a:off x="8378277" y="758545"/>
            <a:ext cx="3308278" cy="2136250"/>
          </a:xfrm>
          <a:prstGeom prst="rect">
            <a:avLst/>
          </a:prstGeom>
        </p:spPr>
      </p:pic>
      <p:pic>
        <p:nvPicPr>
          <p:cNvPr id="12" name="Picture 11">
            <a:extLst>
              <a:ext uri="{FF2B5EF4-FFF2-40B4-BE49-F238E27FC236}">
                <a16:creationId xmlns:a16="http://schemas.microsoft.com/office/drawing/2014/main" id="{3CE4E7FE-3988-9626-3FA0-AF496D39B626}"/>
              </a:ext>
            </a:extLst>
          </p:cNvPr>
          <p:cNvPicPr>
            <a:picLocks noChangeAspect="1"/>
          </p:cNvPicPr>
          <p:nvPr/>
        </p:nvPicPr>
        <p:blipFill>
          <a:blip r:embed="rId4"/>
          <a:stretch>
            <a:fillRect/>
          </a:stretch>
        </p:blipFill>
        <p:spPr>
          <a:xfrm>
            <a:off x="8081459" y="3429000"/>
            <a:ext cx="3605095" cy="1669473"/>
          </a:xfrm>
          <a:prstGeom prst="rect">
            <a:avLst/>
          </a:prstGeom>
        </p:spPr>
      </p:pic>
      <p:pic>
        <p:nvPicPr>
          <p:cNvPr id="8" name="Picture 7">
            <a:extLst>
              <a:ext uri="{FF2B5EF4-FFF2-40B4-BE49-F238E27FC236}">
                <a16:creationId xmlns:a16="http://schemas.microsoft.com/office/drawing/2014/main" id="{37035B76-DC62-B162-51A6-CB441A35193F}"/>
              </a:ext>
            </a:extLst>
          </p:cNvPr>
          <p:cNvPicPr>
            <a:picLocks noChangeAspect="1"/>
          </p:cNvPicPr>
          <p:nvPr/>
        </p:nvPicPr>
        <p:blipFill>
          <a:blip r:embed="rId5"/>
          <a:stretch>
            <a:fillRect/>
          </a:stretch>
        </p:blipFill>
        <p:spPr>
          <a:xfrm>
            <a:off x="5288783" y="1355330"/>
            <a:ext cx="282339" cy="206324"/>
          </a:xfrm>
          <a:prstGeom prst="rect">
            <a:avLst/>
          </a:prstGeom>
        </p:spPr>
      </p:pic>
    </p:spTree>
    <p:extLst>
      <p:ext uri="{BB962C8B-B14F-4D97-AF65-F5344CB8AC3E}">
        <p14:creationId xmlns:p14="http://schemas.microsoft.com/office/powerpoint/2010/main" val="158476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623718" y="1146164"/>
            <a:ext cx="8581755" cy="5139869"/>
          </a:xfrm>
          <a:prstGeom prst="rect">
            <a:avLst/>
          </a:prstGeom>
          <a:noFill/>
        </p:spPr>
        <p:txBody>
          <a:bodyPr wrap="square">
            <a:spAutoFit/>
          </a:bodyPr>
          <a:lstStyle/>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Posts are created on the Feed screen. </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post in a </a:t>
            </a:r>
            <a:r>
              <a:rPr lang="en-GB" sz="1600" kern="100" dirty="0">
                <a:latin typeface="Calibri" panose="020F0502020204030204" pitchFamily="34" charset="0"/>
                <a:ea typeface="Calibri" panose="020F0502020204030204" pitchFamily="34" charset="0"/>
                <a:cs typeface="Times New Roman" panose="02020603050405020304" pitchFamily="18" charset="0"/>
              </a:rPr>
              <a:t>G</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roup (provided you are member of that Group), or to the wider business community.</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Always check which group you are posting to, so your message reaches the correct </a:t>
            </a:r>
            <a:r>
              <a:rPr lang="en-GB" sz="1600" kern="100" dirty="0">
                <a:latin typeface="Calibri" panose="020F0502020204030204" pitchFamily="34" charset="0"/>
                <a:ea typeface="Calibri" panose="020F0502020204030204" pitchFamily="34" charset="0"/>
                <a:cs typeface="Times New Roman" panose="02020603050405020304" pitchFamily="18" charset="0"/>
              </a:rPr>
              <a:t>team members.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Once a post has been made, it will appear at the top of your Feed for all members of that Group to see. </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comment or add an emoji to your post if you wish as on a social media platform. (see Likes &amp; Comments page)</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Likes and comments will keep your post 'bumped' to the top of the Feed.</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It’s possible to mention </a:t>
            </a:r>
            <a:r>
              <a:rPr lang="en-GB" sz="1600" kern="100" dirty="0">
                <a:latin typeface="Calibri" panose="020F0502020204030204" pitchFamily="34" charset="0"/>
                <a:ea typeface="Calibri" panose="020F0502020204030204" pitchFamily="34" charset="0"/>
                <a:cs typeface="Times New Roman" panose="02020603050405020304" pitchFamily="18" charset="0"/>
              </a:rPr>
              <a:t>colleagues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in a post, using the '@' symbol</a:t>
            </a:r>
            <a:r>
              <a:rPr lang="en-GB" sz="1600" kern="100" dirty="0">
                <a:latin typeface="Calibri" panose="020F0502020204030204" pitchFamily="34" charset="0"/>
                <a:ea typeface="Calibri" panose="020F0502020204030204" pitchFamily="34" charset="0"/>
                <a:cs typeface="Times New Roman" panose="02020603050405020304" pitchFamily="18" charset="0"/>
              </a:rPr>
              <a:t> then 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The list will appear o</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 a desktop as you start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whilst on a mobile device, start to type their name and scroll up for the list to appear.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The colleague mentioned will then receive a notification.</a:t>
            </a: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Files and images can be attached to posts by using the photo and paperclip options at the bottom of the Create Post page. If a URL is included in a post's text, it will display as a clickable link.</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a:t>
            </a:r>
            <a:r>
              <a:rPr lang="en-GB" sz="1600" kern="100" dirty="0">
                <a:latin typeface="Calibri" panose="020F0502020204030204" pitchFamily="34" charset="0"/>
                <a:ea typeface="Calibri" panose="020F0502020204030204" pitchFamily="34" charset="0"/>
                <a:cs typeface="Times New Roman" panose="02020603050405020304" pitchFamily="18" charset="0"/>
              </a:rPr>
              <a:t>if using a photo saved on your device the app will need to be given access to your photos in device settings.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E5420D-791E-C84A-ED76-1C8C6E135DC2}"/>
              </a:ext>
            </a:extLst>
          </p:cNvPr>
          <p:cNvSpPr txBox="1"/>
          <p:nvPr/>
        </p:nvSpPr>
        <p:spPr>
          <a:xfrm>
            <a:off x="623719" y="330536"/>
            <a:ext cx="6094476"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Creating Posts</a:t>
            </a:r>
            <a:endParaRPr lang="en-GB" sz="4400" dirty="0"/>
          </a:p>
        </p:txBody>
      </p:sp>
      <p:pic>
        <p:nvPicPr>
          <p:cNvPr id="3" name="Picture 2">
            <a:extLst>
              <a:ext uri="{FF2B5EF4-FFF2-40B4-BE49-F238E27FC236}">
                <a16:creationId xmlns:a16="http://schemas.microsoft.com/office/drawing/2014/main" id="{3DD01288-AA60-5BC1-2DB8-430E4D91DED5}"/>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r="-642" b="80162"/>
          <a:stretch/>
        </p:blipFill>
        <p:spPr bwMode="auto">
          <a:xfrm>
            <a:off x="9205474" y="966221"/>
            <a:ext cx="2518778" cy="107501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C1DA2AC-5354-5389-51B5-8E887A7A80A0}"/>
              </a:ext>
            </a:extLst>
          </p:cNvPr>
          <p:cNvPicPr>
            <a:picLocks noChangeAspect="1"/>
          </p:cNvPicPr>
          <p:nvPr/>
        </p:nvPicPr>
        <p:blipFill>
          <a:blip r:embed="rId5"/>
          <a:stretch>
            <a:fillRect/>
          </a:stretch>
        </p:blipFill>
        <p:spPr>
          <a:xfrm>
            <a:off x="9284220" y="2755581"/>
            <a:ext cx="2317574" cy="2379838"/>
          </a:xfrm>
          <a:prstGeom prst="rect">
            <a:avLst/>
          </a:prstGeom>
        </p:spPr>
      </p:pic>
    </p:spTree>
    <p:extLst>
      <p:ext uri="{BB962C8B-B14F-4D97-AF65-F5344CB8AC3E}">
        <p14:creationId xmlns:p14="http://schemas.microsoft.com/office/powerpoint/2010/main" val="300202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860769" y="1611793"/>
            <a:ext cx="5493378" cy="2346155"/>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Occasionally there could be a post that has detail or comments that are unsuitable for a Company newsfeed, or you believe may not be appropriate. I</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 this happens the post can be reported by selecting the three dots at the top right of the post, a report box will open, click to report</a:t>
            </a:r>
          </a:p>
          <a:p>
            <a:pPr lvl="0">
              <a:lnSpc>
                <a:spcPct val="107000"/>
              </a:lnSpc>
              <a:spcAft>
                <a:spcPts val="800"/>
              </a:spcAft>
              <a:buSzPts val="1000"/>
              <a:tabLst>
                <a:tab pos="457200" algn="l"/>
              </a:tabLst>
            </a:pP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The post will be removed immediately and sent to the Company moderator to review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3" name="TextBox 2">
            <a:extLst>
              <a:ext uri="{FF2B5EF4-FFF2-40B4-BE49-F238E27FC236}">
                <a16:creationId xmlns:a16="http://schemas.microsoft.com/office/drawing/2014/main" id="{09A1703A-5CA4-DEF9-1996-FC1A4BBA5132}"/>
              </a:ext>
            </a:extLst>
          </p:cNvPr>
          <p:cNvSpPr txBox="1"/>
          <p:nvPr/>
        </p:nvSpPr>
        <p:spPr>
          <a:xfrm>
            <a:off x="705936" y="465204"/>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Reporting a Post</a:t>
            </a:r>
          </a:p>
        </p:txBody>
      </p:sp>
      <p:pic>
        <p:nvPicPr>
          <p:cNvPr id="17" name="Picture 16">
            <a:extLst>
              <a:ext uri="{FF2B5EF4-FFF2-40B4-BE49-F238E27FC236}">
                <a16:creationId xmlns:a16="http://schemas.microsoft.com/office/drawing/2014/main" id="{7EC3F54A-4F7B-292C-656F-1A9A496F5648}"/>
              </a:ext>
            </a:extLst>
          </p:cNvPr>
          <p:cNvPicPr>
            <a:picLocks noChangeAspect="1"/>
          </p:cNvPicPr>
          <p:nvPr/>
        </p:nvPicPr>
        <p:blipFill>
          <a:blip r:embed="rId3"/>
          <a:stretch>
            <a:fillRect/>
          </a:stretch>
        </p:blipFill>
        <p:spPr>
          <a:xfrm>
            <a:off x="7368639" y="1476690"/>
            <a:ext cx="4314497" cy="3451598"/>
          </a:xfrm>
          <a:prstGeom prst="rect">
            <a:avLst/>
          </a:prstGeom>
        </p:spPr>
      </p:pic>
    </p:spTree>
    <p:extLst>
      <p:ext uri="{BB962C8B-B14F-4D97-AF65-F5344CB8AC3E}">
        <p14:creationId xmlns:p14="http://schemas.microsoft.com/office/powerpoint/2010/main" val="177479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2498</TotalTime>
  <Words>3220</Words>
  <Application>Microsoft Office PowerPoint</Application>
  <PresentationFormat>Widescreen</PresentationFormat>
  <Paragraphs>191</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Gill Sans</vt:lpstr>
      <vt:lpstr>Gill Sans Light</vt:lpstr>
      <vt:lpstr>Symbol</vt:lpstr>
      <vt:lpstr>Tangier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Murphy - Get Stoked</dc:creator>
  <cp:lastModifiedBy>Carol Manley</cp:lastModifiedBy>
  <cp:revision>111</cp:revision>
  <cp:lastPrinted>2024-11-15T13:21:37Z</cp:lastPrinted>
  <dcterms:created xsi:type="dcterms:W3CDTF">2022-09-07T08:41:38Z</dcterms:created>
  <dcterms:modified xsi:type="dcterms:W3CDTF">2025-02-07T09:28:00Z</dcterms:modified>
</cp:coreProperties>
</file>