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79" r:id="rId2"/>
    <p:sldId id="592" r:id="rId3"/>
    <p:sldId id="605" r:id="rId4"/>
    <p:sldId id="581" r:id="rId5"/>
    <p:sldId id="604" r:id="rId6"/>
    <p:sldId id="601" r:id="rId7"/>
    <p:sldId id="607" r:id="rId8"/>
    <p:sldId id="598" r:id="rId9"/>
    <p:sldId id="599" r:id="rId10"/>
    <p:sldId id="5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EB"/>
    <a:srgbClr val="A68732"/>
    <a:srgbClr val="1F422F"/>
    <a:srgbClr val="BA0C2F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/>
    <p:restoredTop sz="94719"/>
  </p:normalViewPr>
  <p:slideViewPr>
    <p:cSldViewPr snapToGrid="0">
      <p:cViewPr varScale="1">
        <p:scale>
          <a:sx n="103" d="100"/>
          <a:sy n="103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BB563-A149-9C4A-B389-5CD3F431A64C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A832-8830-3B49-90F8-6C077B5C1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9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1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3622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10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773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2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472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3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991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4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3834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5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327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6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3022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7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48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9330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5613">
              <a:defRPr/>
            </a:pPr>
            <a:fld id="{1BD4A52A-3308-4E62-A241-5F2F6701583E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55613">
                <a:defRPr/>
              </a:pPr>
              <a:t>9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8199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E80A-A894-0409-9461-5FF1D8DC1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44365-BC5D-8A4F-A066-C67794F45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95F97-6A55-C4F1-C93A-F4BD216B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D4B86-E311-73B8-F600-995F9F0D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B266B-29B0-591A-F519-925B4B37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8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3EB6-2AAA-D85C-AE68-43E8079D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52ECB-A1E5-9159-76F4-C9DFB60DC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88B46-7826-6CE5-2630-7E8993566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EBA55-CA21-7712-D0D6-DA1EDD96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F28CF-2983-DAEB-82C5-A531C973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B1990-504D-13D4-6632-7B1DA464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AEDF-AB7A-EADD-E2D1-2842AF4B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49FEB-0217-78B5-DE86-6E5A333C4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8AFF9-758E-AC3C-7FE2-11D6797E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82D63-1CD4-3779-5926-C0CF9C45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8FE6-FE1B-A00F-9948-C331481F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D63CE-46F4-E815-1296-94477599F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23B07-27B0-001B-9B48-08CACB834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5C07D-60EC-0E17-F947-985567ED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7B0DC-02F2-C1E9-8988-629D91DE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8CED1-0F80-3AF2-F90E-F37F8AFD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8680ED3-5F1B-00C6-6D01-D83242CB30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24586" y="808528"/>
            <a:ext cx="4525108" cy="2290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B889CFE-1607-4A70-B822-B777F444E7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24246" y="808528"/>
            <a:ext cx="4525108" cy="2290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4CEF77A3-A965-FEFE-418B-BB77FAB49B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24586" y="3470031"/>
            <a:ext cx="4525108" cy="2290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9F31B4AA-4525-4A25-E6CA-DEF4E7AAE4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24246" y="3470031"/>
            <a:ext cx="4525108" cy="22906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8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F58A755-06FC-211C-34D9-A61991F618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7048" y="808527"/>
            <a:ext cx="3259136" cy="49521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FF673FDB-B986-1DDF-F8DD-097955F82A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89818" y="808527"/>
            <a:ext cx="3259136" cy="49521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BE82A530-4130-01FD-AFE5-8A6FD0DFE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2588" y="808527"/>
            <a:ext cx="3259136" cy="49521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33545F-52D8-72DB-1124-E820993053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06925" y="0"/>
            <a:ext cx="7585075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78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B80D29A-738B-98D1-070A-7FC9636BF2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326313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0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DF349BE-831E-FBC2-A5D7-73CB71E5C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925" y="750889"/>
            <a:ext cx="4103688" cy="48644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87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C7212ABB-90BD-C241-0440-87827CAE9F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62555" y="750889"/>
            <a:ext cx="4103688" cy="48644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65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C7212ABB-90BD-C241-0440-87827CAE9F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77354" y="750889"/>
            <a:ext cx="4888889" cy="48644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2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2FD5-36F6-72C6-5365-5B34C3C0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613D67-6040-D77D-3333-539CA8E5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A5E78-A15F-9C30-A02B-8DFF920E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45BBD-9A61-BAC9-56C8-511E8A8C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70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EFDB02A-F265-F761-8E98-97322529F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5866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FB37F869-5382-D247-5FD5-4BA35CD2FF2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28208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7A3DCADE-357E-4627-2B90-7659CDEFBC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73313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6CB1A046-5702-760C-C4A1-795C327587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50760" y="2836985"/>
            <a:ext cx="2267926" cy="28954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12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F856D2A-4F8E-AF3D-0B19-8996B88AE7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1011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2ED73D-9755-82E0-EA30-F1109C61C5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43091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6AC6E5C-71A0-6D32-56AF-A588FECADD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31011" y="342620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C94C2A0A-BD39-0B7D-00A1-7FD365C5F1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3091" y="342620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4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6F19C-649C-B5E8-014A-DB8CD3B0BE2E}"/>
              </a:ext>
            </a:extLst>
          </p:cNvPr>
          <p:cNvSpPr/>
          <p:nvPr userDrawn="1"/>
        </p:nvSpPr>
        <p:spPr>
          <a:xfrm>
            <a:off x="1231009" y="1816608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F856D2A-4F8E-AF3D-0B19-8996B88AE7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1011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2ED73D-9755-82E0-EA30-F1109C61C5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27015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6AC6E5C-71A0-6D32-56AF-A588FECADD5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9013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C94C2A0A-BD39-0B7D-00A1-7FD365C5F1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75016" y="804926"/>
            <a:ext cx="2085975" cy="2084388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E4E267-3327-0D6B-9F1F-56B46C24C173}"/>
              </a:ext>
            </a:extLst>
          </p:cNvPr>
          <p:cNvSpPr/>
          <p:nvPr userDrawn="1"/>
        </p:nvSpPr>
        <p:spPr>
          <a:xfrm>
            <a:off x="3779012" y="1816608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BFB161-122E-8BFD-9B68-78F5791FB513}"/>
              </a:ext>
            </a:extLst>
          </p:cNvPr>
          <p:cNvSpPr/>
          <p:nvPr userDrawn="1"/>
        </p:nvSpPr>
        <p:spPr>
          <a:xfrm>
            <a:off x="6327013" y="1847120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1AB7B2-AE4D-CF4E-7172-2E8A9A0D3521}"/>
              </a:ext>
            </a:extLst>
          </p:cNvPr>
          <p:cNvSpPr/>
          <p:nvPr userDrawn="1"/>
        </p:nvSpPr>
        <p:spPr>
          <a:xfrm>
            <a:off x="8875012" y="1816608"/>
            <a:ext cx="2085977" cy="3621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78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D56B28-D125-D5CD-0526-299528001C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3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5BDC671-F06B-C75C-9F61-D5A46ED05D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0450" y="0"/>
            <a:ext cx="351155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57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2F2C927-C7D6-B28C-66A9-BEFAC872B4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32879" y="-968188"/>
            <a:ext cx="11079909" cy="8875059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FDE05672-3CB5-9E64-0596-5A20E56D4E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05535" y="2285999"/>
            <a:ext cx="1742767" cy="1741441"/>
          </a:xfrm>
          <a:prstGeom prst="ellipse">
            <a:avLst/>
          </a:prstGeom>
          <a:ln w="31750">
            <a:solidFill>
              <a:srgbClr val="F7F2E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D37E528-C0F5-E70D-1D5E-67EA0BBDF18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24616" y="2285999"/>
            <a:ext cx="1742767" cy="1741441"/>
          </a:xfrm>
          <a:prstGeom prst="ellipse">
            <a:avLst/>
          </a:prstGeom>
          <a:ln w="31750">
            <a:solidFill>
              <a:srgbClr val="F7F2E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CFCD7667-F744-BE82-24FA-0D026E0B82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43697" y="2285999"/>
            <a:ext cx="1742767" cy="1741441"/>
          </a:xfrm>
          <a:prstGeom prst="ellipse">
            <a:avLst/>
          </a:prstGeom>
          <a:ln w="31750">
            <a:solidFill>
              <a:srgbClr val="F7F2EB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77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05FD2A0-9339-E6C8-833D-7FA6BD3E4A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4925" y="871304"/>
            <a:ext cx="4791075" cy="4792662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39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B25AF0F-CBCF-9310-D1C5-18A1C56ACA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0729" y="-827368"/>
            <a:ext cx="8512735" cy="8512736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45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E202142-44A0-9686-D782-0A69D3B351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43000"/>
            <a:ext cx="8418513" cy="24066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C439-1772-E005-653F-9C63B7DF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814C7-21AA-FE2A-6089-5CCAD9EA8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E88F9-FF8A-0C9F-DADC-4CBF2F61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67A3B-8E94-0020-7258-1E8723DE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2490-9979-2EAC-4258-62E89B36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2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ED67-4F2D-35DD-0974-F4DECD2E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84180-799A-485C-1D2E-250AF9AA1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755CA-17FF-5385-CDA2-BB852BB8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D853D-51AA-21C6-8F37-1EE0761C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488E6-5C31-71FA-8CB3-9A12E87B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4E06-5509-AD86-5672-DF9D11506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0424-386A-8110-A299-30092BFFC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66A9F-E5B7-505F-90DE-E62F70225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F8431-78BF-D29D-DEDD-34AE1042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9356A-EE57-E4DC-CED9-44C78D52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6211E-35C4-FEAB-02A6-DD19C96E3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6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9F08-7899-43AC-FB53-61AF86CD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7435A-9F52-FA76-5BD0-B034AD31F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3584B-8545-EE10-0855-336CDE75B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5E9AB-3F46-2601-627F-822A435AB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616B1-1F85-EDAA-618D-1EE94CC40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8A049-8760-F26D-41F0-04258866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A5E7F3-CC96-184E-E34F-8ABB7D80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885F5-5EF3-2827-90B4-D9A5FB12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3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65CE-6DEB-99FB-9D08-51394366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4939D-EDDF-D218-EBDA-99D627EE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F50ED-0128-76FA-3282-BCC016CE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1AC84-4313-FFC6-5C97-9F3E1B22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1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8E276-9248-6DD7-2441-93BA3B30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9E017-F237-BBD3-80E3-F399AF82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641C8-289F-B5BE-4FA2-ED084ED9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EEF79-8DB2-7C3C-BA53-C1B7CDBD3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3AC9-FA7B-2D0D-2D3D-09547D9C7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E4AE0-98D1-56C4-CF09-C9D5FCA67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E45C9-1476-419F-145B-A2C5839C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87B38-0BA6-6609-94F2-36850151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8830-E833-8E2C-02AD-8E9B436C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41647-A236-FCD2-8472-58D25487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C855-F245-46EB-8D64-7F2B8605E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E5DFE-9586-7455-77B3-B7BBFCCAA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7C0E-31C6-8144-A063-D7A37179A614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46D30-D046-19C9-A1D6-0E1BA3BA5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A847A-2C82-2BBC-E68C-2DFFA94DA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97DE-BBA6-F74C-A8B0-C764787D6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8" r:id="rId19"/>
    <p:sldLayoutId id="2147483667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62" y="292177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Daniel Thwaites PLC Executive Team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542451" y="165275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Rick Bailey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Executive Chairman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537543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Steve Martin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Inns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2881180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Andrew Buchanan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Pubs &amp; Brewing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4219224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Hill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Hotels &amp; Spas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548879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Jason Royal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Director of People &amp; Development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6886923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Danny Martin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Marketing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8220774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Jim Francis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Estates Director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9540644" y="3418021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Kevin 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</p:cNvCxnSpPr>
          <p:nvPr/>
        </p:nvCxnSpPr>
        <p:spPr>
          <a:xfrm>
            <a:off x="6158342" y="2500040"/>
            <a:ext cx="0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2153435" y="3213608"/>
            <a:ext cx="79697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15343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3497072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482812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6154985" y="322583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750281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66AE6-3B3A-4D13-843C-F007AFCE7D47}"/>
              </a:ext>
            </a:extLst>
          </p:cNvPr>
          <p:cNvCxnSpPr>
            <a:cxnSpLocks/>
          </p:cNvCxnSpPr>
          <p:nvPr/>
        </p:nvCxnSpPr>
        <p:spPr>
          <a:xfrm>
            <a:off x="887145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820B79-6D9F-4671-B32C-87DC39B597B5}"/>
              </a:ext>
            </a:extLst>
          </p:cNvPr>
          <p:cNvCxnSpPr>
            <a:cxnSpLocks/>
          </p:cNvCxnSpPr>
          <p:nvPr/>
        </p:nvCxnSpPr>
        <p:spPr>
          <a:xfrm>
            <a:off x="10123207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23B6951-E79B-A04F-E92B-C43FA3C41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5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95248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Managed Houses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172893" y="1690459"/>
            <a:ext cx="183750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Andrew Buchanan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Pubs &amp; Brewing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390605" y="3254634"/>
            <a:ext cx="144997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Neil Rutherford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The Flying Handbag GM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091647" y="2537747"/>
            <a:ext cx="4353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74AFA25-1888-24F3-3608-D5040C749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7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48" y="234253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Pub Operations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282615" y="1655633"/>
            <a:ext cx="1683799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Andrew Buchanan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Pubs &amp; Brewing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2398581" y="294299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Rachel Myers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Pub Recruitment Manager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3789983" y="2943867"/>
            <a:ext cx="136352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Mark O’Sullivan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Head Brewer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9219534" y="293805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Simone Gardner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Drinks Development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282615" y="292995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Nicola Underwood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Food Support Manager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6828307" y="292995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Louise Watson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Customer Contact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10561798" y="2941643"/>
            <a:ext cx="1081562" cy="1638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David Bigio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Linda Goodfellow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Carolyn Goodwin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Paul Summers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Paul Murphy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Julia Mitchell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Area Business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       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DAAD72-F12A-4FCA-899C-A61507F20BE7}"/>
              </a:ext>
            </a:extLst>
          </p:cNvPr>
          <p:cNvCxnSpPr>
            <a:cxnSpLocks/>
          </p:cNvCxnSpPr>
          <p:nvPr/>
        </p:nvCxnSpPr>
        <p:spPr>
          <a:xfrm>
            <a:off x="1649372" y="2701612"/>
            <a:ext cx="9448990" cy="435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</p:cNvCxnSpPr>
          <p:nvPr/>
        </p:nvCxnSpPr>
        <p:spPr>
          <a:xfrm>
            <a:off x="6096000" y="2502921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3106646" y="273747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4471746" y="272793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7463997" y="2714475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5882677" y="273747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9947941" y="274520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53A5DD-142A-479D-8C04-8E9B2608DBA8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1098362" y="2745210"/>
            <a:ext cx="4217" cy="196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534438C-E47D-42C1-9ED1-871BFF7CA00F}"/>
              </a:ext>
            </a:extLst>
          </p:cNvPr>
          <p:cNvSpPr/>
          <p:nvPr/>
        </p:nvSpPr>
        <p:spPr>
          <a:xfrm>
            <a:off x="8399908" y="4079607"/>
            <a:ext cx="1002447" cy="14712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Amanda Liddiard</a:t>
            </a:r>
          </a:p>
          <a:p>
            <a:pPr algn="ctr"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Carol Swarbrick</a:t>
            </a:r>
          </a:p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Bolton</a:t>
            </a:r>
          </a:p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Gerard Wright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Customer Contact Advisors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4376D9-FC31-467B-8A8C-F8A990EBE1E0}"/>
              </a:ext>
            </a:extLst>
          </p:cNvPr>
          <p:cNvSpPr/>
          <p:nvPr/>
        </p:nvSpPr>
        <p:spPr>
          <a:xfrm>
            <a:off x="1033480" y="294320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Toni Naylor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Pub Marketing Manager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EF77FA-B107-409C-9B12-0889B26A1C37}"/>
              </a:ext>
            </a:extLst>
          </p:cNvPr>
          <p:cNvCxnSpPr>
            <a:cxnSpLocks/>
          </p:cNvCxnSpPr>
          <p:nvPr/>
        </p:nvCxnSpPr>
        <p:spPr>
          <a:xfrm>
            <a:off x="1641858" y="2701612"/>
            <a:ext cx="0" cy="2282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81208FFE-B7FB-4F6D-9A17-8D655DBDEC32}"/>
              </a:ext>
            </a:extLst>
          </p:cNvPr>
          <p:cNvSpPr/>
          <p:nvPr/>
        </p:nvSpPr>
        <p:spPr>
          <a:xfrm>
            <a:off x="3810565" y="4102053"/>
            <a:ext cx="1287968" cy="180477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Harry Brunt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Stuart Smith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Hannah Jepson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Jonathon Christopher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Brewers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Pete Shepherd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General Assistant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D645203-6DA6-4CFF-B641-713513BF7BEB}"/>
              </a:ext>
            </a:extLst>
          </p:cNvPr>
          <p:cNvSpPr/>
          <p:nvPr/>
        </p:nvSpPr>
        <p:spPr>
          <a:xfrm>
            <a:off x="7472624" y="4102053"/>
            <a:ext cx="813633" cy="1213450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Leanne Mason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Admin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 Assistant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FF6992A-1795-434C-8AAF-B29816BAD87A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7444199" y="3777242"/>
            <a:ext cx="0" cy="180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10F12F3-1FC7-4F8A-87D8-A78AE9C70461}"/>
              </a:ext>
            </a:extLst>
          </p:cNvPr>
          <p:cNvCxnSpPr>
            <a:cxnSpLocks/>
          </p:cNvCxnSpPr>
          <p:nvPr/>
        </p:nvCxnSpPr>
        <p:spPr>
          <a:xfrm>
            <a:off x="6966414" y="3958148"/>
            <a:ext cx="19235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E184B44-9AC0-423D-84CA-F2BFA09415E1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8901132" y="3935578"/>
            <a:ext cx="7739" cy="1440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DB154A-8650-4D11-A0BE-A42DEC56EFB9}"/>
              </a:ext>
            </a:extLst>
          </p:cNvPr>
          <p:cNvCxnSpPr>
            <a:cxnSpLocks/>
          </p:cNvCxnSpPr>
          <p:nvPr/>
        </p:nvCxnSpPr>
        <p:spPr>
          <a:xfrm>
            <a:off x="6966414" y="3958148"/>
            <a:ext cx="0" cy="1214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390F66B-9C2E-4F54-8DA0-50B0D6A235E0}"/>
              </a:ext>
            </a:extLst>
          </p:cNvPr>
          <p:cNvSpPr/>
          <p:nvPr/>
        </p:nvSpPr>
        <p:spPr>
          <a:xfrm>
            <a:off x="2523126" y="4070901"/>
            <a:ext cx="1003208" cy="124805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000" b="1" dirty="0">
                <a:solidFill>
                  <a:schemeClr val="tx1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Rachel Shepherd</a:t>
            </a:r>
          </a:p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 Recruitment Consultant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1134F2-8B6D-4EAB-B9EA-71CC8D7B9029}"/>
              </a:ext>
            </a:extLst>
          </p:cNvPr>
          <p:cNvCxnSpPr>
            <a:cxnSpLocks/>
          </p:cNvCxnSpPr>
          <p:nvPr/>
        </p:nvCxnSpPr>
        <p:spPr>
          <a:xfrm>
            <a:off x="3034845" y="3777242"/>
            <a:ext cx="0" cy="27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C3A513A-CEAB-4BAD-9FBF-49904B80B9AA}"/>
              </a:ext>
            </a:extLst>
          </p:cNvPr>
          <p:cNvCxnSpPr>
            <a:cxnSpLocks/>
          </p:cNvCxnSpPr>
          <p:nvPr/>
        </p:nvCxnSpPr>
        <p:spPr>
          <a:xfrm>
            <a:off x="4456147" y="3798732"/>
            <a:ext cx="4743" cy="318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B731623-3E61-4745-8D9B-FFB12D1624B5}"/>
              </a:ext>
            </a:extLst>
          </p:cNvPr>
          <p:cNvSpPr/>
          <p:nvPr/>
        </p:nvSpPr>
        <p:spPr>
          <a:xfrm>
            <a:off x="5430148" y="4102053"/>
            <a:ext cx="950053" cy="12134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Adam Kershaw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Food Development Coordinator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2F577DD-633A-4092-95EE-AEB39C4B6314}"/>
              </a:ext>
            </a:extLst>
          </p:cNvPr>
          <p:cNvSpPr/>
          <p:nvPr/>
        </p:nvSpPr>
        <p:spPr>
          <a:xfrm>
            <a:off x="1229342" y="4066905"/>
            <a:ext cx="840060" cy="1248599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Bethany Roxby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Pub Marking Executive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477765E-D0F3-4879-8941-B324AE4E3BAE}"/>
              </a:ext>
            </a:extLst>
          </p:cNvPr>
          <p:cNvCxnSpPr>
            <a:cxnSpLocks/>
          </p:cNvCxnSpPr>
          <p:nvPr/>
        </p:nvCxnSpPr>
        <p:spPr>
          <a:xfrm>
            <a:off x="1630201" y="3791058"/>
            <a:ext cx="0" cy="27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56C00B5-653F-4596-AEE9-7A966D919A31}"/>
              </a:ext>
            </a:extLst>
          </p:cNvPr>
          <p:cNvSpPr/>
          <p:nvPr/>
        </p:nvSpPr>
        <p:spPr>
          <a:xfrm>
            <a:off x="6546384" y="4102052"/>
            <a:ext cx="840060" cy="1213451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Sandra Snape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Receptionist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2FAD20-7657-4694-97BB-EBDE9C223FF7}"/>
              </a:ext>
            </a:extLst>
          </p:cNvPr>
          <p:cNvCxnSpPr>
            <a:cxnSpLocks/>
          </p:cNvCxnSpPr>
          <p:nvPr/>
        </p:nvCxnSpPr>
        <p:spPr>
          <a:xfrm>
            <a:off x="7879440" y="3958148"/>
            <a:ext cx="0" cy="1436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F51307-4B62-4341-A077-126FFCA4B376}"/>
              </a:ext>
            </a:extLst>
          </p:cNvPr>
          <p:cNvCxnSpPr>
            <a:cxnSpLocks/>
          </p:cNvCxnSpPr>
          <p:nvPr/>
        </p:nvCxnSpPr>
        <p:spPr>
          <a:xfrm flipH="1">
            <a:off x="5882191" y="3766768"/>
            <a:ext cx="1757" cy="318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CA683B1-A4C2-C6D6-B881-E230EF305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484" y="6136375"/>
            <a:ext cx="2928463" cy="35631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D2010D-B7C5-3DD4-D00C-9E5EB71758FD}"/>
              </a:ext>
            </a:extLst>
          </p:cNvPr>
          <p:cNvCxnSpPr>
            <a:cxnSpLocks/>
          </p:cNvCxnSpPr>
          <p:nvPr/>
        </p:nvCxnSpPr>
        <p:spPr>
          <a:xfrm>
            <a:off x="9947941" y="3796137"/>
            <a:ext cx="0" cy="2702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17175C3-4863-83B9-81D6-95D22B24AA96}"/>
              </a:ext>
            </a:extLst>
          </p:cNvPr>
          <p:cNvSpPr/>
          <p:nvPr/>
        </p:nvSpPr>
        <p:spPr>
          <a:xfrm>
            <a:off x="9583986" y="4085600"/>
            <a:ext cx="840060" cy="1248599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Kelvin Armiger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Drinks Quality Advisor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1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5668995-3F35-1628-FB87-3A6F6F1EAA57}"/>
              </a:ext>
            </a:extLst>
          </p:cNvPr>
          <p:cNvCxnSpPr>
            <a:cxnSpLocks/>
          </p:cNvCxnSpPr>
          <p:nvPr/>
        </p:nvCxnSpPr>
        <p:spPr>
          <a:xfrm>
            <a:off x="6858963" y="4467287"/>
            <a:ext cx="0" cy="1028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62" y="292177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542451" y="165275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Jim Francis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Estates 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537543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Jonny Firth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Property Manager - Pubs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2881180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Wayne Hunt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Lucinda Woodhouse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Property Manager – Pubs &amp; Inns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4219224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Will Day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Property Manager – Hotels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548879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Wright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Estates Manager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6886923" y="342646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Hassall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of Health &amp; Safety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8214557" y="3426466"/>
            <a:ext cx="112816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Matthew Linton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Sustainability &amp; Energy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10654457" y="3418021"/>
            <a:ext cx="112816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Bill Holt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Site Manager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</p:cNvCxnSpPr>
          <p:nvPr/>
        </p:nvCxnSpPr>
        <p:spPr>
          <a:xfrm>
            <a:off x="6158342" y="2500040"/>
            <a:ext cx="0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 flipV="1">
            <a:off x="2153435" y="3216043"/>
            <a:ext cx="9106748" cy="97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15343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3497072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482812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6154985" y="322583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750281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66AE6-3B3A-4D13-843C-F007AFCE7D47}"/>
              </a:ext>
            </a:extLst>
          </p:cNvPr>
          <p:cNvCxnSpPr>
            <a:cxnSpLocks/>
          </p:cNvCxnSpPr>
          <p:nvPr/>
        </p:nvCxnSpPr>
        <p:spPr>
          <a:xfrm>
            <a:off x="8871455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820B79-6D9F-4671-B32C-87DC39B597B5}"/>
              </a:ext>
            </a:extLst>
          </p:cNvPr>
          <p:cNvCxnSpPr>
            <a:cxnSpLocks/>
          </p:cNvCxnSpPr>
          <p:nvPr/>
        </p:nvCxnSpPr>
        <p:spPr>
          <a:xfrm>
            <a:off x="11260183" y="321604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23B6951-E79B-A04F-E92B-C43FA3C41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5960615"/>
            <a:ext cx="2928463" cy="35631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4AF3C27-7A40-F4F6-CFA5-9E377FFF5213}"/>
              </a:ext>
            </a:extLst>
          </p:cNvPr>
          <p:cNvSpPr/>
          <p:nvPr/>
        </p:nvSpPr>
        <p:spPr>
          <a:xfrm>
            <a:off x="10654457" y="4518698"/>
            <a:ext cx="112816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Michael Jones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Maintenance Assistant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0A24AA-8E73-2880-4F3C-B1285FCDD90E}"/>
              </a:ext>
            </a:extLst>
          </p:cNvPr>
          <p:cNvSpPr/>
          <p:nvPr/>
        </p:nvSpPr>
        <p:spPr>
          <a:xfrm>
            <a:off x="4828125" y="45701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Kendra Milburn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Rent &amp; Agreement Admin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7F5572-4C9E-FB39-6BCB-3E83517AC80A}"/>
              </a:ext>
            </a:extLst>
          </p:cNvPr>
          <p:cNvSpPr/>
          <p:nvPr/>
        </p:nvSpPr>
        <p:spPr>
          <a:xfrm>
            <a:off x="6261908" y="45701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Niamh O’Boyle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Estates Assistant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6AAC87-CD66-D377-F357-20A5A14849EA}"/>
              </a:ext>
            </a:extLst>
          </p:cNvPr>
          <p:cNvSpPr/>
          <p:nvPr/>
        </p:nvSpPr>
        <p:spPr>
          <a:xfrm>
            <a:off x="1537543" y="45701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Laura Waters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Property Admin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D46AF7-9CDE-AB24-0FFD-7A1EF202B0C6}"/>
              </a:ext>
            </a:extLst>
          </p:cNvPr>
          <p:cNvCxnSpPr>
            <a:cxnSpLocks/>
            <a:stCxn id="19" idx="2"/>
            <a:endCxn id="13" idx="0"/>
          </p:cNvCxnSpPr>
          <p:nvPr/>
        </p:nvCxnSpPr>
        <p:spPr>
          <a:xfrm>
            <a:off x="11218540" y="4265309"/>
            <a:ext cx="0" cy="2533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DC559B-1571-DA13-4566-8742B00B771B}"/>
              </a:ext>
            </a:extLst>
          </p:cNvPr>
          <p:cNvCxnSpPr>
            <a:cxnSpLocks/>
          </p:cNvCxnSpPr>
          <p:nvPr/>
        </p:nvCxnSpPr>
        <p:spPr>
          <a:xfrm>
            <a:off x="2153435" y="4273755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5A78CC1-8918-25A6-5FD9-0B6973379037}"/>
              </a:ext>
            </a:extLst>
          </p:cNvPr>
          <p:cNvCxnSpPr>
            <a:cxnSpLocks/>
          </p:cNvCxnSpPr>
          <p:nvPr/>
        </p:nvCxnSpPr>
        <p:spPr>
          <a:xfrm>
            <a:off x="6154985" y="426530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9E2DD6F-55DE-5756-714A-250D523F2867}"/>
              </a:ext>
            </a:extLst>
          </p:cNvPr>
          <p:cNvCxnSpPr>
            <a:cxnSpLocks/>
          </p:cNvCxnSpPr>
          <p:nvPr/>
        </p:nvCxnSpPr>
        <p:spPr>
          <a:xfrm>
            <a:off x="5451008" y="4467287"/>
            <a:ext cx="0" cy="1028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E361EC8-2DBA-A2E0-14DC-5899FA8152B0}"/>
              </a:ext>
            </a:extLst>
          </p:cNvPr>
          <p:cNvCxnSpPr>
            <a:cxnSpLocks/>
          </p:cNvCxnSpPr>
          <p:nvPr/>
        </p:nvCxnSpPr>
        <p:spPr>
          <a:xfrm>
            <a:off x="5451008" y="4474391"/>
            <a:ext cx="14079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C03FFB2-EF8F-679C-D5EE-2A9DA084B689}"/>
              </a:ext>
            </a:extLst>
          </p:cNvPr>
          <p:cNvSpPr/>
          <p:nvPr/>
        </p:nvSpPr>
        <p:spPr>
          <a:xfrm>
            <a:off x="9438575" y="3426466"/>
            <a:ext cx="112816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Rachel Wootton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of Interior Design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BC2EED-51D7-E9B5-7095-B8722055EC4D}"/>
              </a:ext>
            </a:extLst>
          </p:cNvPr>
          <p:cNvCxnSpPr>
            <a:cxnSpLocks/>
          </p:cNvCxnSpPr>
          <p:nvPr/>
        </p:nvCxnSpPr>
        <p:spPr>
          <a:xfrm>
            <a:off x="10002658" y="322448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8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5" y="233835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Finance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480108" y="122402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Kevin 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Director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3112729" y="2525888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Jayne Kirkham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5490993" y="2473404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Susan Woodward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Company Secretary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9179547" y="2495377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Steve Lord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Purchasing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7F34F-D583-431F-A072-C95CCB14FB9E}"/>
              </a:ext>
            </a:extLst>
          </p:cNvPr>
          <p:cNvSpPr/>
          <p:nvPr/>
        </p:nvSpPr>
        <p:spPr>
          <a:xfrm>
            <a:off x="7496484" y="247340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Andy Hassall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Dan Rawlinson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Business Analyst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229051-9347-406B-A05F-7693F3E676C9}"/>
              </a:ext>
            </a:extLst>
          </p:cNvPr>
          <p:cNvSpPr/>
          <p:nvPr/>
        </p:nvSpPr>
        <p:spPr>
          <a:xfrm>
            <a:off x="9179547" y="3895265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Sonia Davies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Assistant Buyer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2944688" y="3891616"/>
            <a:ext cx="1154547" cy="8505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Joe Lynch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Trainee Accountant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1565339" y="3891616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Caroline Cockshott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Purchase Ledger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 Team leader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25FEC3-7941-4D67-9626-B43E33F58FD8}"/>
              </a:ext>
            </a:extLst>
          </p:cNvPr>
          <p:cNvSpPr/>
          <p:nvPr/>
        </p:nvSpPr>
        <p:spPr>
          <a:xfrm>
            <a:off x="1571838" y="494088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Katy-Ann Wilson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Purchase Ledger Clerk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</p:cNvCxnSpPr>
          <p:nvPr/>
        </p:nvCxnSpPr>
        <p:spPr>
          <a:xfrm>
            <a:off x="6096000" y="207131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3728621" y="2273288"/>
            <a:ext cx="60912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3735677" y="2277776"/>
            <a:ext cx="0" cy="232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6099894" y="2262980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9795441" y="228495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82C4A43-5CFF-4EC8-8480-024FC62657D1}"/>
              </a:ext>
            </a:extLst>
          </p:cNvPr>
          <p:cNvCxnSpPr>
            <a:cxnSpLocks/>
          </p:cNvCxnSpPr>
          <p:nvPr/>
        </p:nvCxnSpPr>
        <p:spPr>
          <a:xfrm>
            <a:off x="8145933" y="227777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758A274-4BD8-452F-A271-27803E63AA1C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>
            <a:off x="9795439" y="3342665"/>
            <a:ext cx="0" cy="552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B25C11-85D0-4088-92DF-6A500560B717}"/>
              </a:ext>
            </a:extLst>
          </p:cNvPr>
          <p:cNvCxnSpPr>
            <a:cxnSpLocks/>
          </p:cNvCxnSpPr>
          <p:nvPr/>
        </p:nvCxnSpPr>
        <p:spPr>
          <a:xfrm>
            <a:off x="3506965" y="368963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53A5DD-142A-479D-8C04-8E9B2608DBA8}"/>
              </a:ext>
            </a:extLst>
          </p:cNvPr>
          <p:cNvCxnSpPr>
            <a:cxnSpLocks/>
          </p:cNvCxnSpPr>
          <p:nvPr/>
        </p:nvCxnSpPr>
        <p:spPr>
          <a:xfrm>
            <a:off x="2248052" y="367134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26351A-BD5B-4C94-8469-EB7B70A31A50}"/>
              </a:ext>
            </a:extLst>
          </p:cNvPr>
          <p:cNvCxnSpPr>
            <a:cxnSpLocks/>
          </p:cNvCxnSpPr>
          <p:nvPr/>
        </p:nvCxnSpPr>
        <p:spPr>
          <a:xfrm>
            <a:off x="2248052" y="472975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2248052" y="3671348"/>
            <a:ext cx="40454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6BBDFCD6-96E2-4AAA-A1BD-34DC5EDBFCB8}"/>
              </a:ext>
            </a:extLst>
          </p:cNvPr>
          <p:cNvSpPr/>
          <p:nvPr/>
        </p:nvSpPr>
        <p:spPr>
          <a:xfrm>
            <a:off x="4217435" y="3891616"/>
            <a:ext cx="109966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Claire Buck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Credit 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Team Leader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685449-741C-49C5-A8C4-BAB4CAAC3523}"/>
              </a:ext>
            </a:extLst>
          </p:cNvPr>
          <p:cNvSpPr/>
          <p:nvPr/>
        </p:nvSpPr>
        <p:spPr>
          <a:xfrm>
            <a:off x="4231702" y="4935021"/>
            <a:ext cx="1106655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Andrea Jepson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Pam Smith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Credit Controllers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CDD0C7-DEDF-41F9-9137-D75D47BE7451}"/>
              </a:ext>
            </a:extLst>
          </p:cNvPr>
          <p:cNvCxnSpPr>
            <a:cxnSpLocks/>
          </p:cNvCxnSpPr>
          <p:nvPr/>
        </p:nvCxnSpPr>
        <p:spPr>
          <a:xfrm>
            <a:off x="4785029" y="3693287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8096E7C-7876-485D-BB72-EF013562C399}"/>
              </a:ext>
            </a:extLst>
          </p:cNvPr>
          <p:cNvCxnSpPr>
            <a:cxnSpLocks/>
          </p:cNvCxnSpPr>
          <p:nvPr/>
        </p:nvCxnSpPr>
        <p:spPr>
          <a:xfrm>
            <a:off x="4767267" y="473890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D76D3888-87BE-48C6-A8D5-D41191C3C808}"/>
              </a:ext>
            </a:extLst>
          </p:cNvPr>
          <p:cNvSpPr/>
          <p:nvPr/>
        </p:nvSpPr>
        <p:spPr>
          <a:xfrm>
            <a:off x="5498617" y="3891616"/>
            <a:ext cx="1099665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Jayne Woods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Spa Administrator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08FED02-A24C-4217-AD7C-CDB09FA84C29}"/>
              </a:ext>
            </a:extLst>
          </p:cNvPr>
          <p:cNvCxnSpPr>
            <a:cxnSpLocks/>
          </p:cNvCxnSpPr>
          <p:nvPr/>
        </p:nvCxnSpPr>
        <p:spPr>
          <a:xfrm>
            <a:off x="6045364" y="366207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3728621" y="3373176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1B2816F4-F2E2-4681-A9F5-E9A76146CA94}"/>
              </a:ext>
            </a:extLst>
          </p:cNvPr>
          <p:cNvSpPr/>
          <p:nvPr/>
        </p:nvSpPr>
        <p:spPr>
          <a:xfrm>
            <a:off x="6745847" y="3891616"/>
            <a:ext cx="109966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Courtney Cottam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Emma Dewhurst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Accounts Assistant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DA251A-1D13-4144-B38E-41B06A990E91}"/>
              </a:ext>
            </a:extLst>
          </p:cNvPr>
          <p:cNvCxnSpPr>
            <a:cxnSpLocks/>
          </p:cNvCxnSpPr>
          <p:nvPr/>
        </p:nvCxnSpPr>
        <p:spPr>
          <a:xfrm>
            <a:off x="7295680" y="367134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51420F-FC1A-490B-85A7-85E3FEF8E214}"/>
              </a:ext>
            </a:extLst>
          </p:cNvPr>
          <p:cNvCxnSpPr>
            <a:cxnSpLocks/>
          </p:cNvCxnSpPr>
          <p:nvPr/>
        </p:nvCxnSpPr>
        <p:spPr>
          <a:xfrm>
            <a:off x="6301921" y="3674633"/>
            <a:ext cx="21802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8509198-C14D-4D02-8336-D47BFC8DF552}"/>
              </a:ext>
            </a:extLst>
          </p:cNvPr>
          <p:cNvSpPr/>
          <p:nvPr/>
        </p:nvSpPr>
        <p:spPr>
          <a:xfrm>
            <a:off x="7962697" y="3895265"/>
            <a:ext cx="109966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Sophie 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Financial Accountant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D21231F-7A90-47A3-B0DE-6B883DC48CEC}"/>
              </a:ext>
            </a:extLst>
          </p:cNvPr>
          <p:cNvCxnSpPr>
            <a:cxnSpLocks/>
          </p:cNvCxnSpPr>
          <p:nvPr/>
        </p:nvCxnSpPr>
        <p:spPr>
          <a:xfrm>
            <a:off x="8482149" y="3671348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22F09F7-459A-A631-1E55-28A098360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9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377623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IT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467613" y="2111544"/>
            <a:ext cx="143691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Karen Glachan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Head of 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2431228" y="3444819"/>
            <a:ext cx="164672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Damien Little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Business Systems Manager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3462062" y="4828868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Michael Abrahams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EPOS &amp; Business Systems Administrator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1795476" y="4806979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Brad Juliff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Business Analyst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86068" y="2958832"/>
            <a:ext cx="0" cy="2153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 flipV="1">
            <a:off x="3289306" y="3162520"/>
            <a:ext cx="5234615" cy="11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3289306" y="3162520"/>
            <a:ext cx="0" cy="2641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8523921" y="3150228"/>
            <a:ext cx="0" cy="3115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353A5DD-142A-479D-8C04-8E9B2608DBA8}"/>
              </a:ext>
            </a:extLst>
          </p:cNvPr>
          <p:cNvCxnSpPr>
            <a:cxnSpLocks/>
          </p:cNvCxnSpPr>
          <p:nvPr/>
        </p:nvCxnSpPr>
        <p:spPr>
          <a:xfrm>
            <a:off x="2431228" y="4572053"/>
            <a:ext cx="0" cy="236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008665E-12DF-4D53-BF2A-6CC1B2D12299}"/>
              </a:ext>
            </a:extLst>
          </p:cNvPr>
          <p:cNvCxnSpPr>
            <a:cxnSpLocks/>
          </p:cNvCxnSpPr>
          <p:nvPr/>
        </p:nvCxnSpPr>
        <p:spPr>
          <a:xfrm>
            <a:off x="4077954" y="4572053"/>
            <a:ext cx="0" cy="2437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2431228" y="4572053"/>
            <a:ext cx="1646726" cy="149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D76D3888-87BE-48C6-A8D5-D41191C3C808}"/>
              </a:ext>
            </a:extLst>
          </p:cNvPr>
          <p:cNvSpPr/>
          <p:nvPr/>
        </p:nvSpPr>
        <p:spPr>
          <a:xfrm>
            <a:off x="7855132" y="3461810"/>
            <a:ext cx="1646726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Ben Birkenhead</a:t>
            </a: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Operations Manager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3266720" y="4284053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15AC64C-708D-4F22-872F-4B71836B1DE7}"/>
              </a:ext>
            </a:extLst>
          </p:cNvPr>
          <p:cNvCxnSpPr>
            <a:cxnSpLocks/>
          </p:cNvCxnSpPr>
          <p:nvPr/>
        </p:nvCxnSpPr>
        <p:spPr>
          <a:xfrm>
            <a:off x="8502871" y="4319711"/>
            <a:ext cx="0" cy="2523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0CB3DC6-AA6A-4921-86E7-217ABA929491}"/>
              </a:ext>
            </a:extLst>
          </p:cNvPr>
          <p:cNvSpPr/>
          <p:nvPr/>
        </p:nvSpPr>
        <p:spPr>
          <a:xfrm>
            <a:off x="10057904" y="4828868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Toby Hawker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Helpdesk Support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E8F09B-56F5-4691-9406-5AAB4DFB515E}"/>
              </a:ext>
            </a:extLst>
          </p:cNvPr>
          <p:cNvSpPr/>
          <p:nvPr/>
        </p:nvSpPr>
        <p:spPr>
          <a:xfrm>
            <a:off x="7080069" y="4846060"/>
            <a:ext cx="1296203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Laura Delaney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IT Support Analyst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D3411B-7683-425A-A4F4-1F47E5B019FC}"/>
              </a:ext>
            </a:extLst>
          </p:cNvPr>
          <p:cNvSpPr/>
          <p:nvPr/>
        </p:nvSpPr>
        <p:spPr>
          <a:xfrm>
            <a:off x="8610609" y="4828868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April Lancashire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IT Support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9D9F0B-EE4D-4369-9FC1-85BE282AABB1}"/>
              </a:ext>
            </a:extLst>
          </p:cNvPr>
          <p:cNvCxnSpPr>
            <a:cxnSpLocks/>
          </p:cNvCxnSpPr>
          <p:nvPr/>
        </p:nvCxnSpPr>
        <p:spPr>
          <a:xfrm flipV="1">
            <a:off x="6320335" y="4572054"/>
            <a:ext cx="4356907" cy="246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C370309-9BF6-4F69-B397-F13D8E3691F6}"/>
              </a:ext>
            </a:extLst>
          </p:cNvPr>
          <p:cNvCxnSpPr>
            <a:cxnSpLocks/>
          </p:cNvCxnSpPr>
          <p:nvPr/>
        </p:nvCxnSpPr>
        <p:spPr>
          <a:xfrm>
            <a:off x="7728171" y="4572053"/>
            <a:ext cx="0" cy="276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3B55462-D4C2-4632-B490-990D6A48B7AB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9226501" y="4600697"/>
            <a:ext cx="0" cy="228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82FC77D-65B0-46A8-92D7-E6C4D63E61BD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10673796" y="4572054"/>
            <a:ext cx="3446" cy="256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4111947B-8960-4D85-AB23-513983CDB833}"/>
              </a:ext>
            </a:extLst>
          </p:cNvPr>
          <p:cNvSpPr/>
          <p:nvPr/>
        </p:nvSpPr>
        <p:spPr>
          <a:xfrm>
            <a:off x="5503643" y="1003971"/>
            <a:ext cx="1436910" cy="8854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Kevin 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Finance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Director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DA7960-C047-4AC0-82BB-7F5958A04394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186068" y="1877987"/>
            <a:ext cx="0" cy="233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B5B8A44-9444-CE94-87BD-C4A96A8DE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FE908B8-7B5E-0870-DD20-7CA511489FE0}"/>
              </a:ext>
            </a:extLst>
          </p:cNvPr>
          <p:cNvSpPr/>
          <p:nvPr/>
        </p:nvSpPr>
        <p:spPr>
          <a:xfrm>
            <a:off x="5576283" y="4846060"/>
            <a:ext cx="1288275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Kane Worden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IT Operations Analyst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8E768D-4887-B7F3-0C4B-D18D3D272D84}"/>
              </a:ext>
            </a:extLst>
          </p:cNvPr>
          <p:cNvCxnSpPr>
            <a:cxnSpLocks/>
          </p:cNvCxnSpPr>
          <p:nvPr/>
        </p:nvCxnSpPr>
        <p:spPr>
          <a:xfrm flipH="1">
            <a:off x="6320336" y="4591257"/>
            <a:ext cx="3446" cy="256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5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255368"/>
            <a:ext cx="10515600" cy="672105"/>
          </a:xfrm>
        </p:spPr>
        <p:txBody>
          <a:bodyPr>
            <a:noAutofit/>
          </a:bodyPr>
          <a:lstStyle/>
          <a:p>
            <a:br>
              <a:rPr lang="en-GB" sz="2400" dirty="0">
                <a:cs typeface="Arial" panose="020B0604020202020204" pitchFamily="34" charset="0"/>
              </a:rPr>
            </a:br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People Team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138057" y="1470440"/>
            <a:ext cx="190717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Jason Royal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Director of People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&amp; Development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1480985" y="3252107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Elizabeth Renzulli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Talent &amp; Development Partner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091646" y="2317728"/>
            <a:ext cx="4354" cy="716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2087999" y="3031296"/>
            <a:ext cx="799829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096877" y="3033731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8543584" y="3039248"/>
            <a:ext cx="0" cy="21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D40722A-330D-47FD-931D-E7F87F9D0DC6}"/>
              </a:ext>
            </a:extLst>
          </p:cNvPr>
          <p:cNvSpPr/>
          <p:nvPr/>
        </p:nvSpPr>
        <p:spPr>
          <a:xfrm>
            <a:off x="1504531" y="431561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Stephanie Atkinson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Talent &amp; Development Adviser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07B5A7-3DAA-44E0-8964-FE3F4D008F6B}"/>
              </a:ext>
            </a:extLst>
          </p:cNvPr>
          <p:cNvCxnSpPr>
            <a:cxnSpLocks/>
          </p:cNvCxnSpPr>
          <p:nvPr/>
        </p:nvCxnSpPr>
        <p:spPr>
          <a:xfrm>
            <a:off x="2120423" y="4102323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C83EC1EE-0B93-4F63-ADFE-59238B3D35A6}"/>
              </a:ext>
            </a:extLst>
          </p:cNvPr>
          <p:cNvSpPr/>
          <p:nvPr/>
        </p:nvSpPr>
        <p:spPr>
          <a:xfrm>
            <a:off x="3243100" y="324415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Linda Midgley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People Partner, Inns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3FA0CF-62AB-4ED3-82DD-CA15AF1AB0FD}"/>
              </a:ext>
            </a:extLst>
          </p:cNvPr>
          <p:cNvSpPr/>
          <p:nvPr/>
        </p:nvSpPr>
        <p:spPr>
          <a:xfrm>
            <a:off x="4799494" y="32357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Lottie Mason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People Partner, Hotels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CDFD7B0-ECF3-4B78-B727-407A1F731FD1}"/>
              </a:ext>
            </a:extLst>
          </p:cNvPr>
          <p:cNvCxnSpPr>
            <a:cxnSpLocks/>
          </p:cNvCxnSpPr>
          <p:nvPr/>
        </p:nvCxnSpPr>
        <p:spPr>
          <a:xfrm>
            <a:off x="5415386" y="3031296"/>
            <a:ext cx="0" cy="21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04A6F78-98E4-42A8-8904-E316CBC65E30}"/>
              </a:ext>
            </a:extLst>
          </p:cNvPr>
          <p:cNvCxnSpPr>
            <a:cxnSpLocks/>
          </p:cNvCxnSpPr>
          <p:nvPr/>
        </p:nvCxnSpPr>
        <p:spPr>
          <a:xfrm>
            <a:off x="3858992" y="3050129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BAF600-F704-462D-AE27-843C9756A029}"/>
              </a:ext>
            </a:extLst>
          </p:cNvPr>
          <p:cNvSpPr/>
          <p:nvPr/>
        </p:nvSpPr>
        <p:spPr>
          <a:xfrm>
            <a:off x="7927692" y="323570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Helen McNevin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People Adviser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270CB-E1C9-4200-8C4A-FCF0BF9748FA}"/>
              </a:ext>
            </a:extLst>
          </p:cNvPr>
          <p:cNvSpPr/>
          <p:nvPr/>
        </p:nvSpPr>
        <p:spPr>
          <a:xfrm>
            <a:off x="6354791" y="324415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Carol Manley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Payroll &amp; Management Information Manager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9732C8-AF13-41CE-94A2-C871ED747E5C}"/>
              </a:ext>
            </a:extLst>
          </p:cNvPr>
          <p:cNvCxnSpPr>
            <a:cxnSpLocks/>
          </p:cNvCxnSpPr>
          <p:nvPr/>
        </p:nvCxnSpPr>
        <p:spPr>
          <a:xfrm>
            <a:off x="6970683" y="303129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BA29908-7F0B-EDAA-622A-4447CEA36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38FF9B-7787-C184-AB3E-B9BC7E416155}"/>
              </a:ext>
            </a:extLst>
          </p:cNvPr>
          <p:cNvSpPr/>
          <p:nvPr/>
        </p:nvSpPr>
        <p:spPr>
          <a:xfrm>
            <a:off x="9482989" y="324415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Jess Vincent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Group Training Support Manager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C2D10B-45B0-87DE-CA44-89CB036CA545}"/>
              </a:ext>
            </a:extLst>
          </p:cNvPr>
          <p:cNvCxnSpPr>
            <a:cxnSpLocks/>
          </p:cNvCxnSpPr>
          <p:nvPr/>
        </p:nvCxnSpPr>
        <p:spPr>
          <a:xfrm>
            <a:off x="10086294" y="3032093"/>
            <a:ext cx="0" cy="21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29146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Marketing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313952" y="1218179"/>
            <a:ext cx="146304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Danny Martin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Marketing Director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051621" y="248863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Vacancy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Creative Lead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3774772" y="5085960"/>
            <a:ext cx="112413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Tasha Hibbert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Videographer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</p:cNvCxnSpPr>
          <p:nvPr/>
        </p:nvCxnSpPr>
        <p:spPr>
          <a:xfrm>
            <a:off x="6095999" y="2065467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1667513" y="2267046"/>
            <a:ext cx="8472417" cy="45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1674469" y="2267445"/>
            <a:ext cx="0" cy="229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3763206" y="2294389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952678" y="3582058"/>
            <a:ext cx="1284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CDD0C7-DEDF-41F9-9137-D75D47BE7451}"/>
              </a:ext>
            </a:extLst>
          </p:cNvPr>
          <p:cNvCxnSpPr>
            <a:cxnSpLocks/>
          </p:cNvCxnSpPr>
          <p:nvPr/>
        </p:nvCxnSpPr>
        <p:spPr>
          <a:xfrm>
            <a:off x="2853341" y="4881690"/>
            <a:ext cx="0" cy="222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1674469" y="3353130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AB435B-0150-4607-900F-86C6AE459BED}"/>
              </a:ext>
            </a:extLst>
          </p:cNvPr>
          <p:cNvCxnSpPr>
            <a:cxnSpLocks/>
          </p:cNvCxnSpPr>
          <p:nvPr/>
        </p:nvCxnSpPr>
        <p:spPr>
          <a:xfrm>
            <a:off x="5601406" y="2306982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E4EF4D-288C-43AD-9426-F78E26A3D16D}"/>
              </a:ext>
            </a:extLst>
          </p:cNvPr>
          <p:cNvCxnSpPr>
            <a:cxnSpLocks/>
          </p:cNvCxnSpPr>
          <p:nvPr/>
        </p:nvCxnSpPr>
        <p:spPr>
          <a:xfrm>
            <a:off x="10139930" y="2313404"/>
            <a:ext cx="0" cy="194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C55789-2321-4C9D-9136-48F260AA7E57}"/>
              </a:ext>
            </a:extLst>
          </p:cNvPr>
          <p:cNvSpPr/>
          <p:nvPr/>
        </p:nvSpPr>
        <p:spPr>
          <a:xfrm>
            <a:off x="4950067" y="2527079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Ben Holland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Content Marketing Lead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3D35DC-6A59-477B-A3BC-B7BBFB1E1944}"/>
              </a:ext>
            </a:extLst>
          </p:cNvPr>
          <p:cNvSpPr/>
          <p:nvPr/>
        </p:nvSpPr>
        <p:spPr>
          <a:xfrm>
            <a:off x="1674469" y="3795259"/>
            <a:ext cx="1124133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Claire Sibborn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Creative Studio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97FF1-AC18-4053-9A3F-5D872DE28A87}"/>
              </a:ext>
            </a:extLst>
          </p:cNvPr>
          <p:cNvSpPr/>
          <p:nvPr/>
        </p:nvSpPr>
        <p:spPr>
          <a:xfrm>
            <a:off x="444436" y="3786825"/>
            <a:ext cx="112413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Photographer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Brian Spranklen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D5E38-72D5-49F9-03E1-0C8C589B5AF2}"/>
              </a:ext>
            </a:extLst>
          </p:cNvPr>
          <p:cNvCxnSpPr>
            <a:cxnSpLocks/>
          </p:cNvCxnSpPr>
          <p:nvPr/>
        </p:nvCxnSpPr>
        <p:spPr>
          <a:xfrm>
            <a:off x="952678" y="3582458"/>
            <a:ext cx="0" cy="204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845FC35-571D-BFCD-BD2B-081B7A9836F3}"/>
              </a:ext>
            </a:extLst>
          </p:cNvPr>
          <p:cNvSpPr/>
          <p:nvPr/>
        </p:nvSpPr>
        <p:spPr>
          <a:xfrm>
            <a:off x="3064343" y="2527079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Samantha 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PR &amp; Comms Lead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33E6B9-CEFC-C0E9-FCA1-59BAC8EDA59E}"/>
              </a:ext>
            </a:extLst>
          </p:cNvPr>
          <p:cNvCxnSpPr>
            <a:cxnSpLocks/>
          </p:cNvCxnSpPr>
          <p:nvPr/>
        </p:nvCxnSpPr>
        <p:spPr>
          <a:xfrm>
            <a:off x="3700985" y="3374367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61A7C83-25CF-757B-8753-83EBCF968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6A416CF-9243-64C6-C435-EA5B923754C7}"/>
              </a:ext>
            </a:extLst>
          </p:cNvPr>
          <p:cNvSpPr/>
          <p:nvPr/>
        </p:nvSpPr>
        <p:spPr>
          <a:xfrm>
            <a:off x="2237449" y="5112842"/>
            <a:ext cx="1124129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Claire Eastwood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Artworker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FC2DE-EFE2-14B5-4965-825DF2772E84}"/>
              </a:ext>
            </a:extLst>
          </p:cNvPr>
          <p:cNvSpPr/>
          <p:nvPr/>
        </p:nvSpPr>
        <p:spPr>
          <a:xfrm>
            <a:off x="952678" y="5100403"/>
            <a:ext cx="1124131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Ryan Batty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Designer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FCEB98-C002-60CC-A7A6-BF3F3E48D5C7}"/>
              </a:ext>
            </a:extLst>
          </p:cNvPr>
          <p:cNvCxnSpPr>
            <a:cxnSpLocks/>
          </p:cNvCxnSpPr>
          <p:nvPr/>
        </p:nvCxnSpPr>
        <p:spPr>
          <a:xfrm>
            <a:off x="1568570" y="4871475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5CDE09-7ED6-32EF-6FFE-B3C197955B21}"/>
              </a:ext>
            </a:extLst>
          </p:cNvPr>
          <p:cNvCxnSpPr>
            <a:cxnSpLocks/>
          </p:cNvCxnSpPr>
          <p:nvPr/>
        </p:nvCxnSpPr>
        <p:spPr>
          <a:xfrm>
            <a:off x="2237449" y="3583471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F16242-11B7-6906-247A-E9994BB3D4A9}"/>
              </a:ext>
            </a:extLst>
          </p:cNvPr>
          <p:cNvCxnSpPr>
            <a:cxnSpLocks/>
          </p:cNvCxnSpPr>
          <p:nvPr/>
        </p:nvCxnSpPr>
        <p:spPr>
          <a:xfrm>
            <a:off x="2236535" y="4642547"/>
            <a:ext cx="0" cy="228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7FF75C0-2C79-71D6-9DA3-427536F2A1B9}"/>
              </a:ext>
            </a:extLst>
          </p:cNvPr>
          <p:cNvCxnSpPr>
            <a:cxnSpLocks/>
          </p:cNvCxnSpPr>
          <p:nvPr/>
        </p:nvCxnSpPr>
        <p:spPr>
          <a:xfrm>
            <a:off x="1568570" y="4883914"/>
            <a:ext cx="1284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BB1B3E19-506C-F35E-F370-C6DDEB471D9D}"/>
              </a:ext>
            </a:extLst>
          </p:cNvPr>
          <p:cNvSpPr/>
          <p:nvPr/>
        </p:nvSpPr>
        <p:spPr>
          <a:xfrm>
            <a:off x="3064343" y="360747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Isabelle Turner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PR Executive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C3373EA-A94C-9BEE-953A-D242C06CF0F2}"/>
              </a:ext>
            </a:extLst>
          </p:cNvPr>
          <p:cNvSpPr/>
          <p:nvPr/>
        </p:nvSpPr>
        <p:spPr>
          <a:xfrm>
            <a:off x="6844226" y="3827154"/>
            <a:ext cx="1067477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Jack Murphy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Digital Marketing Executive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0AE17B-4935-2C52-5D8F-1AD9933B541A}"/>
              </a:ext>
            </a:extLst>
          </p:cNvPr>
          <p:cNvSpPr/>
          <p:nvPr/>
        </p:nvSpPr>
        <p:spPr>
          <a:xfrm>
            <a:off x="5051230" y="5075186"/>
            <a:ext cx="109740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Holly Wignall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Social &amp; Content Manager - North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D892E3-FBFE-A857-EA30-7B2C7852A855}"/>
              </a:ext>
            </a:extLst>
          </p:cNvPr>
          <p:cNvCxnSpPr>
            <a:cxnSpLocks/>
          </p:cNvCxnSpPr>
          <p:nvPr/>
        </p:nvCxnSpPr>
        <p:spPr>
          <a:xfrm>
            <a:off x="4354301" y="4832441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D02EA4B-F108-3B3B-58CB-13220AC342F2}"/>
              </a:ext>
            </a:extLst>
          </p:cNvPr>
          <p:cNvCxnSpPr>
            <a:cxnSpLocks/>
          </p:cNvCxnSpPr>
          <p:nvPr/>
        </p:nvCxnSpPr>
        <p:spPr>
          <a:xfrm>
            <a:off x="5570578" y="4832441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1A81D4-A145-2492-164B-91944623132D}"/>
              </a:ext>
            </a:extLst>
          </p:cNvPr>
          <p:cNvCxnSpPr>
            <a:cxnSpLocks/>
          </p:cNvCxnSpPr>
          <p:nvPr/>
        </p:nvCxnSpPr>
        <p:spPr>
          <a:xfrm>
            <a:off x="5565959" y="3375430"/>
            <a:ext cx="0" cy="14570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97B7365-BC6D-564E-84E6-39C574C3998E}"/>
              </a:ext>
            </a:extLst>
          </p:cNvPr>
          <p:cNvCxnSpPr>
            <a:cxnSpLocks/>
          </p:cNvCxnSpPr>
          <p:nvPr/>
        </p:nvCxnSpPr>
        <p:spPr>
          <a:xfrm>
            <a:off x="4354301" y="4832441"/>
            <a:ext cx="253941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82EB68E-D343-353D-6AA3-E78334D26962}"/>
              </a:ext>
            </a:extLst>
          </p:cNvPr>
          <p:cNvCxnSpPr>
            <a:cxnSpLocks/>
          </p:cNvCxnSpPr>
          <p:nvPr/>
        </p:nvCxnSpPr>
        <p:spPr>
          <a:xfrm>
            <a:off x="8701393" y="360705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91E31DB-FCD4-4D65-EF38-8BA6A68FCBCB}"/>
              </a:ext>
            </a:extLst>
          </p:cNvPr>
          <p:cNvCxnSpPr>
            <a:cxnSpLocks/>
          </p:cNvCxnSpPr>
          <p:nvPr/>
        </p:nvCxnSpPr>
        <p:spPr>
          <a:xfrm>
            <a:off x="7421481" y="361018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C9BE60-9F3B-27F1-17B7-12D4F8577ECC}"/>
              </a:ext>
            </a:extLst>
          </p:cNvPr>
          <p:cNvCxnSpPr>
            <a:cxnSpLocks/>
          </p:cNvCxnSpPr>
          <p:nvPr/>
        </p:nvCxnSpPr>
        <p:spPr>
          <a:xfrm>
            <a:off x="8101406" y="228956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C5011F6-483A-0CF7-A2B5-2EE36C93C3D8}"/>
              </a:ext>
            </a:extLst>
          </p:cNvPr>
          <p:cNvSpPr/>
          <p:nvPr/>
        </p:nvSpPr>
        <p:spPr>
          <a:xfrm>
            <a:off x="7469609" y="2507812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Lindsay Armstrong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Performance Marketing Lead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1051CD-AE2F-0237-9250-25D73833167C}"/>
              </a:ext>
            </a:extLst>
          </p:cNvPr>
          <p:cNvSpPr/>
          <p:nvPr/>
        </p:nvSpPr>
        <p:spPr>
          <a:xfrm>
            <a:off x="8101406" y="3812399"/>
            <a:ext cx="106051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Jordana Colwell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CRM Executive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2258476-3BC5-B2DE-3801-BA1597337E62}"/>
              </a:ext>
            </a:extLst>
          </p:cNvPr>
          <p:cNvCxnSpPr>
            <a:cxnSpLocks/>
          </p:cNvCxnSpPr>
          <p:nvPr/>
        </p:nvCxnSpPr>
        <p:spPr>
          <a:xfrm>
            <a:off x="7416622" y="3598974"/>
            <a:ext cx="1284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F1B4238-693E-AE48-6ADE-061B6BFB82B3}"/>
              </a:ext>
            </a:extLst>
          </p:cNvPr>
          <p:cNvCxnSpPr>
            <a:cxnSpLocks/>
          </p:cNvCxnSpPr>
          <p:nvPr/>
        </p:nvCxnSpPr>
        <p:spPr>
          <a:xfrm>
            <a:off x="8085501" y="337436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3AD3995D-4A79-321F-7B7D-38708C28C0C4}"/>
              </a:ext>
            </a:extLst>
          </p:cNvPr>
          <p:cNvSpPr/>
          <p:nvPr/>
        </p:nvSpPr>
        <p:spPr>
          <a:xfrm>
            <a:off x="6305887" y="5085960"/>
            <a:ext cx="1178868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Emma Harvey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Social &amp; Content Manager - South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532E3D9-F68A-B595-604B-0586CDC96B64}"/>
              </a:ext>
            </a:extLst>
          </p:cNvPr>
          <p:cNvCxnSpPr>
            <a:cxnSpLocks/>
          </p:cNvCxnSpPr>
          <p:nvPr/>
        </p:nvCxnSpPr>
        <p:spPr>
          <a:xfrm>
            <a:off x="6893720" y="4832441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92870F49-56BB-32EF-C162-3799E9ECEA07}"/>
              </a:ext>
            </a:extLst>
          </p:cNvPr>
          <p:cNvSpPr/>
          <p:nvPr/>
        </p:nvSpPr>
        <p:spPr>
          <a:xfrm>
            <a:off x="9020320" y="5053639"/>
            <a:ext cx="11016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Jonathan Jones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Horsewoman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5DA4E66-2AD9-3487-9BE4-159F5F399490}"/>
              </a:ext>
            </a:extLst>
          </p:cNvPr>
          <p:cNvSpPr/>
          <p:nvPr/>
        </p:nvSpPr>
        <p:spPr>
          <a:xfrm>
            <a:off x="10261126" y="5053639"/>
            <a:ext cx="121627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Bev Holland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Horseman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1B74F0B-1E50-4A33-C100-0C3E9F84227E}"/>
              </a:ext>
            </a:extLst>
          </p:cNvPr>
          <p:cNvSpPr/>
          <p:nvPr/>
        </p:nvSpPr>
        <p:spPr>
          <a:xfrm>
            <a:off x="9506124" y="2508064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Richard Green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Head Horseman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40643B9-9C52-6C1B-D6A0-0E25E4161FBA}"/>
              </a:ext>
            </a:extLst>
          </p:cNvPr>
          <p:cNvCxnSpPr>
            <a:cxnSpLocks/>
          </p:cNvCxnSpPr>
          <p:nvPr/>
        </p:nvCxnSpPr>
        <p:spPr>
          <a:xfrm>
            <a:off x="10877018" y="4832440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A3CB15B-36A7-1B05-FACE-DD46B7AD523B}"/>
              </a:ext>
            </a:extLst>
          </p:cNvPr>
          <p:cNvCxnSpPr>
            <a:cxnSpLocks/>
          </p:cNvCxnSpPr>
          <p:nvPr/>
        </p:nvCxnSpPr>
        <p:spPr>
          <a:xfrm>
            <a:off x="9592117" y="4832440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C7BC619-9D28-B585-3EFA-B6B32B81E3B2}"/>
              </a:ext>
            </a:extLst>
          </p:cNvPr>
          <p:cNvCxnSpPr>
            <a:cxnSpLocks/>
          </p:cNvCxnSpPr>
          <p:nvPr/>
        </p:nvCxnSpPr>
        <p:spPr>
          <a:xfrm>
            <a:off x="10110987" y="3347874"/>
            <a:ext cx="0" cy="1484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6E2406D-CFF8-4F4B-E68D-29DB8E4F4E0D}"/>
              </a:ext>
            </a:extLst>
          </p:cNvPr>
          <p:cNvCxnSpPr>
            <a:cxnSpLocks/>
          </p:cNvCxnSpPr>
          <p:nvPr/>
        </p:nvCxnSpPr>
        <p:spPr>
          <a:xfrm>
            <a:off x="9592247" y="4832440"/>
            <a:ext cx="1284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2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29146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Hotels &amp; Commercial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390606" y="1535108"/>
            <a:ext cx="1463040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Hill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Hotels &amp; Spas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2180574" y="280921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Russell Hay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Commercial Director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6776992" y="281706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Steve Wilkinson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 Operations Support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43A8DA-C9B9-4D39-80BE-D71940D7EBE3}"/>
              </a:ext>
            </a:extLst>
          </p:cNvPr>
          <p:cNvCxnSpPr>
            <a:cxnSpLocks/>
          </p:cNvCxnSpPr>
          <p:nvPr/>
        </p:nvCxnSpPr>
        <p:spPr>
          <a:xfrm>
            <a:off x="6096000" y="2382396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2796466" y="2582564"/>
            <a:ext cx="6463445" cy="14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2796466" y="2579251"/>
            <a:ext cx="0" cy="2299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4448702" y="2576524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D02039-B809-4E61-9C8C-D5BBD0F6DC07}"/>
              </a:ext>
            </a:extLst>
          </p:cNvPr>
          <p:cNvCxnSpPr>
            <a:cxnSpLocks/>
          </p:cNvCxnSpPr>
          <p:nvPr/>
        </p:nvCxnSpPr>
        <p:spPr>
          <a:xfrm>
            <a:off x="1928360" y="3992703"/>
            <a:ext cx="16905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1CDD0C7-DEDF-41F9-9137-D75D47BE7451}"/>
              </a:ext>
            </a:extLst>
          </p:cNvPr>
          <p:cNvCxnSpPr>
            <a:cxnSpLocks/>
          </p:cNvCxnSpPr>
          <p:nvPr/>
        </p:nvCxnSpPr>
        <p:spPr>
          <a:xfrm>
            <a:off x="3618890" y="3992703"/>
            <a:ext cx="0" cy="222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67BB1F3-FEC3-4B1B-B795-944EDFA6BFD8}"/>
              </a:ext>
            </a:extLst>
          </p:cNvPr>
          <p:cNvCxnSpPr>
            <a:cxnSpLocks/>
          </p:cNvCxnSpPr>
          <p:nvPr/>
        </p:nvCxnSpPr>
        <p:spPr>
          <a:xfrm>
            <a:off x="2791431" y="3656502"/>
            <a:ext cx="0" cy="336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06602AC-2C6B-48DB-B1D5-6E93A3049CBD}"/>
              </a:ext>
            </a:extLst>
          </p:cNvPr>
          <p:cNvSpPr/>
          <p:nvPr/>
        </p:nvSpPr>
        <p:spPr>
          <a:xfrm>
            <a:off x="8228197" y="2817063"/>
            <a:ext cx="2141407" cy="37143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Andrew Hollett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Kettering Park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Nathan Chart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Solent Hotel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Nadine Rees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Aztec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Mike Vincent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Langdale Hotel GM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Paul Nixon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Thorpe Park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Barbara Simms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Cottons Hotel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Jose Gomez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North Lakes Hotel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Adam Wardale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Middletons Hotel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AB435B-0150-4607-900F-86C6AE459BED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7392884" y="2596967"/>
            <a:ext cx="0" cy="220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E4EF4D-288C-43AD-9426-F78E26A3D16D}"/>
              </a:ext>
            </a:extLst>
          </p:cNvPr>
          <p:cNvCxnSpPr>
            <a:cxnSpLocks/>
          </p:cNvCxnSpPr>
          <p:nvPr/>
        </p:nvCxnSpPr>
        <p:spPr>
          <a:xfrm>
            <a:off x="9259911" y="2579251"/>
            <a:ext cx="0" cy="2187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C55789-2321-4C9D-9136-48F260AA7E57}"/>
              </a:ext>
            </a:extLst>
          </p:cNvPr>
          <p:cNvSpPr/>
          <p:nvPr/>
        </p:nvSpPr>
        <p:spPr>
          <a:xfrm>
            <a:off x="3832810" y="2805996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Gemma Barratt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Spa Director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3D35DC-6A59-477B-A3BC-B7BBFB1E1944}"/>
              </a:ext>
            </a:extLst>
          </p:cNvPr>
          <p:cNvSpPr/>
          <p:nvPr/>
        </p:nvSpPr>
        <p:spPr>
          <a:xfrm>
            <a:off x="2965718" y="4217763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Fiona Drew-Smith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 BDE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97FF1-AC18-4053-9A3F-5D872DE28A87}"/>
              </a:ext>
            </a:extLst>
          </p:cNvPr>
          <p:cNvSpPr/>
          <p:nvPr/>
        </p:nvSpPr>
        <p:spPr>
          <a:xfrm>
            <a:off x="1314237" y="4215220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Katharine Hurved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Joanne Tongue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Cluster Revenue Manager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D5E38-72D5-49F9-03E1-0C8C589B5AF2}"/>
              </a:ext>
            </a:extLst>
          </p:cNvPr>
          <p:cNvCxnSpPr>
            <a:cxnSpLocks/>
          </p:cNvCxnSpPr>
          <p:nvPr/>
        </p:nvCxnSpPr>
        <p:spPr>
          <a:xfrm>
            <a:off x="1928360" y="3992703"/>
            <a:ext cx="0" cy="204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845FC35-571D-BFCD-BD2B-081B7A9836F3}"/>
              </a:ext>
            </a:extLst>
          </p:cNvPr>
          <p:cNvSpPr/>
          <p:nvPr/>
        </p:nvSpPr>
        <p:spPr>
          <a:xfrm>
            <a:off x="5311136" y="2817064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Chris Spencer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Hotel Operations Support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33E6B9-CEFC-C0E9-FCA1-59BAC8EDA59E}"/>
              </a:ext>
            </a:extLst>
          </p:cNvPr>
          <p:cNvCxnSpPr>
            <a:cxnSpLocks/>
          </p:cNvCxnSpPr>
          <p:nvPr/>
        </p:nvCxnSpPr>
        <p:spPr>
          <a:xfrm>
            <a:off x="5927028" y="2584374"/>
            <a:ext cx="0" cy="232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61A7C83-25CF-757B-8753-83EBCF968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036481"/>
            <a:ext cx="2928463" cy="3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5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6C1A-D24D-487C-8C21-EB4650F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08" y="209009"/>
            <a:ext cx="10515600" cy="67210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68732"/>
                </a:solidFill>
                <a:latin typeface="Tangier Light" panose="02000607090000020003" pitchFamily="50" charset="0"/>
                <a:cs typeface="Arial" panose="020B0604020202020204" pitchFamily="34" charset="0"/>
              </a:rPr>
              <a:t>Inns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1E9D5-EEE7-4304-8EB0-BF89CE528C05}"/>
              </a:ext>
            </a:extLst>
          </p:cNvPr>
          <p:cNvSpPr/>
          <p:nvPr/>
        </p:nvSpPr>
        <p:spPr>
          <a:xfrm>
            <a:off x="5369103" y="1162554"/>
            <a:ext cx="1467125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Steve Martin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Operations 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Inns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F57ADA-BC0E-4F2F-9115-7D4EABF53DD2}"/>
              </a:ext>
            </a:extLst>
          </p:cNvPr>
          <p:cNvSpPr/>
          <p:nvPr/>
        </p:nvSpPr>
        <p:spPr>
          <a:xfrm>
            <a:off x="1399076" y="3973218"/>
            <a:ext cx="1139053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Nik Haywood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Judges Lodging GM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0DD2F-52D7-46F3-A740-713C8D7B5D44}"/>
              </a:ext>
            </a:extLst>
          </p:cNvPr>
          <p:cNvSpPr/>
          <p:nvPr/>
        </p:nvSpPr>
        <p:spPr>
          <a:xfrm>
            <a:off x="2783539" y="3973218"/>
            <a:ext cx="1166468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Michael Newton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Millstone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44EE9-64D8-43BC-ACB1-5317298AE1F3}"/>
              </a:ext>
            </a:extLst>
          </p:cNvPr>
          <p:cNvSpPr/>
          <p:nvPr/>
        </p:nvSpPr>
        <p:spPr>
          <a:xfrm>
            <a:off x="4187431" y="3973218"/>
            <a:ext cx="1181672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Chantell Dickinson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Beverley Arms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311DE-7540-4F6C-83D3-481573250907}"/>
              </a:ext>
            </a:extLst>
          </p:cNvPr>
          <p:cNvSpPr/>
          <p:nvPr/>
        </p:nvSpPr>
        <p:spPr>
          <a:xfrm>
            <a:off x="5467743" y="3973218"/>
            <a:ext cx="1163340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Steve O’Hara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Royal Oak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12F63-C8DE-4F02-A7C6-DCBED353CA50}"/>
              </a:ext>
            </a:extLst>
          </p:cNvPr>
          <p:cNvSpPr/>
          <p:nvPr/>
        </p:nvSpPr>
        <p:spPr>
          <a:xfrm>
            <a:off x="9579620" y="3964772"/>
            <a:ext cx="1141355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Chris Denning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Lister Arms GM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09656-8BC4-42ED-B8EB-88B4DCD57BEB}"/>
              </a:ext>
            </a:extLst>
          </p:cNvPr>
          <p:cNvSpPr/>
          <p:nvPr/>
        </p:nvSpPr>
        <p:spPr>
          <a:xfrm>
            <a:off x="6902100" y="3973218"/>
            <a:ext cx="1158219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Joe Ruddock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Toll House Inn GM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412B7-1D21-47F9-9BD0-73D3ABCF451B}"/>
              </a:ext>
            </a:extLst>
          </p:cNvPr>
          <p:cNvSpPr/>
          <p:nvPr/>
        </p:nvSpPr>
        <p:spPr>
          <a:xfrm>
            <a:off x="3486155" y="5198913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Lucy Burrows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Bulls Head GM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940D99-3036-49C7-93EE-B4E824DCC020}"/>
              </a:ext>
            </a:extLst>
          </p:cNvPr>
          <p:cNvSpPr/>
          <p:nvPr/>
        </p:nvSpPr>
        <p:spPr>
          <a:xfrm>
            <a:off x="2065844" y="5203425"/>
            <a:ext cx="1231784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Alasdair Burn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Fleece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89F4D3-38FF-4A4F-AC9A-A06C3BFF3390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096000" y="2009842"/>
            <a:ext cx="6666" cy="795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41B598-AAA0-4307-876C-7FBA3B8D5D9B}"/>
              </a:ext>
            </a:extLst>
          </p:cNvPr>
          <p:cNvCxnSpPr>
            <a:cxnSpLocks/>
          </p:cNvCxnSpPr>
          <p:nvPr/>
        </p:nvCxnSpPr>
        <p:spPr>
          <a:xfrm>
            <a:off x="1141481" y="3742589"/>
            <a:ext cx="9805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38C2A4-14F0-4292-A268-3FD2BC34A0D0}"/>
              </a:ext>
            </a:extLst>
          </p:cNvPr>
          <p:cNvCxnSpPr>
            <a:cxnSpLocks/>
          </p:cNvCxnSpPr>
          <p:nvPr/>
        </p:nvCxnSpPr>
        <p:spPr>
          <a:xfrm>
            <a:off x="2014968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D460D3-A1C5-47FE-96F0-4AD536D7E24D}"/>
              </a:ext>
            </a:extLst>
          </p:cNvPr>
          <p:cNvCxnSpPr>
            <a:cxnSpLocks/>
          </p:cNvCxnSpPr>
          <p:nvPr/>
        </p:nvCxnSpPr>
        <p:spPr>
          <a:xfrm>
            <a:off x="3386886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A2C59E8-4808-4C3C-B5D2-CF2B844651CD}"/>
              </a:ext>
            </a:extLst>
          </p:cNvPr>
          <p:cNvCxnSpPr>
            <a:cxnSpLocks/>
          </p:cNvCxnSpPr>
          <p:nvPr/>
        </p:nvCxnSpPr>
        <p:spPr>
          <a:xfrm>
            <a:off x="4746220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065D066-352B-4D26-8C61-F7602E9707F8}"/>
              </a:ext>
            </a:extLst>
          </p:cNvPr>
          <p:cNvCxnSpPr>
            <a:cxnSpLocks/>
          </p:cNvCxnSpPr>
          <p:nvPr/>
        </p:nvCxnSpPr>
        <p:spPr>
          <a:xfrm>
            <a:off x="5968055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9D5793-17D7-44B5-AA17-2327D9F78CEF}"/>
              </a:ext>
            </a:extLst>
          </p:cNvPr>
          <p:cNvCxnSpPr>
            <a:cxnSpLocks/>
          </p:cNvCxnSpPr>
          <p:nvPr/>
        </p:nvCxnSpPr>
        <p:spPr>
          <a:xfrm>
            <a:off x="10116160" y="3763775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E966AE6-3B3A-4D13-843C-F007AFCE7D47}"/>
              </a:ext>
            </a:extLst>
          </p:cNvPr>
          <p:cNvCxnSpPr>
            <a:cxnSpLocks/>
          </p:cNvCxnSpPr>
          <p:nvPr/>
        </p:nvCxnSpPr>
        <p:spPr>
          <a:xfrm>
            <a:off x="7479216" y="3762794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820B79-6D9F-4671-B32C-87DC39B597B5}"/>
              </a:ext>
            </a:extLst>
          </p:cNvPr>
          <p:cNvCxnSpPr>
            <a:cxnSpLocks/>
          </p:cNvCxnSpPr>
          <p:nvPr/>
        </p:nvCxnSpPr>
        <p:spPr>
          <a:xfrm>
            <a:off x="4068718" y="3762019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1FF56D6-A8BC-4DE7-A878-6D4B6766FADD}"/>
              </a:ext>
            </a:extLst>
          </p:cNvPr>
          <p:cNvCxnSpPr>
            <a:cxnSpLocks/>
          </p:cNvCxnSpPr>
          <p:nvPr/>
        </p:nvCxnSpPr>
        <p:spPr>
          <a:xfrm>
            <a:off x="2694998" y="3778129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8C1E7E8-EAFB-401D-BF83-3C8B5E4D1790}"/>
              </a:ext>
            </a:extLst>
          </p:cNvPr>
          <p:cNvSpPr/>
          <p:nvPr/>
        </p:nvSpPr>
        <p:spPr>
          <a:xfrm>
            <a:off x="8179031" y="3973218"/>
            <a:ext cx="1123177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Jamie Wrighton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Golden Lion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D96D46-306A-4A88-9E64-9A1D2689E8B3}"/>
              </a:ext>
            </a:extLst>
          </p:cNvPr>
          <p:cNvCxnSpPr>
            <a:cxnSpLocks/>
          </p:cNvCxnSpPr>
          <p:nvPr/>
        </p:nvCxnSpPr>
        <p:spPr>
          <a:xfrm>
            <a:off x="8755935" y="3763775"/>
            <a:ext cx="0" cy="201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5EE07A5-39E3-4D18-9E85-F8099A15D38F}"/>
              </a:ext>
            </a:extLst>
          </p:cNvPr>
          <p:cNvSpPr/>
          <p:nvPr/>
        </p:nvSpPr>
        <p:spPr>
          <a:xfrm>
            <a:off x="6151150" y="5198913"/>
            <a:ext cx="1231784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Aimee Ollerenshaw </a:t>
            </a: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Crown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454B1E-279C-4A9D-9F27-754C43AE94CF}"/>
              </a:ext>
            </a:extLst>
          </p:cNvPr>
          <p:cNvCxnSpPr>
            <a:cxnSpLocks/>
          </p:cNvCxnSpPr>
          <p:nvPr/>
        </p:nvCxnSpPr>
        <p:spPr>
          <a:xfrm>
            <a:off x="6760051" y="3772429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878C114-AD63-40A2-9D50-2C8B47BF4DDF}"/>
              </a:ext>
            </a:extLst>
          </p:cNvPr>
          <p:cNvSpPr/>
          <p:nvPr/>
        </p:nvSpPr>
        <p:spPr>
          <a:xfrm>
            <a:off x="8816145" y="5191418"/>
            <a:ext cx="1317712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Alasdair Clark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Royal Heysham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D462E-B5B1-46D5-8540-1A31008AD981}"/>
              </a:ext>
            </a:extLst>
          </p:cNvPr>
          <p:cNvCxnSpPr>
            <a:cxnSpLocks/>
          </p:cNvCxnSpPr>
          <p:nvPr/>
        </p:nvCxnSpPr>
        <p:spPr>
          <a:xfrm>
            <a:off x="9444256" y="3772221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FBC2EE-3C46-4C02-B35B-3733858DDE0E}"/>
              </a:ext>
            </a:extLst>
          </p:cNvPr>
          <p:cNvCxnSpPr>
            <a:cxnSpLocks/>
          </p:cNvCxnSpPr>
          <p:nvPr/>
        </p:nvCxnSpPr>
        <p:spPr>
          <a:xfrm>
            <a:off x="6096000" y="2799769"/>
            <a:ext cx="0" cy="954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95225D6-7EEF-4979-B18B-9A8737183FDB}"/>
              </a:ext>
            </a:extLst>
          </p:cNvPr>
          <p:cNvSpPr/>
          <p:nvPr/>
        </p:nvSpPr>
        <p:spPr>
          <a:xfrm>
            <a:off x="2538129" y="2607897"/>
            <a:ext cx="1455196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Nova Light" panose="020B0302020104020203" pitchFamily="34" charset="0"/>
                <a:cs typeface="Arial" panose="020B0604020202020204" pitchFamily="34" charset="0"/>
              </a:rPr>
              <a:t>Lorna Hollings-Tennant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Cluster Revenue Manager</a:t>
            </a:r>
            <a:endParaRPr kumimoji="0" lang="en-GB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A692D96-C731-4115-9DE0-CDAD9E851AA1}"/>
              </a:ext>
            </a:extLst>
          </p:cNvPr>
          <p:cNvCxnSpPr>
            <a:cxnSpLocks/>
          </p:cNvCxnSpPr>
          <p:nvPr/>
        </p:nvCxnSpPr>
        <p:spPr>
          <a:xfrm flipV="1">
            <a:off x="3297628" y="2349324"/>
            <a:ext cx="0" cy="2585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22DA87-76D8-4B97-91F7-EF3240DE091A}"/>
              </a:ext>
            </a:extLst>
          </p:cNvPr>
          <p:cNvCxnSpPr>
            <a:cxnSpLocks/>
          </p:cNvCxnSpPr>
          <p:nvPr/>
        </p:nvCxnSpPr>
        <p:spPr>
          <a:xfrm>
            <a:off x="3297628" y="2351314"/>
            <a:ext cx="27849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34A6332E-E86B-4933-9F42-DFB4FEF998E7}"/>
              </a:ext>
            </a:extLst>
          </p:cNvPr>
          <p:cNvSpPr/>
          <p:nvPr/>
        </p:nvSpPr>
        <p:spPr>
          <a:xfrm>
            <a:off x="548736" y="5198913"/>
            <a:ext cx="1367999" cy="8472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Stuart Nichols 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Pendle Inn GM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B47E32-43CD-4EB1-849D-D150309D53FF}"/>
              </a:ext>
            </a:extLst>
          </p:cNvPr>
          <p:cNvCxnSpPr>
            <a:cxnSpLocks/>
          </p:cNvCxnSpPr>
          <p:nvPr/>
        </p:nvCxnSpPr>
        <p:spPr>
          <a:xfrm>
            <a:off x="1164409" y="3758913"/>
            <a:ext cx="0" cy="14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6CD58E65-4230-4AD8-8950-1E72892BA5A2}"/>
              </a:ext>
            </a:extLst>
          </p:cNvPr>
          <p:cNvSpPr/>
          <p:nvPr/>
        </p:nvSpPr>
        <p:spPr>
          <a:xfrm>
            <a:off x="10287766" y="5182756"/>
            <a:ext cx="1317712" cy="847288"/>
          </a:xfrm>
          <a:prstGeom prst="rect">
            <a:avLst/>
          </a:prstGeom>
          <a:solidFill>
            <a:srgbClr val="F7F2E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dirty="0">
              <a:solidFill>
                <a:prstClr val="black"/>
              </a:solidFill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Peter Barton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Gill Sans Nova Light" panose="020B0302020104020203" pitchFamily="34" charset="0"/>
                <a:cs typeface="Arial" panose="020B0604020202020204" pitchFamily="34" charset="0"/>
              </a:rPr>
              <a:t>Red Lion GM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Light" panose="020B0302020104020203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EE81EB7-BAC7-4B1D-BD66-34CD2ED90CBE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10946622" y="3742589"/>
            <a:ext cx="0" cy="1440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4E1751-F0E5-AFF6-46A6-09361D6EE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768" y="6246450"/>
            <a:ext cx="2928463" cy="3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2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657</Words>
  <Application>Microsoft Office PowerPoint</Application>
  <PresentationFormat>Widescreen</PresentationFormat>
  <Paragraphs>320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Nova Light</vt:lpstr>
      <vt:lpstr>Tangier Light</vt:lpstr>
      <vt:lpstr>Office Theme</vt:lpstr>
      <vt:lpstr>Daniel Thwaites PLC Executive Team</vt:lpstr>
      <vt:lpstr>Pub Operations</vt:lpstr>
      <vt:lpstr>Estates</vt:lpstr>
      <vt:lpstr>Finance </vt:lpstr>
      <vt:lpstr>IT </vt:lpstr>
      <vt:lpstr> People Team</vt:lpstr>
      <vt:lpstr>Marketing</vt:lpstr>
      <vt:lpstr>Hotels &amp; Commercial</vt:lpstr>
      <vt:lpstr>Inns</vt:lpstr>
      <vt:lpstr>Managed Houses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Murphy - Get Stoked</dc:creator>
  <cp:lastModifiedBy>Carol Manley</cp:lastModifiedBy>
  <cp:revision>61</cp:revision>
  <dcterms:created xsi:type="dcterms:W3CDTF">2022-09-07T08:41:38Z</dcterms:created>
  <dcterms:modified xsi:type="dcterms:W3CDTF">2024-04-04T10:51:44Z</dcterms:modified>
</cp:coreProperties>
</file>